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70" r:id="rId2"/>
    <p:sldId id="256" r:id="rId3"/>
    <p:sldId id="258" r:id="rId4"/>
    <p:sldId id="273" r:id="rId5"/>
    <p:sldId id="272" r:id="rId6"/>
    <p:sldId id="269" r:id="rId7"/>
    <p:sldId id="271"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B40050-4C4B-4F9D-8A3B-0BF0E558B23D}" v="58" dt="2023-03-20T10:54:03.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191" autoAdjust="0"/>
    <p:restoredTop sz="94660"/>
  </p:normalViewPr>
  <p:slideViewPr>
    <p:cSldViewPr snapToGrid="0">
      <p:cViewPr varScale="1">
        <p:scale>
          <a:sx n="75" d="100"/>
          <a:sy n="75" d="100"/>
        </p:scale>
        <p:origin x="-282"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xmlns=""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301F80F6-1855-44E9-BA95-5E00A06E786D}"/>
              </a:ext>
            </a:extLst>
          </p:cNvPr>
          <p:cNvSpPr>
            <a:spLocks noGrp="1"/>
          </p:cNvSpPr>
          <p:nvPr>
            <p:ph type="dt" sz="half" idx="10"/>
          </p:nvPr>
        </p:nvSpPr>
        <p:spPr/>
        <p:txBody>
          <a:bodyPr/>
          <a:lstStyle/>
          <a:p>
            <a:fld id="{FD2766A6-3C10-4AB8-86A1-BB1F0CDA7EFE}" type="datetimeFigureOut">
              <a:rPr lang="en-US" smtClean="0"/>
              <a:pPr/>
              <a:t>5/2/2023</a:t>
            </a:fld>
            <a:endParaRPr lang="en-US"/>
          </a:p>
        </p:txBody>
      </p:sp>
      <p:sp>
        <p:nvSpPr>
          <p:cNvPr id="5" name="Footer Placeholder 4">
            <a:extLst>
              <a:ext uri="{FF2B5EF4-FFF2-40B4-BE49-F238E27FC236}">
                <a16:creationId xmlns:a16="http://schemas.microsoft.com/office/drawing/2014/main" xmlns=""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9CCE6A8-0665-4714-B241-6AFBA8C6F807}"/>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407526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D3C727-C0C7-4BBA-9CF5-6C1FAC76B10C}"/>
              </a:ext>
            </a:extLst>
          </p:cNvPr>
          <p:cNvSpPr>
            <a:spLocks noGrp="1"/>
          </p:cNvSpPr>
          <p:nvPr>
            <p:ph type="dt" sz="half" idx="10"/>
          </p:nvPr>
        </p:nvSpPr>
        <p:spPr/>
        <p:txBody>
          <a:bodyPr/>
          <a:lstStyle/>
          <a:p>
            <a:fld id="{FD2766A6-3C10-4AB8-86A1-BB1F0CDA7EFE}" type="datetimeFigureOut">
              <a:rPr lang="en-US" smtClean="0"/>
              <a:pPr/>
              <a:t>5/2/2023</a:t>
            </a:fld>
            <a:endParaRPr lang="en-US"/>
          </a:p>
        </p:txBody>
      </p:sp>
      <p:sp>
        <p:nvSpPr>
          <p:cNvPr id="5" name="Footer Placeholder 4">
            <a:extLst>
              <a:ext uri="{FF2B5EF4-FFF2-40B4-BE49-F238E27FC236}">
                <a16:creationId xmlns:a16="http://schemas.microsoft.com/office/drawing/2014/main" xmlns=""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E45F941-E847-4C51-97D6-21066B26EB26}"/>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1579233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xmlns=""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73C8B53C-3084-4BC0-A80E-DB41C04C6258}"/>
              </a:ext>
            </a:extLst>
          </p:cNvPr>
          <p:cNvSpPr>
            <a:spLocks noGrp="1"/>
          </p:cNvSpPr>
          <p:nvPr>
            <p:ph type="dt" sz="half" idx="10"/>
          </p:nvPr>
        </p:nvSpPr>
        <p:spPr/>
        <p:txBody>
          <a:bodyPr/>
          <a:lstStyle/>
          <a:p>
            <a:fld id="{FD2766A6-3C10-4AB8-86A1-BB1F0CDA7EFE}" type="datetimeFigureOut">
              <a:rPr lang="en-US" smtClean="0"/>
              <a:pPr/>
              <a:t>5/2/2023</a:t>
            </a:fld>
            <a:endParaRPr lang="en-US"/>
          </a:p>
        </p:txBody>
      </p:sp>
      <p:sp>
        <p:nvSpPr>
          <p:cNvPr id="5" name="Footer Placeholder 4">
            <a:extLst>
              <a:ext uri="{FF2B5EF4-FFF2-40B4-BE49-F238E27FC236}">
                <a16:creationId xmlns:a16="http://schemas.microsoft.com/office/drawing/2014/main" xmlns=""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0C3578F-39AE-4F6F-9614-32EF672E616D}"/>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3519954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D5F28C09-A717-49AB-B60E-433BC469258F}"/>
              </a:ext>
            </a:extLst>
          </p:cNvPr>
          <p:cNvSpPr>
            <a:spLocks noGrp="1"/>
          </p:cNvSpPr>
          <p:nvPr>
            <p:ph type="dt" sz="half" idx="10"/>
          </p:nvPr>
        </p:nvSpPr>
        <p:spPr/>
        <p:txBody>
          <a:bodyPr/>
          <a:lstStyle/>
          <a:p>
            <a:fld id="{FD2766A6-3C10-4AB8-86A1-BB1F0CDA7EFE}" type="datetimeFigureOut">
              <a:rPr lang="en-US" smtClean="0"/>
              <a:pPr/>
              <a:t>5/2/2023</a:t>
            </a:fld>
            <a:endParaRPr lang="en-US"/>
          </a:p>
        </p:txBody>
      </p:sp>
      <p:sp>
        <p:nvSpPr>
          <p:cNvPr id="5" name="Footer Placeholder 4">
            <a:extLst>
              <a:ext uri="{FF2B5EF4-FFF2-40B4-BE49-F238E27FC236}">
                <a16:creationId xmlns:a16="http://schemas.microsoft.com/office/drawing/2014/main" xmlns=""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CACA1EB-7AC7-4F86-90C0-AA980D887225}"/>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315399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xmlns=""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4B6274BF-C1CD-4709-B0A0-E9407DBEA73C}"/>
              </a:ext>
            </a:extLst>
          </p:cNvPr>
          <p:cNvSpPr>
            <a:spLocks noGrp="1"/>
          </p:cNvSpPr>
          <p:nvPr>
            <p:ph type="dt" sz="half" idx="10"/>
          </p:nvPr>
        </p:nvSpPr>
        <p:spPr/>
        <p:txBody>
          <a:bodyPr/>
          <a:lstStyle/>
          <a:p>
            <a:fld id="{FD2766A6-3C10-4AB8-86A1-BB1F0CDA7EFE}" type="datetimeFigureOut">
              <a:rPr lang="en-US" smtClean="0"/>
              <a:pPr/>
              <a:t>5/2/2023</a:t>
            </a:fld>
            <a:endParaRPr lang="en-US"/>
          </a:p>
        </p:txBody>
      </p:sp>
      <p:sp>
        <p:nvSpPr>
          <p:cNvPr id="5" name="Footer Placeholder 4">
            <a:extLst>
              <a:ext uri="{FF2B5EF4-FFF2-40B4-BE49-F238E27FC236}">
                <a16:creationId xmlns:a16="http://schemas.microsoft.com/office/drawing/2014/main" xmlns=""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5CA668A-35AE-4CDF-AC4C-2BEEA9EE80F8}"/>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205465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740577D-22F7-4958-BB3D-6C9265EA1964}"/>
              </a:ext>
            </a:extLst>
          </p:cNvPr>
          <p:cNvSpPr>
            <a:spLocks noGrp="1"/>
          </p:cNvSpPr>
          <p:nvPr>
            <p:ph type="dt" sz="half" idx="10"/>
          </p:nvPr>
        </p:nvSpPr>
        <p:spPr/>
        <p:txBody>
          <a:bodyPr/>
          <a:lstStyle/>
          <a:p>
            <a:fld id="{FD2766A6-3C10-4AB8-86A1-BB1F0CDA7EFE}" type="datetimeFigureOut">
              <a:rPr lang="en-US" smtClean="0"/>
              <a:pPr/>
              <a:t>5/2/2023</a:t>
            </a:fld>
            <a:endParaRPr lang="en-US"/>
          </a:p>
        </p:txBody>
      </p:sp>
      <p:sp>
        <p:nvSpPr>
          <p:cNvPr id="6" name="Footer Placeholder 5">
            <a:extLst>
              <a:ext uri="{FF2B5EF4-FFF2-40B4-BE49-F238E27FC236}">
                <a16:creationId xmlns:a16="http://schemas.microsoft.com/office/drawing/2014/main" xmlns=""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87887BD-93E9-4181-9D7F-940C3E1730FF}"/>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158880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B9187B8-AC48-4FE7-8658-8A31E37311F6}"/>
              </a:ext>
            </a:extLst>
          </p:cNvPr>
          <p:cNvSpPr>
            <a:spLocks noGrp="1"/>
          </p:cNvSpPr>
          <p:nvPr>
            <p:ph type="dt" sz="half" idx="10"/>
          </p:nvPr>
        </p:nvSpPr>
        <p:spPr/>
        <p:txBody>
          <a:bodyPr/>
          <a:lstStyle/>
          <a:p>
            <a:fld id="{FD2766A6-3C10-4AB8-86A1-BB1F0CDA7EFE}" type="datetimeFigureOut">
              <a:rPr lang="en-US" smtClean="0"/>
              <a:pPr/>
              <a:t>5/2/2023</a:t>
            </a:fld>
            <a:endParaRPr lang="en-US"/>
          </a:p>
        </p:txBody>
      </p:sp>
      <p:sp>
        <p:nvSpPr>
          <p:cNvPr id="8" name="Footer Placeholder 7">
            <a:extLst>
              <a:ext uri="{FF2B5EF4-FFF2-40B4-BE49-F238E27FC236}">
                <a16:creationId xmlns:a16="http://schemas.microsoft.com/office/drawing/2014/main" xmlns=""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2F9D1CF-F964-4405-8677-5F9E2A028785}"/>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3777946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04E6313-506F-4456-B3D9-D9655538F9FB}"/>
              </a:ext>
            </a:extLst>
          </p:cNvPr>
          <p:cNvSpPr>
            <a:spLocks noGrp="1"/>
          </p:cNvSpPr>
          <p:nvPr>
            <p:ph type="dt" sz="half" idx="10"/>
          </p:nvPr>
        </p:nvSpPr>
        <p:spPr/>
        <p:txBody>
          <a:bodyPr/>
          <a:lstStyle/>
          <a:p>
            <a:fld id="{FD2766A6-3C10-4AB8-86A1-BB1F0CDA7EFE}" type="datetimeFigureOut">
              <a:rPr lang="en-US" smtClean="0"/>
              <a:pPr/>
              <a:t>5/2/2023</a:t>
            </a:fld>
            <a:endParaRPr lang="en-US"/>
          </a:p>
        </p:txBody>
      </p:sp>
      <p:sp>
        <p:nvSpPr>
          <p:cNvPr id="4" name="Footer Placeholder 3">
            <a:extLst>
              <a:ext uri="{FF2B5EF4-FFF2-40B4-BE49-F238E27FC236}">
                <a16:creationId xmlns:a16="http://schemas.microsoft.com/office/drawing/2014/main" xmlns=""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29C8A3C-8C01-4039-B47B-57D8497587A5}"/>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231168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0892633-8C77-419D-B24D-2B3D44DBA556}"/>
              </a:ext>
            </a:extLst>
          </p:cNvPr>
          <p:cNvSpPr>
            <a:spLocks noGrp="1"/>
          </p:cNvSpPr>
          <p:nvPr>
            <p:ph type="dt" sz="half" idx="10"/>
          </p:nvPr>
        </p:nvSpPr>
        <p:spPr/>
        <p:txBody>
          <a:bodyPr/>
          <a:lstStyle/>
          <a:p>
            <a:fld id="{FD2766A6-3C10-4AB8-86A1-BB1F0CDA7EFE}" type="datetimeFigureOut">
              <a:rPr lang="en-US" smtClean="0"/>
              <a:pPr/>
              <a:t>5/2/2023</a:t>
            </a:fld>
            <a:endParaRPr lang="en-US"/>
          </a:p>
        </p:txBody>
      </p:sp>
      <p:sp>
        <p:nvSpPr>
          <p:cNvPr id="3" name="Footer Placeholder 2">
            <a:extLst>
              <a:ext uri="{FF2B5EF4-FFF2-40B4-BE49-F238E27FC236}">
                <a16:creationId xmlns:a16="http://schemas.microsoft.com/office/drawing/2014/main" xmlns=""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0A3DEF9-802F-444E-92D2-397862EEAB07}"/>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294204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xmlns="" id="{E9149BC5-FF58-463A-B4FA-F0F912F1234F}"/>
              </a:ext>
            </a:extLst>
          </p:cNvPr>
          <p:cNvSpPr>
            <a:spLocks noGrp="1"/>
          </p:cNvSpPr>
          <p:nvPr>
            <p:ph type="dt" sz="half" idx="10"/>
          </p:nvPr>
        </p:nvSpPr>
        <p:spPr/>
        <p:txBody>
          <a:bodyPr/>
          <a:lstStyle/>
          <a:p>
            <a:fld id="{FD2766A6-3C10-4AB8-86A1-BB1F0CDA7EFE}" type="datetimeFigureOut">
              <a:rPr lang="en-US" smtClean="0"/>
              <a:pPr/>
              <a:t>5/2/2023</a:t>
            </a:fld>
            <a:endParaRPr lang="en-US"/>
          </a:p>
        </p:txBody>
      </p:sp>
      <p:sp>
        <p:nvSpPr>
          <p:cNvPr id="6" name="Footer Placeholder 5">
            <a:extLst>
              <a:ext uri="{FF2B5EF4-FFF2-40B4-BE49-F238E27FC236}">
                <a16:creationId xmlns:a16="http://schemas.microsoft.com/office/drawing/2014/main" xmlns=""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0D4C41C-C368-475C-BDC1-DC5B29C78005}"/>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1258182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xmlns=""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xmlns="" id="{11295030-39C7-4814-A766-1A3E094EBA15}"/>
              </a:ext>
            </a:extLst>
          </p:cNvPr>
          <p:cNvSpPr>
            <a:spLocks noGrp="1"/>
          </p:cNvSpPr>
          <p:nvPr>
            <p:ph type="dt" sz="half" idx="10"/>
          </p:nvPr>
        </p:nvSpPr>
        <p:spPr/>
        <p:txBody>
          <a:bodyPr/>
          <a:lstStyle/>
          <a:p>
            <a:fld id="{FD2766A6-3C10-4AB8-86A1-BB1F0CDA7EFE}" type="datetimeFigureOut">
              <a:rPr lang="en-US" smtClean="0"/>
              <a:pPr/>
              <a:t>5/2/2023</a:t>
            </a:fld>
            <a:endParaRPr lang="en-US"/>
          </a:p>
        </p:txBody>
      </p:sp>
      <p:sp>
        <p:nvSpPr>
          <p:cNvPr id="6" name="Footer Placeholder 5">
            <a:extLst>
              <a:ext uri="{FF2B5EF4-FFF2-40B4-BE49-F238E27FC236}">
                <a16:creationId xmlns:a16="http://schemas.microsoft.com/office/drawing/2014/main" xmlns=""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1CFF531-02C2-4C1D-A692-7040378066C7}"/>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383970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B6818BD-D734-48A1-8CC0-609D11E5560E}"/>
              </a:ext>
            </a:extLst>
          </p:cNvPr>
          <p:cNvSpPr>
            <a:spLocks noGrp="1"/>
          </p:cNvSpPr>
          <p:nvPr>
            <p:ph type="title"/>
          </p:nvPr>
        </p:nvSpPr>
        <p:spPr>
          <a:xfrm>
            <a:off x="838200" y="365125"/>
            <a:ext cx="10515600" cy="1325563"/>
          </a:xfrm>
          <a:prstGeom prst="rect">
            <a:avLst/>
          </a:prstGeom>
        </p:spPr>
        <p:txBody>
          <a:bodyPr lIns="109728" tIns="109728" rIns="109728" bIns="91440" anchor="b"/>
          <a:lstStyle/>
          <a:p>
            <a:r>
              <a:rPr lang="en-US" dirty="0"/>
              <a:t>Click to edit Master title style</a:t>
            </a:r>
          </a:p>
        </p:txBody>
      </p:sp>
      <p:sp>
        <p:nvSpPr>
          <p:cNvPr id="3" name="Text Placeholder 2">
            <a:extLst>
              <a:ext uri="{FF2B5EF4-FFF2-40B4-BE49-F238E27FC236}">
                <a16:creationId xmlns:a16="http://schemas.microsoft.com/office/drawing/2014/main" xmlns="" id="{AF9D215A-D2A1-4903-A905-F8B06EF41B4F}"/>
              </a:ext>
            </a:extLst>
          </p:cNvPr>
          <p:cNvSpPr>
            <a:spLocks noGrp="1"/>
          </p:cNvSpPr>
          <p:nvPr>
            <p:ph type="body" idx="1"/>
          </p:nvPr>
        </p:nvSpPr>
        <p:spPr>
          <a:xfrm>
            <a:off x="838200" y="1940875"/>
            <a:ext cx="10515600" cy="4236087"/>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3942B88A-7A1D-4AA1-8536-28DC13DBA5BE}"/>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900">
                <a:solidFill>
                  <a:schemeClr val="tx1">
                    <a:tint val="75000"/>
                  </a:schemeClr>
                </a:solidFill>
              </a:defRPr>
            </a:lvl1pPr>
          </a:lstStyle>
          <a:p>
            <a:fld id="{FD2766A6-3C10-4AB8-86A1-BB1F0CDA7EFE}" type="datetimeFigureOut">
              <a:rPr lang="en-US" smtClean="0"/>
              <a:pPr/>
              <a:t>5/2/2023</a:t>
            </a:fld>
            <a:endParaRPr lang="en-US" dirty="0"/>
          </a:p>
        </p:txBody>
      </p:sp>
      <p:sp>
        <p:nvSpPr>
          <p:cNvPr id="5" name="Footer Placeholder 4">
            <a:extLst>
              <a:ext uri="{FF2B5EF4-FFF2-40B4-BE49-F238E27FC236}">
                <a16:creationId xmlns:a16="http://schemas.microsoft.com/office/drawing/2014/main" xmlns="" id="{B37FE925-0C4B-4BAE-9799-3A9D46D92067}"/>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7ADAD54-E5C5-4D48-8592-BB22F0A851EB}"/>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388009583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14000"/>
        </a:lnSpc>
        <a:spcBef>
          <a:spcPct val="0"/>
        </a:spcBef>
        <a:buNone/>
        <a:defRPr lang="en-US" sz="5400" b="1" kern="1200" spc="3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5000"/>
        </a:lnSpc>
        <a:spcBef>
          <a:spcPts val="1000"/>
        </a:spcBef>
        <a:buClr>
          <a:schemeClr val="tx2"/>
        </a:buClr>
        <a:buFont typeface="Arial" panose="020B0604020202020204" pitchFamily="34" charset="0"/>
        <a:buChar char="•"/>
        <a:defRPr sz="2000" kern="1200" spc="20">
          <a:solidFill>
            <a:schemeClr val="tx1"/>
          </a:solidFill>
          <a:latin typeface="+mn-lt"/>
          <a:ea typeface="+mn-ea"/>
          <a:cs typeface="+mn-cs"/>
        </a:defRPr>
      </a:lvl1pPr>
      <a:lvl2pPr marL="685800" indent="-228600" algn="l" defTabSz="914400" rtl="0" eaLnBrk="1" latinLnBrk="0" hangingPunct="1">
        <a:lnSpc>
          <a:spcPct val="115000"/>
        </a:lnSpc>
        <a:spcBef>
          <a:spcPts val="500"/>
        </a:spcBef>
        <a:buClr>
          <a:schemeClr val="tx2"/>
        </a:buClr>
        <a:buFont typeface="Arial" panose="020B0604020202020204" pitchFamily="34" charset="0"/>
        <a:buChar char="•"/>
        <a:defRPr sz="1800" kern="1200" spc="20">
          <a:solidFill>
            <a:schemeClr val="tx1"/>
          </a:solidFill>
          <a:latin typeface="+mn-lt"/>
          <a:ea typeface="+mn-ea"/>
          <a:cs typeface="+mn-cs"/>
        </a:defRPr>
      </a:lvl2pPr>
      <a:lvl3pPr marL="1143000" indent="-228600" algn="l" defTabSz="914400" rtl="0" eaLnBrk="1" latinLnBrk="0" hangingPunct="1">
        <a:lnSpc>
          <a:spcPct val="115000"/>
        </a:lnSpc>
        <a:spcBef>
          <a:spcPts val="500"/>
        </a:spcBef>
        <a:buClr>
          <a:schemeClr val="tx2"/>
        </a:buClr>
        <a:buFont typeface="Arial" panose="020B0604020202020204" pitchFamily="34" charset="0"/>
        <a:buChar char="•"/>
        <a:defRPr sz="1600" kern="1200" spc="20">
          <a:solidFill>
            <a:schemeClr val="tx1"/>
          </a:solidFill>
          <a:latin typeface="+mn-lt"/>
          <a:ea typeface="+mn-ea"/>
          <a:cs typeface="+mn-cs"/>
        </a:defRPr>
      </a:lvl3pPr>
      <a:lvl4pPr marL="1600200" indent="-228600" algn="l" defTabSz="914400" rtl="0" eaLnBrk="1" latinLnBrk="0" hangingPunct="1">
        <a:lnSpc>
          <a:spcPct val="115000"/>
        </a:lnSpc>
        <a:spcBef>
          <a:spcPts val="500"/>
        </a:spcBef>
        <a:buClr>
          <a:schemeClr val="tx2"/>
        </a:buClr>
        <a:buFont typeface="Arial" panose="020B0604020202020204" pitchFamily="34" charset="0"/>
        <a:buChar char="•"/>
        <a:defRPr sz="1400" kern="1200" spc="20">
          <a:solidFill>
            <a:schemeClr val="tx1"/>
          </a:solidFill>
          <a:latin typeface="+mn-lt"/>
          <a:ea typeface="+mn-ea"/>
          <a:cs typeface="+mn-cs"/>
        </a:defRPr>
      </a:lvl4pPr>
      <a:lvl5pPr marL="2057400" indent="-228600" algn="l" defTabSz="914400" rtl="0" eaLnBrk="1" latinLnBrk="0" hangingPunct="1">
        <a:lnSpc>
          <a:spcPct val="115000"/>
        </a:lnSpc>
        <a:spcBef>
          <a:spcPts val="500"/>
        </a:spcBef>
        <a:buClr>
          <a:schemeClr val="tx2"/>
        </a:buClr>
        <a:buFont typeface="Arial" panose="020B0604020202020204" pitchFamily="34" charset="0"/>
        <a:buChar char="•"/>
        <a:defRPr sz="1400" kern="1200" spc="2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59001"/>
            <a:ext cx="5537200" cy="2057399"/>
          </a:xfrm>
        </p:spPr>
        <p:txBody>
          <a:bodyPr/>
          <a:lstStyle/>
          <a:p>
            <a:pPr>
              <a:buNone/>
            </a:pPr>
            <a:r>
              <a:rPr lang="en-IN" sz="2800" b="1" dirty="0" smtClean="0"/>
              <a:t>Name: </a:t>
            </a:r>
            <a:r>
              <a:rPr lang="en-IN" sz="2800" b="1" dirty="0" err="1" smtClean="0"/>
              <a:t>Darsh</a:t>
            </a:r>
            <a:r>
              <a:rPr lang="en-IN" sz="2800" b="1" dirty="0" smtClean="0"/>
              <a:t> </a:t>
            </a:r>
            <a:r>
              <a:rPr lang="en-IN" sz="2800" b="1" dirty="0" err="1" smtClean="0"/>
              <a:t>Dake</a:t>
            </a:r>
            <a:endParaRPr lang="en-IN" sz="2800" b="1" dirty="0" smtClean="0"/>
          </a:p>
          <a:p>
            <a:pPr>
              <a:buNone/>
            </a:pPr>
            <a:r>
              <a:rPr lang="en-IN" sz="2800" b="1" dirty="0" smtClean="0"/>
              <a:t>Roll no.: ML-A-009</a:t>
            </a:r>
          </a:p>
          <a:p>
            <a:pPr>
              <a:buNone/>
            </a:pPr>
            <a:r>
              <a:rPr lang="en-IN" sz="2800" b="1" dirty="0" err="1" smtClean="0"/>
              <a:t>Enrollment</a:t>
            </a:r>
            <a:r>
              <a:rPr lang="en-IN" sz="2800" b="1" dirty="0" smtClean="0"/>
              <a:t> no.: 200103062012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7BDA416-AC4E-4E2A-A8F0-90079E8DFB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8766" y="2369136"/>
            <a:ext cx="11232847" cy="2839976"/>
          </a:xfrm>
        </p:spPr>
        <p:txBody>
          <a:bodyPr anchor="t">
            <a:noAutofit/>
          </a:bodyPr>
          <a:lstStyle/>
          <a:p>
            <a:pPr algn="ctr"/>
            <a:r>
              <a:rPr sz="9600" u="sng" smtClean="0"/>
              <a:t>Textract</a:t>
            </a:r>
            <a:r>
              <a:rPr lang="en-US" sz="4800" dirty="0">
                <a:latin typeface="Aharoni"/>
                <a:cs typeface="Angsana New"/>
              </a:rPr>
              <a:t> </a:t>
            </a:r>
            <a:endParaRPr lang="en-US" sz="4800" dirty="0"/>
          </a:p>
        </p:txBody>
      </p:sp>
    </p:spTree>
    <p:extLst>
      <p:ext uri="{BB962C8B-B14F-4D97-AF65-F5344CB8AC3E}">
        <p14:creationId xmlns:p14="http://schemas.microsoft.com/office/powerpoint/2010/main" xmlns="" val="109857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6901"/>
            <a:ext cx="10515600" cy="5580062"/>
          </a:xfrm>
        </p:spPr>
        <p:txBody>
          <a:bodyPr/>
          <a:lstStyle/>
          <a:p>
            <a:r>
              <a:rPr lang="en-IN" dirty="0" smtClean="0">
                <a:latin typeface="Calibri" pitchFamily="34" charset="0"/>
                <a:cs typeface="Calibri" pitchFamily="34" charset="0"/>
              </a:rPr>
              <a:t>It is cloud based OCR(Optical Character Recognition) service provided by AWS.</a:t>
            </a:r>
          </a:p>
          <a:p>
            <a:r>
              <a:rPr lang="en-IN" dirty="0" smtClean="0">
                <a:latin typeface="Calibri" pitchFamily="34" charset="0"/>
                <a:cs typeface="Calibri" pitchFamily="34" charset="0"/>
              </a:rPr>
              <a:t>It helps to extracts text data from scanned documents, PDF and images. It can even extract text from hand-written document and has support to numerous languages world wide.</a:t>
            </a:r>
          </a:p>
          <a:p>
            <a:r>
              <a:rPr lang="en-IN" dirty="0" smtClean="0">
                <a:latin typeface="Calibri" pitchFamily="34" charset="0"/>
                <a:cs typeface="Calibri" pitchFamily="34" charset="0"/>
              </a:rPr>
              <a:t>It can also identify key-value pair and table data and output them in structured format like CSV, JSON or XML.</a:t>
            </a:r>
          </a:p>
          <a:p>
            <a:r>
              <a:rPr lang="en-US" dirty="0" smtClean="0">
                <a:latin typeface="Calibri" pitchFamily="34" charset="0"/>
                <a:cs typeface="Calibri" pitchFamily="34" charset="0"/>
              </a:rPr>
              <a:t>It always learns from new data and Amazon is continually adding new features to the service.</a:t>
            </a:r>
          </a:p>
          <a:p>
            <a:r>
              <a:rPr lang="en-IN" dirty="0" smtClean="0">
                <a:latin typeface="Calibri" pitchFamily="34" charset="0"/>
                <a:cs typeface="Calibri" pitchFamily="34" charset="0"/>
              </a:rPr>
              <a:t>It is based on deep learning technology and is highly scalable and easy to use.</a:t>
            </a:r>
          </a:p>
          <a:p>
            <a:r>
              <a:rPr lang="en-US" dirty="0" smtClean="0">
                <a:latin typeface="Calibri" pitchFamily="34" charset="0"/>
                <a:cs typeface="Calibri" pitchFamily="34" charset="0"/>
              </a:rPr>
              <a:t>It is a strong tool for automating document processing tasks like scanning documents, extracting data from forms, invoices, receipts etc., and enabling text search on scanned documents.</a:t>
            </a:r>
            <a:endParaRPr lang="en-IN" dirty="0" smtClean="0">
              <a:latin typeface="Calibri" pitchFamily="34" charset="0"/>
              <a:cs typeface="Calibri" pitchFamily="34" charset="0"/>
            </a:endParaRPr>
          </a:p>
          <a:p>
            <a:endParaRPr lang="en-IN" dirty="0" smtClean="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0799"/>
            <a:ext cx="10515600" cy="4856163"/>
          </a:xfrm>
        </p:spPr>
        <p:txBody>
          <a:bodyPr/>
          <a:lstStyle/>
          <a:p>
            <a:pPr marL="457200" indent="-457200">
              <a:buFont typeface="+mj-lt"/>
              <a:buAutoNum type="arabicPeriod"/>
            </a:pPr>
            <a:r>
              <a:rPr lang="en-IN" dirty="0" smtClean="0">
                <a:latin typeface="Calibri" pitchFamily="34" charset="0"/>
                <a:cs typeface="Calibri" pitchFamily="34" charset="0"/>
              </a:rPr>
              <a:t>Once we upload file and call </a:t>
            </a:r>
            <a:r>
              <a:rPr lang="en-IN" dirty="0" err="1" smtClean="0">
                <a:latin typeface="Calibri" pitchFamily="34" charset="0"/>
                <a:cs typeface="Calibri" pitchFamily="34" charset="0"/>
              </a:rPr>
              <a:t>textract</a:t>
            </a:r>
            <a:r>
              <a:rPr lang="en-IN" dirty="0" smtClean="0">
                <a:latin typeface="Calibri" pitchFamily="34" charset="0"/>
                <a:cs typeface="Calibri" pitchFamily="34" charset="0"/>
              </a:rPr>
              <a:t> function then it </a:t>
            </a:r>
            <a:r>
              <a:rPr lang="en-IN" dirty="0" err="1" smtClean="0">
                <a:latin typeface="Calibri" pitchFamily="34" charset="0"/>
                <a:cs typeface="Calibri" pitchFamily="34" charset="0"/>
              </a:rPr>
              <a:t>preprocesses</a:t>
            </a:r>
            <a:r>
              <a:rPr lang="en-IN" dirty="0" smtClean="0">
                <a:latin typeface="Calibri" pitchFamily="34" charset="0"/>
                <a:cs typeface="Calibri" pitchFamily="34" charset="0"/>
              </a:rPr>
              <a:t> image by removing unwanted </a:t>
            </a:r>
            <a:r>
              <a:rPr lang="en-IN" dirty="0" err="1" smtClean="0">
                <a:latin typeface="Calibri" pitchFamily="34" charset="0"/>
                <a:cs typeface="Calibri" pitchFamily="34" charset="0"/>
              </a:rPr>
              <a:t>artifacts</a:t>
            </a:r>
            <a:r>
              <a:rPr lang="en-IN" dirty="0" smtClean="0">
                <a:latin typeface="Calibri" pitchFamily="34" charset="0"/>
                <a:cs typeface="Calibri" pitchFamily="34" charset="0"/>
              </a:rPr>
              <a:t> that might affect quality of OCR.</a:t>
            </a:r>
          </a:p>
          <a:p>
            <a:pPr marL="457200" indent="-457200">
              <a:buFont typeface="+mj-lt"/>
              <a:buAutoNum type="arabicPeriod"/>
            </a:pPr>
            <a:r>
              <a:rPr lang="en-IN" dirty="0" smtClean="0">
                <a:latin typeface="Calibri" pitchFamily="34" charset="0"/>
                <a:cs typeface="Calibri" pitchFamily="34" charset="0"/>
              </a:rPr>
              <a:t>It identifies page boundaries </a:t>
            </a:r>
            <a:r>
              <a:rPr lang="en-IN" smtClean="0">
                <a:latin typeface="Calibri" pitchFamily="34" charset="0"/>
                <a:cs typeface="Calibri" pitchFamily="34" charset="0"/>
              </a:rPr>
              <a:t>and separates </a:t>
            </a:r>
            <a:r>
              <a:rPr lang="en-IN" dirty="0" smtClean="0">
                <a:latin typeface="Calibri" pitchFamily="34" charset="0"/>
                <a:cs typeface="Calibri" pitchFamily="34" charset="0"/>
              </a:rPr>
              <a:t>input document into single pages.</a:t>
            </a:r>
          </a:p>
          <a:p>
            <a:pPr marL="457200" indent="-457200">
              <a:buFont typeface="+mj-lt"/>
              <a:buAutoNum type="arabicPeriod"/>
            </a:pPr>
            <a:r>
              <a:rPr lang="en-IN" dirty="0" smtClean="0">
                <a:latin typeface="Calibri" pitchFamily="34" charset="0"/>
                <a:cs typeface="Calibri" pitchFamily="34" charset="0"/>
              </a:rPr>
              <a:t>It applies machine learning algorithms to detect and recognise text data and uses OCR to convert it to machine readable form.</a:t>
            </a:r>
          </a:p>
          <a:p>
            <a:pPr marL="457200" indent="-457200">
              <a:buFont typeface="+mj-lt"/>
              <a:buAutoNum type="arabicPeriod"/>
            </a:pPr>
            <a:r>
              <a:rPr lang="en-IN" dirty="0" smtClean="0">
                <a:latin typeface="Calibri" pitchFamily="34" charset="0"/>
                <a:cs typeface="Calibri" pitchFamily="34" charset="0"/>
              </a:rPr>
              <a:t>It recognise text data and extracts structured data like tables, forms, key-value pairs from document.</a:t>
            </a:r>
          </a:p>
          <a:p>
            <a:pPr marL="457200" indent="-457200">
              <a:buFont typeface="+mj-lt"/>
              <a:buAutoNum type="arabicPeriod"/>
            </a:pPr>
            <a:r>
              <a:rPr lang="en-IN" dirty="0" err="1" smtClean="0">
                <a:latin typeface="Calibri" pitchFamily="34" charset="0"/>
                <a:cs typeface="Calibri" pitchFamily="34" charset="0"/>
              </a:rPr>
              <a:t>Atlast</a:t>
            </a:r>
            <a:r>
              <a:rPr lang="en-IN" dirty="0" smtClean="0">
                <a:latin typeface="Calibri" pitchFamily="34" charset="0"/>
                <a:cs typeface="Calibri" pitchFamily="34" charset="0"/>
              </a:rPr>
              <a:t> it provides with JSON format response which can be easily integrated with any application.</a:t>
            </a:r>
          </a:p>
          <a:p>
            <a:pPr marL="457200" indent="-457200">
              <a:buNone/>
            </a:pPr>
            <a:endParaRPr lang="en-IN" dirty="0" smtClean="0">
              <a:latin typeface="Calibri" pitchFamily="34" charset="0"/>
              <a:cs typeface="Calibri" pitchFamily="34" charset="0"/>
            </a:endParaRPr>
          </a:p>
        </p:txBody>
      </p:sp>
      <p:sp>
        <p:nvSpPr>
          <p:cNvPr id="4" name="Content Placeholder 2"/>
          <p:cNvSpPr txBox="1">
            <a:spLocks/>
          </p:cNvSpPr>
          <p:nvPr/>
        </p:nvSpPr>
        <p:spPr>
          <a:xfrm>
            <a:off x="838200" y="317499"/>
            <a:ext cx="10515600" cy="647701"/>
          </a:xfrm>
          <a:prstGeom prst="rect">
            <a:avLst/>
          </a:prstGeom>
        </p:spPr>
        <p:txBody>
          <a:bodyPr lIns="109728" tIns="109728" rIns="109728" bIns="91440"/>
          <a:lstStyle/>
          <a:p>
            <a:pPr marL="228600" marR="0" lvl="0" indent="-228600" algn="l" defTabSz="914400" rtl="0" eaLnBrk="1" fontAlgn="auto" latinLnBrk="0" hangingPunct="1">
              <a:lnSpc>
                <a:spcPct val="115000"/>
              </a:lnSpc>
              <a:spcBef>
                <a:spcPts val="1000"/>
              </a:spcBef>
              <a:spcAft>
                <a:spcPts val="0"/>
              </a:spcAft>
              <a:buClr>
                <a:schemeClr val="tx2"/>
              </a:buClr>
              <a:buSzTx/>
              <a:tabLst/>
              <a:defRPr/>
            </a:pPr>
            <a:r>
              <a:rPr lang="en-IN" sz="3200" b="1" spc="20" dirty="0" err="1" smtClean="0"/>
              <a:t>Textract</a:t>
            </a:r>
            <a:r>
              <a:rPr lang="en-IN" sz="3200" b="1" spc="20" dirty="0" smtClean="0"/>
              <a:t> Working</a:t>
            </a:r>
            <a:endParaRPr kumimoji="0" lang="en-IN" sz="3200" b="1" i="0" u="none" strike="noStrike" kern="1200" cap="none" spc="2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bill.png"/>
          <p:cNvPicPr>
            <a:picLocks noGrp="1" noChangeAspect="1"/>
          </p:cNvPicPr>
          <p:nvPr>
            <p:ph idx="1"/>
          </p:nvPr>
        </p:nvPicPr>
        <p:blipFill>
          <a:blip r:embed="rId2"/>
          <a:stretch>
            <a:fillRect/>
          </a:stretch>
        </p:blipFill>
        <p:spPr>
          <a:xfrm>
            <a:off x="8455761" y="457200"/>
            <a:ext cx="3097329" cy="5403850"/>
          </a:xfrm>
        </p:spPr>
      </p:pic>
      <p:sp>
        <p:nvSpPr>
          <p:cNvPr id="6" name="Text Placeholder 5"/>
          <p:cNvSpPr>
            <a:spLocks noGrp="1"/>
          </p:cNvSpPr>
          <p:nvPr>
            <p:ph type="body" sz="half" idx="2"/>
          </p:nvPr>
        </p:nvSpPr>
        <p:spPr>
          <a:xfrm>
            <a:off x="839788" y="558800"/>
            <a:ext cx="6627812" cy="5310187"/>
          </a:xfrm>
        </p:spPr>
        <p:txBody>
          <a:bodyPr>
            <a:normAutofit/>
          </a:bodyPr>
          <a:lstStyle/>
          <a:p>
            <a:r>
              <a:rPr lang="en-IN" sz="2000" i="0" dirty="0" smtClean="0">
                <a:latin typeface="Calibri" pitchFamily="34" charset="0"/>
                <a:cs typeface="Calibri" pitchFamily="34" charset="0"/>
              </a:rPr>
              <a:t>Suppose we have a image of bill then </a:t>
            </a:r>
            <a:r>
              <a:rPr lang="en-IN" sz="2000" i="0" dirty="0" err="1" smtClean="0">
                <a:latin typeface="Calibri" pitchFamily="34" charset="0"/>
                <a:cs typeface="Calibri" pitchFamily="34" charset="0"/>
              </a:rPr>
              <a:t>amazon</a:t>
            </a:r>
            <a:r>
              <a:rPr lang="en-IN" sz="2000" i="0" dirty="0" smtClean="0">
                <a:latin typeface="Calibri" pitchFamily="34" charset="0"/>
                <a:cs typeface="Calibri" pitchFamily="34" charset="0"/>
              </a:rPr>
              <a:t> </a:t>
            </a:r>
            <a:r>
              <a:rPr lang="en-IN" sz="2000" i="0" dirty="0" err="1" smtClean="0">
                <a:latin typeface="Calibri" pitchFamily="34" charset="0"/>
                <a:cs typeface="Calibri" pitchFamily="34" charset="0"/>
              </a:rPr>
              <a:t>textract</a:t>
            </a:r>
            <a:r>
              <a:rPr lang="en-IN" sz="2000" i="0" dirty="0" smtClean="0">
                <a:latin typeface="Calibri" pitchFamily="34" charset="0"/>
                <a:cs typeface="Calibri" pitchFamily="34" charset="0"/>
              </a:rPr>
              <a:t> will recognise each and every letter, word, line from this image and will provide us with </a:t>
            </a:r>
            <a:r>
              <a:rPr lang="en-IN" sz="2000" i="0" dirty="0" err="1" smtClean="0">
                <a:latin typeface="Calibri" pitchFamily="34" charset="0"/>
                <a:cs typeface="Calibri" pitchFamily="34" charset="0"/>
              </a:rPr>
              <a:t>json</a:t>
            </a:r>
            <a:r>
              <a:rPr lang="en-IN" sz="2000" i="0" dirty="0" smtClean="0">
                <a:latin typeface="Calibri" pitchFamily="34" charset="0"/>
                <a:cs typeface="Calibri" pitchFamily="34" charset="0"/>
              </a:rPr>
              <a:t> response.</a:t>
            </a:r>
          </a:p>
          <a:p>
            <a:r>
              <a:rPr lang="en-IN" sz="2000" i="0" dirty="0" smtClean="0">
                <a:latin typeface="Calibri" pitchFamily="34" charset="0"/>
                <a:cs typeface="Calibri" pitchFamily="34" charset="0"/>
              </a:rPr>
              <a:t>We can extract amount printed on this bill and can analyze texts like vendor name, date, number, from this type of common occurring images. Hence we can automate such process. Also can monitor </a:t>
            </a:r>
            <a:r>
              <a:rPr lang="en-IN" sz="2000" i="0" dirty="0" err="1" smtClean="0">
                <a:latin typeface="Calibri" pitchFamily="34" charset="0"/>
                <a:cs typeface="Calibri" pitchFamily="34" charset="0"/>
              </a:rPr>
              <a:t>spendings</a:t>
            </a:r>
            <a:r>
              <a:rPr lang="en-IN" sz="2000" i="0" dirty="0" smtClean="0">
                <a:latin typeface="Calibri" pitchFamily="34" charset="0"/>
                <a:cs typeface="Calibri" pitchFamily="34" charset="0"/>
              </a:rPr>
              <a:t>, spending patterns</a:t>
            </a:r>
          </a:p>
          <a:p>
            <a:r>
              <a:rPr lang="en-IN" sz="2000" i="0" dirty="0" smtClean="0">
                <a:latin typeface="Calibri" pitchFamily="34" charset="0"/>
                <a:cs typeface="Calibri" pitchFamily="34" charset="0"/>
              </a:rPr>
              <a:t>We use </a:t>
            </a:r>
            <a:r>
              <a:rPr sz="2000" i="0" smtClean="0">
                <a:latin typeface="Calibri" pitchFamily="34" charset="0"/>
                <a:cs typeface="Calibri" pitchFamily="34" charset="0"/>
              </a:rPr>
              <a:t>detect_document_text</a:t>
            </a:r>
            <a:r>
              <a:rPr lang="en-IN" sz="2000" i="0" dirty="0" smtClean="0">
                <a:latin typeface="Calibri" pitchFamily="34" charset="0"/>
                <a:cs typeface="Calibri" pitchFamily="34" charset="0"/>
              </a:rPr>
              <a:t>() </a:t>
            </a:r>
            <a:r>
              <a:rPr lang="en-IN" sz="2000" i="0" dirty="0" smtClean="0">
                <a:latin typeface="Calibri" pitchFamily="34" charset="0"/>
                <a:cs typeface="Calibri" pitchFamily="34" charset="0"/>
              </a:rPr>
              <a:t>to </a:t>
            </a:r>
            <a:r>
              <a:rPr lang="en-IN" sz="2000" i="0" dirty="0" smtClean="0">
                <a:latin typeface="Calibri" pitchFamily="34" charset="0"/>
                <a:cs typeface="Calibri" pitchFamily="34" charset="0"/>
              </a:rPr>
              <a:t>extract </a:t>
            </a:r>
            <a:r>
              <a:rPr lang="en-IN" sz="2000" i="0" dirty="0" smtClean="0">
                <a:latin typeface="Calibri" pitchFamily="34" charset="0"/>
                <a:cs typeface="Calibri" pitchFamily="34" charset="0"/>
              </a:rPr>
              <a:t>text data from this bill which will respond with </a:t>
            </a:r>
            <a:r>
              <a:rPr lang="en-IN" sz="2000" i="0" dirty="0" err="1" smtClean="0">
                <a:latin typeface="Calibri" pitchFamily="34" charset="0"/>
                <a:cs typeface="Calibri" pitchFamily="34" charset="0"/>
              </a:rPr>
              <a:t>textmetadata</a:t>
            </a:r>
            <a:r>
              <a:rPr lang="en-IN" sz="2000" i="0" dirty="0" smtClean="0">
                <a:latin typeface="Calibri" pitchFamily="34" charset="0"/>
                <a:cs typeface="Calibri" pitchFamily="34" charset="0"/>
              </a:rPr>
              <a:t>, blocks, </a:t>
            </a:r>
            <a:r>
              <a:rPr lang="en-IN" sz="2000" i="0" dirty="0" err="1" smtClean="0">
                <a:latin typeface="Calibri" pitchFamily="34" charset="0"/>
                <a:cs typeface="Calibri" pitchFamily="34" charset="0"/>
              </a:rPr>
              <a:t>blocktype</a:t>
            </a:r>
            <a:r>
              <a:rPr lang="en-IN" sz="2000" i="0" dirty="0">
                <a:latin typeface="Calibri" pitchFamily="34" charset="0"/>
                <a:cs typeface="Calibri" pitchFamily="34" charset="0"/>
              </a:rPr>
              <a:t> </a:t>
            </a:r>
            <a:r>
              <a:rPr lang="en-IN" sz="2000" i="0" dirty="0" smtClean="0">
                <a:latin typeface="Calibri" pitchFamily="34" charset="0"/>
                <a:cs typeface="Calibri" pitchFamily="34" charset="0"/>
              </a:rPr>
              <a:t>which may have addition attribute like text, confidence, geometry and relationships.</a:t>
            </a:r>
          </a:p>
          <a:p>
            <a:endParaRPr lang="en-US" sz="2000" i="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0799"/>
            <a:ext cx="10515600" cy="4856163"/>
          </a:xfrm>
        </p:spPr>
        <p:txBody>
          <a:bodyPr/>
          <a:lstStyle/>
          <a:p>
            <a:pPr marL="457200" indent="-457200">
              <a:buFont typeface="+mj-lt"/>
              <a:buAutoNum type="arabicPeriod"/>
            </a:pPr>
            <a:r>
              <a:rPr lang="en-IN" dirty="0" smtClean="0">
                <a:latin typeface="Calibri" pitchFamily="34" charset="0"/>
                <a:cs typeface="Calibri" pitchFamily="34" charset="0"/>
              </a:rPr>
              <a:t>It is so well trained that is OCR is beat in the world and it can even extract text data from low quality images.</a:t>
            </a:r>
          </a:p>
          <a:p>
            <a:pPr marL="457200" indent="-457200">
              <a:buFont typeface="+mj-lt"/>
              <a:buAutoNum type="arabicPeriod"/>
            </a:pPr>
            <a:r>
              <a:rPr lang="en-IN" dirty="0" smtClean="0">
                <a:latin typeface="Calibri" pitchFamily="34" charset="0"/>
                <a:cs typeface="Calibri" pitchFamily="34" charset="0"/>
              </a:rPr>
              <a:t>We can extract text data from images, PDFs, and also scanned documents including from tables and forms using it.</a:t>
            </a:r>
          </a:p>
          <a:p>
            <a:pPr marL="457200" indent="-457200">
              <a:buFont typeface="+mj-lt"/>
              <a:buAutoNum type="arabicPeriod"/>
            </a:pPr>
            <a:r>
              <a:rPr lang="en-IN" dirty="0" smtClean="0">
                <a:latin typeface="Calibri" pitchFamily="34" charset="0"/>
                <a:cs typeface="Calibri" pitchFamily="34" charset="0"/>
              </a:rPr>
              <a:t>It can be easily integrated with other AWS services like S3 and lambda. Also with other applications.</a:t>
            </a:r>
          </a:p>
          <a:p>
            <a:pPr marL="457200" indent="-457200">
              <a:buFont typeface="+mj-lt"/>
              <a:buAutoNum type="arabicPeriod"/>
            </a:pPr>
            <a:r>
              <a:rPr lang="en-IN" dirty="0" smtClean="0">
                <a:latin typeface="Calibri" pitchFamily="34" charset="0"/>
                <a:cs typeface="Calibri" pitchFamily="34" charset="0"/>
              </a:rPr>
              <a:t>It is specially trained to handle different data of different types like receipts, books, printed bills, documentations, so it acts accordingly.</a:t>
            </a:r>
          </a:p>
          <a:p>
            <a:pPr marL="457200" indent="-457200">
              <a:buFont typeface="+mj-lt"/>
              <a:buAutoNum type="arabicPeriod"/>
            </a:pPr>
            <a:r>
              <a:rPr lang="en-IN" dirty="0" smtClean="0">
                <a:latin typeface="Calibri" pitchFamily="34" charset="0"/>
                <a:cs typeface="Calibri" pitchFamily="34" charset="0"/>
              </a:rPr>
              <a:t>It extracts data in key-value pair so its structured well so it can be easily handled by any programming language to perform operation on the response.</a:t>
            </a:r>
          </a:p>
          <a:p>
            <a:pPr marL="457200" indent="-457200">
              <a:buNone/>
            </a:pPr>
            <a:endParaRPr lang="en-IN" dirty="0" smtClean="0">
              <a:latin typeface="Calibri" pitchFamily="34" charset="0"/>
              <a:cs typeface="Calibri" pitchFamily="34" charset="0"/>
            </a:endParaRPr>
          </a:p>
        </p:txBody>
      </p:sp>
      <p:sp>
        <p:nvSpPr>
          <p:cNvPr id="4" name="Content Placeholder 2"/>
          <p:cNvSpPr txBox="1">
            <a:spLocks/>
          </p:cNvSpPr>
          <p:nvPr/>
        </p:nvSpPr>
        <p:spPr>
          <a:xfrm>
            <a:off x="838200" y="317499"/>
            <a:ext cx="10515600" cy="647701"/>
          </a:xfrm>
          <a:prstGeom prst="rect">
            <a:avLst/>
          </a:prstGeom>
        </p:spPr>
        <p:txBody>
          <a:bodyPr lIns="109728" tIns="109728" rIns="109728" bIns="91440"/>
          <a:lstStyle/>
          <a:p>
            <a:pPr marL="228600" marR="0" lvl="0" indent="-228600" algn="l" defTabSz="914400" rtl="0" eaLnBrk="1" fontAlgn="auto" latinLnBrk="0" hangingPunct="1">
              <a:lnSpc>
                <a:spcPct val="115000"/>
              </a:lnSpc>
              <a:spcBef>
                <a:spcPts val="1000"/>
              </a:spcBef>
              <a:spcAft>
                <a:spcPts val="0"/>
              </a:spcAft>
              <a:buClr>
                <a:schemeClr val="tx2"/>
              </a:buClr>
              <a:buSzTx/>
              <a:tabLst/>
              <a:defRPr/>
            </a:pPr>
            <a:r>
              <a:rPr lang="en-IN" sz="3200" b="1" spc="20" dirty="0" smtClean="0"/>
              <a:t>Why use </a:t>
            </a:r>
            <a:r>
              <a:rPr lang="en-IN" sz="3200" b="1" spc="20" dirty="0" err="1" smtClean="0"/>
              <a:t>Textract</a:t>
            </a:r>
            <a:endParaRPr kumimoji="0" lang="en-IN" sz="3200" b="1" i="0" u="none" strike="noStrike" kern="1200" cap="none" spc="2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7299"/>
            <a:ext cx="10515600" cy="4856163"/>
          </a:xfrm>
        </p:spPr>
        <p:txBody>
          <a:bodyPr/>
          <a:lstStyle/>
          <a:p>
            <a:pPr marL="457200" indent="-457200">
              <a:buFont typeface="+mj-lt"/>
              <a:buAutoNum type="arabicPeriod"/>
            </a:pPr>
            <a:r>
              <a:rPr lang="en-IN" b="1" dirty="0" smtClean="0">
                <a:latin typeface="Calibri" pitchFamily="34" charset="0"/>
                <a:cs typeface="Calibri" pitchFamily="34" charset="0"/>
              </a:rPr>
              <a:t>Scalability: </a:t>
            </a:r>
            <a:r>
              <a:rPr lang="en-IN" dirty="0" smtClean="0">
                <a:latin typeface="Calibri" pitchFamily="34" charset="0"/>
                <a:cs typeface="Calibri" pitchFamily="34" charset="0"/>
              </a:rPr>
              <a:t>It can handle any amount of documents while open-source libraries would require particular infrastructure to process that amount of documents.</a:t>
            </a:r>
          </a:p>
          <a:p>
            <a:pPr marL="457200" indent="-457200">
              <a:buFont typeface="+mj-lt"/>
              <a:buAutoNum type="arabicPeriod"/>
            </a:pPr>
            <a:r>
              <a:rPr lang="en-IN" b="1" dirty="0" smtClean="0">
                <a:latin typeface="Calibri" pitchFamily="34" charset="0"/>
                <a:cs typeface="Calibri" pitchFamily="34" charset="0"/>
              </a:rPr>
              <a:t>Pay-as-you-go: </a:t>
            </a:r>
            <a:r>
              <a:rPr lang="en-IN" dirty="0" smtClean="0">
                <a:latin typeface="Calibri" pitchFamily="34" charset="0"/>
                <a:cs typeface="Calibri" pitchFamily="34" charset="0"/>
              </a:rPr>
              <a:t>Large cost saving as we only need to pay for documents processed while open-source libraries will require additional hardware devices and its </a:t>
            </a:r>
            <a:r>
              <a:rPr lang="en-IN" dirty="0" err="1" smtClean="0">
                <a:latin typeface="Calibri" pitchFamily="34" charset="0"/>
                <a:cs typeface="Calibri" pitchFamily="34" charset="0"/>
              </a:rPr>
              <a:t>capex</a:t>
            </a:r>
            <a:r>
              <a:rPr lang="en-IN" dirty="0" smtClean="0">
                <a:latin typeface="Calibri" pitchFamily="34" charset="0"/>
                <a:cs typeface="Calibri" pitchFamily="34" charset="0"/>
              </a:rPr>
              <a:t> and </a:t>
            </a:r>
            <a:r>
              <a:rPr lang="en-IN" dirty="0" err="1" smtClean="0">
                <a:latin typeface="Calibri" pitchFamily="34" charset="0"/>
                <a:cs typeface="Calibri" pitchFamily="34" charset="0"/>
              </a:rPr>
              <a:t>opex</a:t>
            </a:r>
            <a:r>
              <a:rPr lang="en-IN" dirty="0" smtClean="0">
                <a:latin typeface="Calibri" pitchFamily="34" charset="0"/>
                <a:cs typeface="Calibri" pitchFamily="34" charset="0"/>
              </a:rPr>
              <a:t> cost would increase.</a:t>
            </a:r>
          </a:p>
          <a:p>
            <a:pPr marL="457200" indent="-457200">
              <a:buFont typeface="+mj-lt"/>
              <a:buAutoNum type="arabicPeriod"/>
            </a:pPr>
            <a:r>
              <a:rPr lang="en-IN" b="1" dirty="0" smtClean="0">
                <a:latin typeface="Calibri" pitchFamily="34" charset="0"/>
                <a:cs typeface="Calibri" pitchFamily="34" charset="0"/>
              </a:rPr>
              <a:t>Automatic classification: </a:t>
            </a:r>
            <a:r>
              <a:rPr lang="en-IN" dirty="0" smtClean="0">
                <a:latin typeface="Calibri" pitchFamily="34" charset="0"/>
                <a:cs typeface="Calibri" pitchFamily="34" charset="0"/>
              </a:rPr>
              <a:t>It has ability to classify documents which helps developers to develop faster while using open-source libraries would take to time and effort.</a:t>
            </a:r>
          </a:p>
          <a:p>
            <a:pPr marL="457200" indent="-457200">
              <a:buFont typeface="+mj-lt"/>
              <a:buAutoNum type="arabicPeriod"/>
            </a:pPr>
            <a:r>
              <a:rPr lang="en-IN" b="1" dirty="0" smtClean="0">
                <a:latin typeface="Calibri" pitchFamily="34" charset="0"/>
                <a:cs typeface="Calibri" pitchFamily="34" charset="0"/>
              </a:rPr>
              <a:t>Accuracy: </a:t>
            </a:r>
            <a:r>
              <a:rPr lang="en-IN" dirty="0" smtClean="0">
                <a:latin typeface="Calibri" pitchFamily="34" charset="0"/>
                <a:cs typeface="Calibri" pitchFamily="34" charset="0"/>
              </a:rPr>
              <a:t>As said earlier, it is one of the world’s best OCR algorithm so it has very high accuracy and can extract data from low quality images.</a:t>
            </a:r>
          </a:p>
        </p:txBody>
      </p:sp>
      <p:sp>
        <p:nvSpPr>
          <p:cNvPr id="4" name="Content Placeholder 2"/>
          <p:cNvSpPr txBox="1">
            <a:spLocks/>
          </p:cNvSpPr>
          <p:nvPr/>
        </p:nvSpPr>
        <p:spPr>
          <a:xfrm>
            <a:off x="838200" y="317499"/>
            <a:ext cx="10515600" cy="647701"/>
          </a:xfrm>
          <a:prstGeom prst="rect">
            <a:avLst/>
          </a:prstGeom>
        </p:spPr>
        <p:txBody>
          <a:bodyPr lIns="109728" tIns="109728" rIns="109728" bIns="91440"/>
          <a:lstStyle/>
          <a:p>
            <a:pPr marL="228600" marR="0" lvl="0" indent="-228600" algn="l" defTabSz="914400" rtl="0" eaLnBrk="1" fontAlgn="auto" latinLnBrk="0" hangingPunct="1">
              <a:lnSpc>
                <a:spcPct val="115000"/>
              </a:lnSpc>
              <a:spcBef>
                <a:spcPts val="1000"/>
              </a:spcBef>
              <a:spcAft>
                <a:spcPts val="0"/>
              </a:spcAft>
              <a:buClr>
                <a:schemeClr val="tx2"/>
              </a:buClr>
              <a:buSzTx/>
              <a:tabLst/>
              <a:defRPr/>
            </a:pPr>
            <a:r>
              <a:rPr lang="en-IN" sz="3200" b="1" spc="20" dirty="0" smtClean="0"/>
              <a:t>Advantages over open-source libraries</a:t>
            </a:r>
            <a:endParaRPr kumimoji="0" lang="en-IN" sz="3200" b="1" i="0" u="none" strike="noStrike" kern="1200" cap="none" spc="2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7BDA416-AC4E-4E2A-A8F0-90079E8DFB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8766" y="2394536"/>
            <a:ext cx="11232847" cy="1707564"/>
          </a:xfrm>
        </p:spPr>
        <p:txBody>
          <a:bodyPr anchor="t">
            <a:noAutofit/>
          </a:bodyPr>
          <a:lstStyle/>
          <a:p>
            <a:pPr algn="ctr">
              <a:lnSpc>
                <a:spcPct val="113999"/>
              </a:lnSpc>
            </a:pPr>
            <a:r>
              <a:rPr lang="en-IN" sz="9600" dirty="0" smtClean="0">
                <a:cs typeface="Angsana New"/>
              </a:rPr>
              <a:t>Thank You</a:t>
            </a:r>
            <a:endParaRPr lang="en-US" sz="4800" dirty="0"/>
          </a:p>
        </p:txBody>
      </p:sp>
    </p:spTree>
    <p:extLst>
      <p:ext uri="{BB962C8B-B14F-4D97-AF65-F5344CB8AC3E}">
        <p14:creationId xmlns:p14="http://schemas.microsoft.com/office/powerpoint/2010/main" xmlns="" val="1998333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Malgun Gothic"/>
        <a:ea typeface=""/>
        <a:cs typeface=""/>
      </a:majorFont>
      <a:minorFont>
        <a:latin typeface="Malgun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emplate>office theme</Template>
  <TotalTime>2141</TotalTime>
  <Words>582</Words>
  <Application>Microsoft Office PowerPoint</Application>
  <PresentationFormat>Custom</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FadeVTI</vt:lpstr>
      <vt:lpstr>Slide 1</vt:lpstr>
      <vt:lpstr>Textract </vt:lpstr>
      <vt:lpstr>Slide 3</vt:lpstr>
      <vt:lpstr>Slide 4</vt:lpstr>
      <vt:lpstr>Slide 5</vt:lpstr>
      <vt:lpstr>Slide 6</vt:lpstr>
      <vt:lpstr>Slide 7</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sony</cp:lastModifiedBy>
  <cp:revision>113</cp:revision>
  <dcterms:created xsi:type="dcterms:W3CDTF">2023-03-20T10:45:03Z</dcterms:created>
  <dcterms:modified xsi:type="dcterms:W3CDTF">2023-05-02T11:10:03Z</dcterms:modified>
</cp:coreProperties>
</file>