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  <p:sldMasterId id="2147483854" r:id="rId2"/>
    <p:sldMasterId id="2147483871" r:id="rId3"/>
  </p:sldMasterIdLst>
  <p:sldIdLst>
    <p:sldId id="257" r:id="rId4"/>
    <p:sldId id="258" r:id="rId5"/>
    <p:sldId id="259" r:id="rId6"/>
    <p:sldId id="279" r:id="rId7"/>
    <p:sldId id="270" r:id="rId8"/>
    <p:sldId id="280" r:id="rId9"/>
    <p:sldId id="267" r:id="rId10"/>
    <p:sldId id="268" r:id="rId11"/>
    <p:sldId id="269" r:id="rId12"/>
    <p:sldId id="276" r:id="rId13"/>
    <p:sldId id="261" r:id="rId14"/>
    <p:sldId id="278" r:id="rId15"/>
    <p:sldId id="274" r:id="rId16"/>
    <p:sldId id="282" r:id="rId17"/>
    <p:sldId id="271" r:id="rId18"/>
    <p:sldId id="272" r:id="rId19"/>
    <p:sldId id="262" r:id="rId20"/>
    <p:sldId id="277" r:id="rId21"/>
    <p:sldId id="263" r:id="rId22"/>
    <p:sldId id="275" r:id="rId23"/>
    <p:sldId id="264" r:id="rId24"/>
    <p:sldId id="273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4355-083D-42A1-A9F2-22B8CCE9DD37}" type="datetimeFigureOut">
              <a:rPr lang="fr-FR" smtClean="0"/>
              <a:t>22/09/2016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1511-E86B-4888-B755-58B62EDFB05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256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4355-083D-42A1-A9F2-22B8CCE9DD37}" type="datetimeFigureOut">
              <a:rPr lang="fr-FR" smtClean="0"/>
              <a:t>22/09/2016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1511-E86B-4888-B755-58B62EDFB05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765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4355-083D-42A1-A9F2-22B8CCE9DD37}" type="datetimeFigureOut">
              <a:rPr lang="fr-FR" smtClean="0"/>
              <a:t>22/09/2016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1511-E86B-4888-B755-58B62EDFB05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0577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4355-083D-42A1-A9F2-22B8CCE9DD37}" type="datetimeFigureOut">
              <a:rPr lang="fr-FR" smtClean="0"/>
              <a:t>22/09/2016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1511-E86B-4888-B755-58B62EDFB05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1973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4355-083D-42A1-A9F2-22B8CCE9DD37}" type="datetimeFigureOut">
              <a:rPr lang="fr-FR" smtClean="0"/>
              <a:t>22/09/2016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1511-E86B-4888-B755-58B62EDFB05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7561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4355-083D-42A1-A9F2-22B8CCE9DD37}" type="datetimeFigureOut">
              <a:rPr lang="fr-FR" smtClean="0"/>
              <a:t>22/09/2016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1511-E86B-4888-B755-58B62EDFB05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9381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4355-083D-42A1-A9F2-22B8CCE9DD37}" type="datetimeFigureOut">
              <a:rPr lang="fr-FR" smtClean="0"/>
              <a:t>22/09/2016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1511-E86B-4888-B755-58B62EDFB05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5498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4355-083D-42A1-A9F2-22B8CCE9DD37}" type="datetimeFigureOut">
              <a:rPr lang="fr-FR" smtClean="0"/>
              <a:t>22/09/2016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1511-E86B-4888-B755-58B62EDFB05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6928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4355-083D-42A1-A9F2-22B8CCE9DD37}" type="datetimeFigureOut">
              <a:rPr lang="fr-FR" smtClean="0"/>
              <a:t>22/09/2016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1511-E86B-4888-B755-58B62EDFB05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7524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4355-083D-42A1-A9F2-22B8CCE9DD37}" type="datetimeFigureOut">
              <a:rPr lang="fr-FR" smtClean="0"/>
              <a:t>22/09/2016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1511-E86B-4888-B755-58B62EDFB05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9306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4355-083D-42A1-A9F2-22B8CCE9DD37}" type="datetimeFigureOut">
              <a:rPr lang="fr-FR" smtClean="0"/>
              <a:t>22/09/2016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1511-E86B-4888-B755-58B62EDFB05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311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4355-083D-42A1-A9F2-22B8CCE9DD37}" type="datetimeFigureOut">
              <a:rPr lang="fr-FR" smtClean="0"/>
              <a:t>22/09/2016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1511-E86B-4888-B755-58B62EDFB05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03229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1511-E86B-4888-B755-58B62EDFB05F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4355-083D-42A1-A9F2-22B8CCE9DD37}" type="datetimeFigureOut">
              <a:rPr lang="fr-FR" smtClean="0"/>
              <a:t>22/09/2016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2949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4355-083D-42A1-A9F2-22B8CCE9DD37}" type="datetimeFigureOut">
              <a:rPr lang="fr-FR" smtClean="0"/>
              <a:t>22/09/2016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1511-E86B-4888-B755-58B62EDFB05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01736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4355-083D-42A1-A9F2-22B8CCE9DD37}" type="datetimeFigureOut">
              <a:rPr lang="fr-FR" smtClean="0"/>
              <a:t>22/09/2016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1511-E86B-4888-B755-58B62EDFB05F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11270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4355-083D-42A1-A9F2-22B8CCE9DD37}" type="datetimeFigureOut">
              <a:rPr lang="fr-FR" smtClean="0"/>
              <a:t>22/09/2016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1511-E86B-4888-B755-58B62EDFB05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61427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4355-083D-42A1-A9F2-22B8CCE9DD37}" type="datetimeFigureOut">
              <a:rPr lang="fr-FR" smtClean="0"/>
              <a:t>22/09/2016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1511-E86B-4888-B755-58B62EDFB05F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7092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4355-083D-42A1-A9F2-22B8CCE9DD37}" type="datetimeFigureOut">
              <a:rPr lang="fr-FR" smtClean="0"/>
              <a:t>22/09/2016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1511-E86B-4888-B755-58B62EDFB05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50624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4355-083D-42A1-A9F2-22B8CCE9DD37}" type="datetimeFigureOut">
              <a:rPr lang="fr-FR" smtClean="0"/>
              <a:t>22/09/2016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1511-E86B-4888-B755-58B62EDFB05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6370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4355-083D-42A1-A9F2-22B8CCE9DD37}" type="datetimeFigureOut">
              <a:rPr lang="fr-FR" smtClean="0"/>
              <a:t>22/09/2016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1511-E86B-4888-B755-58B62EDFB05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30966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914400" y="2130423"/>
            <a:ext cx="10363200" cy="14700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603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512D14CE-2E3A-429A-9F88-21DB129075E4}" type="datetime1">
              <a:rPr/>
              <a:pPr/>
              <a:t>22/09/2016</a:t>
            </a:fld>
            <a:endParaRPr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FFAEFF59-7374-4072-94F2-09992ABA4677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0845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336B404-3384-435E-BAAB-3C2169EF2A72}" type="datetime1">
              <a:rPr/>
              <a:pPr/>
              <a:t>22/09/2016</a:t>
            </a:fld>
            <a:endParaRPr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BC2C2871-90BE-4796-8097-AEA03181B0B6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1669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4355-083D-42A1-A9F2-22B8CCE9DD37}" type="datetimeFigureOut">
              <a:rPr lang="fr-FR" smtClean="0"/>
              <a:t>22/09/2016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1511-E86B-4888-B755-58B62EDFB05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87573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963081" y="4406896"/>
            <a:ext cx="10363200" cy="1362071"/>
          </a:xfrm>
        </p:spPr>
        <p:txBody>
          <a:bodyPr anchor="t" anchorCtr="0"/>
          <a:lstStyle>
            <a:lvl1pPr algn="l">
              <a:defRPr sz="4000" b="1" cap="all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963081" y="2906713"/>
            <a:ext cx="10363200" cy="1500182"/>
          </a:xfrm>
        </p:spPr>
        <p:txBody>
          <a:bodyPr anchor="b"/>
          <a:lstStyle>
            <a:lvl1pPr marL="0" indent="0">
              <a:spcBef>
                <a:spcPts val="500"/>
              </a:spcBef>
              <a:buNone/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1DAB082D-F42C-4294-84F7-0A897F867E20}" type="datetime1">
              <a:rPr/>
              <a:pPr/>
              <a:t>22/09/2016</a:t>
            </a:fld>
            <a:endParaRPr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A7E4333E-2F85-41AC-B7D6-B0A34AD7ACBF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0084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609601" y="1600201"/>
            <a:ext cx="5384804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6197595" y="1600201"/>
            <a:ext cx="5384804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24D95611-BF27-4ADD-83D3-3CA9168BB1B9}" type="datetime1">
              <a:rPr/>
              <a:pPr/>
              <a:t>22/09/2016</a:t>
            </a:fld>
            <a:endParaRPr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D23966AA-9D0F-4AF7-8EE6-F3FB5D955DBA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791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609600" y="1535114"/>
            <a:ext cx="5386912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609600" y="2174872"/>
            <a:ext cx="5386912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3"/>
          </p:nvPr>
        </p:nvSpPr>
        <p:spPr>
          <a:xfrm>
            <a:off x="6193364" y="1535114"/>
            <a:ext cx="5389035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 txBox="1">
            <a:spLocks noGrp="1"/>
          </p:cNvSpPr>
          <p:nvPr>
            <p:ph idx="4"/>
          </p:nvPr>
        </p:nvSpPr>
        <p:spPr>
          <a:xfrm>
            <a:off x="6193364" y="2174872"/>
            <a:ext cx="5389035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F1620E7E-AC6F-48F6-B670-5DA9D212493B}" type="datetime1">
              <a:rPr/>
              <a:pPr/>
              <a:t>22/09/2016</a:t>
            </a:fld>
            <a:endParaRPr/>
          </a:p>
        </p:txBody>
      </p:sp>
      <p:sp>
        <p:nvSpPr>
          <p:cNvPr id="8" name="Espace réservé du pied de page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9" name="Espace réservé du numéro de diapositive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8E315A3B-9AAE-40C6-B1F5-D67BB3903278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6250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1F1A98B1-3B71-4631-85E4-EBE4A1BA2634}" type="datetime1">
              <a:rPr/>
              <a:pPr/>
              <a:t>22/09/2016</a:t>
            </a:fld>
            <a:endParaRPr/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61C6E285-3287-439B-A7FF-A1E71C79C6C3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3584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622B8587-95FF-46DC-BCC3-51E27D8AA0F2}" type="datetime1">
              <a:rPr/>
              <a:pPr/>
              <a:t>22/09/2016</a:t>
            </a:fld>
            <a:endParaRPr/>
          </a:p>
        </p:txBody>
      </p:sp>
      <p:sp>
        <p:nvSpPr>
          <p:cNvPr id="3" name="Espace réservé du pied de page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1924B003-A25E-405E-83F0-523419C81BF5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1229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609601" y="273048"/>
            <a:ext cx="4011081" cy="1162046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4766730" y="273048"/>
            <a:ext cx="6815669" cy="585311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609601" y="1435095"/>
            <a:ext cx="4011081" cy="46910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47005A90-353B-483F-980A-F4CAD92DEE4E}" type="datetime1">
              <a:rPr/>
              <a:pPr/>
              <a:t>22/09/2016</a:t>
            </a:fld>
            <a:endParaRPr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1F498D7F-F4EB-4A4C-B7C7-853AF41696C3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9968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2389717" y="4800601"/>
            <a:ext cx="7315200" cy="566735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 txBox="1"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2389717" y="5367335"/>
            <a:ext cx="7315200" cy="8048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3F06F096-6034-4BCB-BA6D-0672085D938C}" type="datetime1">
              <a:rPr/>
              <a:pPr/>
              <a:t>22/09/2016</a:t>
            </a:fld>
            <a:endParaRPr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88C5846C-46FC-4DB0-8ADC-9BE156C46B69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6546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A9983CBE-09E4-4C71-8174-9E9FA10EDF0F}" type="datetime1">
              <a:rPr/>
              <a:pPr/>
              <a:t>22/09/2016</a:t>
            </a:fld>
            <a:endParaRPr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3ECB6646-77F2-41B0-942B-D60AEE55E54A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7169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 txBox="1"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>
          <a:xfrm>
            <a:off x="609600" y="274641"/>
            <a:ext cx="8026395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C004240D-629E-4438-8C99-570AA1D81DEC}" type="datetime1">
              <a:rPr/>
              <a:pPr/>
              <a:t>22/09/2016</a:t>
            </a:fld>
            <a:endParaRPr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9D134736-1C06-4B3B-91D0-D6CB9A6DCC43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8236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4355-083D-42A1-A9F2-22B8CCE9DD37}" type="datetimeFigureOut">
              <a:rPr lang="fr-FR" smtClean="0"/>
              <a:t>22/09/2016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1511-E86B-4888-B755-58B62EDFB05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520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4355-083D-42A1-A9F2-22B8CCE9DD37}" type="datetimeFigureOut">
              <a:rPr lang="fr-FR" smtClean="0"/>
              <a:t>22/09/2016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1511-E86B-4888-B755-58B62EDFB05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889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4355-083D-42A1-A9F2-22B8CCE9DD37}" type="datetimeFigureOut">
              <a:rPr lang="fr-FR" smtClean="0"/>
              <a:t>22/09/2016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1511-E86B-4888-B755-58B62EDFB05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108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4355-083D-42A1-A9F2-22B8CCE9DD37}" type="datetimeFigureOut">
              <a:rPr lang="fr-FR" smtClean="0"/>
              <a:t>22/09/2016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1511-E86B-4888-B755-58B62EDFB05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165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4355-083D-42A1-A9F2-22B8CCE9DD37}" type="datetimeFigureOut">
              <a:rPr lang="fr-FR" smtClean="0"/>
              <a:t>22/09/2016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1511-E86B-4888-B755-58B62EDFB05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667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4355-083D-42A1-A9F2-22B8CCE9DD37}" type="datetimeFigureOut">
              <a:rPr lang="fr-FR" smtClean="0"/>
              <a:t>22/09/2016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1511-E86B-4888-B755-58B62EDFB05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926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D4355-083D-42A1-A9F2-22B8CCE9DD37}" type="datetimeFigureOut">
              <a:rPr lang="fr-FR" smtClean="0"/>
              <a:t>22/09/2016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31511-E86B-4888-B755-58B62EDFB05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128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D4355-083D-42A1-A9F2-22B8CCE9DD37}" type="datetimeFigureOut">
              <a:rPr lang="fr-FR" smtClean="0"/>
              <a:t>22/09/2016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2431511-E86B-4888-B755-58B62EDFB05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261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2"/>
          </p:nvPr>
        </p:nvSpPr>
        <p:spPr>
          <a:xfrm>
            <a:off x="609600" y="6356352"/>
            <a:ext cx="2844795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fld id="{96BA1F4D-513D-4AC0-9795-7D7F114D083D}" type="datetime1">
              <a:rPr smtClean="0"/>
              <a:pPr/>
              <a:t>22/09/2016</a:t>
            </a:fld>
            <a:endParaRPr smtClean="0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3"/>
          </p:nvPr>
        </p:nvSpPr>
        <p:spPr>
          <a:xfrm>
            <a:off x="4165605" y="6356352"/>
            <a:ext cx="3860804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endParaRPr smtClean="0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4"/>
          </p:nvPr>
        </p:nvSpPr>
        <p:spPr>
          <a:xfrm>
            <a:off x="8737604" y="6356352"/>
            <a:ext cx="2844795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fld id="{F67B5488-4D32-4359-B630-CBF4AC2674F2}" type="slidenum">
              <a:rPr smtClean="0"/>
              <a:pPr/>
              <a:t>‹N°›</a:t>
            </a:fld>
            <a:endParaRPr smtClean="0"/>
          </a:p>
        </p:txBody>
      </p:sp>
    </p:spTree>
    <p:extLst>
      <p:ext uri="{BB962C8B-B14F-4D97-AF65-F5344CB8AC3E}">
        <p14:creationId xmlns:p14="http://schemas.microsoft.com/office/powerpoint/2010/main" val="86392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ctr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44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</p:titleStyle>
    <p:bodyStyle>
      <a:lvl1pPr marL="342900" marR="0" lvl="0" indent="-342900" algn="l" defTabSz="914400" rtl="0" fontAlgn="auto" hangingPunct="1">
        <a:lnSpc>
          <a:spcPct val="100000"/>
        </a:lnSpc>
        <a:spcBef>
          <a:spcPts val="800"/>
        </a:spcBef>
        <a:spcAft>
          <a:spcPts val="0"/>
        </a:spcAft>
        <a:buSzPct val="100000"/>
        <a:buFont typeface="Arial" pitchFamily="34"/>
        <a:buChar char="•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742950" marR="0" lvl="1" indent="-285750" algn="l" defTabSz="914400" rtl="0" fontAlgn="auto" hangingPunct="1">
        <a:lnSpc>
          <a:spcPct val="100000"/>
        </a:lnSpc>
        <a:spcBef>
          <a:spcPts val="700"/>
        </a:spcBef>
        <a:spcAft>
          <a:spcPts val="0"/>
        </a:spcAft>
        <a:buSzPct val="100000"/>
        <a:buFont typeface="Arial" pitchFamily="34"/>
        <a:buChar char="–"/>
        <a:tabLst/>
        <a:defRPr lang="fr-FR" sz="28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SzPct val="100000"/>
        <a:buFont typeface="Arial" pitchFamily="34"/>
        <a:buChar char="•"/>
        <a:tabLst/>
        <a:defRPr lang="fr-F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–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»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74072" y="457200"/>
            <a:ext cx="115131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i="1" dirty="0" smtClean="0"/>
              <a:t>Création du site web « BlockFish » </a:t>
            </a:r>
          </a:p>
          <a:p>
            <a:pPr algn="ctr"/>
            <a:r>
              <a:rPr lang="fr-FR" sz="4400" i="1" dirty="0" smtClean="0"/>
              <a:t>Basé autour des séries TVs</a:t>
            </a:r>
            <a:endParaRPr lang="fr-FR" sz="4400" i="1" dirty="0"/>
          </a:p>
        </p:txBody>
      </p:sp>
      <p:sp>
        <p:nvSpPr>
          <p:cNvPr id="3" name="ZoneTexte 2"/>
          <p:cNvSpPr txBox="1"/>
          <p:nvPr/>
        </p:nvSpPr>
        <p:spPr>
          <a:xfrm>
            <a:off x="116959" y="2826327"/>
            <a:ext cx="11525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 smtClean="0"/>
              <a:t>Projet réalisé par Clément Bourges, Paul Fanthou et Ziouche Samir</a:t>
            </a:r>
            <a:endParaRPr lang="fr-FR" sz="2800" i="1" dirty="0"/>
          </a:p>
        </p:txBody>
      </p:sp>
    </p:spTree>
    <p:extLst>
      <p:ext uri="{BB962C8B-B14F-4D97-AF65-F5344CB8AC3E}">
        <p14:creationId xmlns:p14="http://schemas.microsoft.com/office/powerpoint/2010/main" val="55206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3"/>
            <a:ext cx="12191999" cy="6488668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0" y="0"/>
            <a:ext cx="97174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i="1" dirty="0" smtClean="0"/>
              <a:t>UseCase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0585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3678382" y="228600"/>
            <a:ext cx="4166754" cy="7585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/>
                </a:solidFill>
              </a:rPr>
              <a:t>Arborescence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b="1" dirty="0">
                <a:solidFill>
                  <a:prstClr val="black"/>
                </a:solidFill>
              </a:rPr>
              <a:t>des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b="1" dirty="0">
                <a:solidFill>
                  <a:prstClr val="black"/>
                </a:solidFill>
              </a:rPr>
              <a:t>pages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468091" y="1361209"/>
            <a:ext cx="2628900" cy="571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prstClr val="black"/>
                </a:solidFill>
              </a:rPr>
              <a:t>Page</a:t>
            </a:r>
            <a:r>
              <a:rPr lang="fr-FR" sz="1200" dirty="0">
                <a:solidFill>
                  <a:prstClr val="black"/>
                </a:solidFill>
              </a:rPr>
              <a:t> </a:t>
            </a:r>
            <a:r>
              <a:rPr lang="fr-FR" sz="1200" b="1" dirty="0">
                <a:solidFill>
                  <a:prstClr val="black"/>
                </a:solidFill>
              </a:rPr>
              <a:t>d’accueil</a:t>
            </a:r>
          </a:p>
        </p:txBody>
      </p:sp>
      <p:sp>
        <p:nvSpPr>
          <p:cNvPr id="7" name="Rectangle 6"/>
          <p:cNvSpPr/>
          <p:nvPr/>
        </p:nvSpPr>
        <p:spPr>
          <a:xfrm>
            <a:off x="1344746" y="2776321"/>
            <a:ext cx="1077191" cy="5091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prstClr val="black"/>
                </a:solidFill>
              </a:rPr>
              <a:t>Séries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965861" y="2795154"/>
            <a:ext cx="1077191" cy="5091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prstClr val="black"/>
                </a:solidFill>
              </a:rPr>
              <a:t>Forum</a:t>
            </a:r>
          </a:p>
        </p:txBody>
      </p:sp>
      <p:sp>
        <p:nvSpPr>
          <p:cNvPr id="9" name="Rectangle 8"/>
          <p:cNvSpPr/>
          <p:nvPr/>
        </p:nvSpPr>
        <p:spPr>
          <a:xfrm>
            <a:off x="5319901" y="2805545"/>
            <a:ext cx="1127001" cy="5091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prstClr val="black"/>
                </a:solidFill>
              </a:rPr>
              <a:t>Recherche</a:t>
            </a:r>
          </a:p>
          <a:p>
            <a:pPr algn="ctr"/>
            <a:r>
              <a:rPr lang="fr-FR" sz="1200" b="1" dirty="0">
                <a:solidFill>
                  <a:prstClr val="black"/>
                </a:solidFill>
              </a:rPr>
              <a:t>avancée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40236" y="2805545"/>
            <a:ext cx="1077191" cy="5091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prstClr val="black"/>
                </a:solidFill>
              </a:rPr>
              <a:t>Wall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77202" y="2795154"/>
            <a:ext cx="1236100" cy="5091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prstClr val="black"/>
                </a:solidFill>
              </a:rPr>
              <a:t>Créer</a:t>
            </a:r>
            <a:r>
              <a:rPr lang="fr-FR" sz="1200" dirty="0">
                <a:solidFill>
                  <a:prstClr val="black"/>
                </a:solidFill>
              </a:rPr>
              <a:t> </a:t>
            </a:r>
            <a:r>
              <a:rPr lang="fr-FR" sz="1200" b="1" dirty="0">
                <a:solidFill>
                  <a:prstClr val="black"/>
                </a:solidFill>
              </a:rPr>
              <a:t>Profil</a:t>
            </a:r>
          </a:p>
          <a:p>
            <a:pPr algn="ctr"/>
            <a:r>
              <a:rPr lang="fr-FR" sz="1200" b="1" dirty="0">
                <a:solidFill>
                  <a:prstClr val="black"/>
                </a:solidFill>
              </a:rPr>
              <a:t>Utilisateur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39551" y="3964130"/>
            <a:ext cx="1077191" cy="5091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prstClr val="black"/>
                </a:solidFill>
              </a:rPr>
              <a:t>Détail</a:t>
            </a:r>
            <a:r>
              <a:rPr lang="fr-FR" sz="1200" dirty="0">
                <a:solidFill>
                  <a:prstClr val="black"/>
                </a:solidFill>
              </a:rPr>
              <a:t> </a:t>
            </a:r>
            <a:r>
              <a:rPr lang="fr-FR" sz="1200" b="1" dirty="0">
                <a:solidFill>
                  <a:prstClr val="black"/>
                </a:solidFill>
              </a:rPr>
              <a:t>séries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49069" y="5151938"/>
            <a:ext cx="1077191" cy="5091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prstClr val="black"/>
                </a:solidFill>
              </a:rPr>
              <a:t>Détail</a:t>
            </a:r>
            <a:r>
              <a:rPr lang="fr-FR" sz="1200" dirty="0">
                <a:solidFill>
                  <a:prstClr val="black"/>
                </a:solidFill>
              </a:rPr>
              <a:t> </a:t>
            </a:r>
            <a:r>
              <a:rPr lang="fr-FR" sz="1200" b="1" dirty="0">
                <a:solidFill>
                  <a:prstClr val="black"/>
                </a:solidFill>
              </a:rPr>
              <a:t>épisodes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57465" y="2795154"/>
            <a:ext cx="1077191" cy="5091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prstClr val="black"/>
                </a:solidFill>
              </a:rPr>
              <a:t>Acteurs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57465" y="3948545"/>
            <a:ext cx="1077191" cy="5091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prstClr val="black"/>
                </a:solidFill>
              </a:rPr>
              <a:t>Détail</a:t>
            </a:r>
            <a:r>
              <a:rPr lang="fr-FR" sz="1200" dirty="0">
                <a:solidFill>
                  <a:prstClr val="black"/>
                </a:solidFill>
              </a:rPr>
              <a:t> </a:t>
            </a:r>
            <a:r>
              <a:rPr lang="fr-FR" sz="1200" b="1" dirty="0">
                <a:solidFill>
                  <a:prstClr val="black"/>
                </a:solidFill>
              </a:rPr>
              <a:t>Acteurs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615056" y="2805545"/>
            <a:ext cx="1077191" cy="5091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prstClr val="black"/>
                </a:solidFill>
              </a:rPr>
              <a:t>Modifier</a:t>
            </a:r>
            <a:r>
              <a:rPr lang="fr-FR" sz="1200" dirty="0">
                <a:solidFill>
                  <a:prstClr val="black"/>
                </a:solidFill>
              </a:rPr>
              <a:t> </a:t>
            </a:r>
            <a:r>
              <a:rPr lang="fr-FR" sz="1200" b="1" dirty="0">
                <a:solidFill>
                  <a:prstClr val="black"/>
                </a:solidFill>
              </a:rPr>
              <a:t>son</a:t>
            </a:r>
            <a:r>
              <a:rPr lang="fr-FR" sz="1200" dirty="0">
                <a:solidFill>
                  <a:prstClr val="black"/>
                </a:solidFill>
              </a:rPr>
              <a:t> </a:t>
            </a:r>
            <a:r>
              <a:rPr lang="fr-FR" sz="1200" b="1" dirty="0">
                <a:solidFill>
                  <a:prstClr val="black"/>
                </a:solidFill>
              </a:rPr>
              <a:t>profil</a:t>
            </a:r>
          </a:p>
        </p:txBody>
      </p:sp>
      <p:cxnSp>
        <p:nvCxnSpPr>
          <p:cNvPr id="23" name="Connecteur droit 22"/>
          <p:cNvCxnSpPr/>
          <p:nvPr/>
        </p:nvCxnSpPr>
        <p:spPr>
          <a:xfrm>
            <a:off x="1893732" y="2348345"/>
            <a:ext cx="0" cy="4572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endCxn id="8" idx="0"/>
          </p:cNvCxnSpPr>
          <p:nvPr/>
        </p:nvCxnSpPr>
        <p:spPr>
          <a:xfrm>
            <a:off x="4504456" y="2337954"/>
            <a:ext cx="1" cy="4572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7379277" y="2358736"/>
            <a:ext cx="0" cy="4572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endCxn id="11" idx="0"/>
          </p:cNvCxnSpPr>
          <p:nvPr/>
        </p:nvCxnSpPr>
        <p:spPr>
          <a:xfrm>
            <a:off x="8693729" y="2327563"/>
            <a:ext cx="1523" cy="46759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12" idx="2"/>
            <a:endCxn id="13" idx="0"/>
          </p:cNvCxnSpPr>
          <p:nvPr/>
        </p:nvCxnSpPr>
        <p:spPr>
          <a:xfrm>
            <a:off x="1878147" y="4473284"/>
            <a:ext cx="9518" cy="678654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stCxn id="16" idx="2"/>
            <a:endCxn id="18" idx="0"/>
          </p:cNvCxnSpPr>
          <p:nvPr/>
        </p:nvCxnSpPr>
        <p:spPr>
          <a:xfrm>
            <a:off x="3196061" y="3304308"/>
            <a:ext cx="0" cy="644237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>
            <a:stCxn id="16" idx="0"/>
          </p:cNvCxnSpPr>
          <p:nvPr/>
        </p:nvCxnSpPr>
        <p:spPr>
          <a:xfrm flipH="1" flipV="1">
            <a:off x="3196060" y="2315223"/>
            <a:ext cx="1" cy="47993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>
            <a:stCxn id="4" idx="2"/>
          </p:cNvCxnSpPr>
          <p:nvPr/>
        </p:nvCxnSpPr>
        <p:spPr>
          <a:xfrm flipH="1">
            <a:off x="5756564" y="1932709"/>
            <a:ext cx="25977" cy="84361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 flipV="1">
            <a:off x="1887665" y="2345748"/>
            <a:ext cx="6806064" cy="2597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7" idx="2"/>
            <a:endCxn id="12" idx="0"/>
          </p:cNvCxnSpPr>
          <p:nvPr/>
        </p:nvCxnSpPr>
        <p:spPr>
          <a:xfrm flipH="1">
            <a:off x="1878147" y="3285475"/>
            <a:ext cx="5195" cy="678655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59300" y="2776321"/>
            <a:ext cx="1077191" cy="5091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ln w="0"/>
                <a:solidFill>
                  <a:prstClr val="black"/>
                </a:solidFill>
              </a:rPr>
              <a:t>Proposer</a:t>
            </a:r>
            <a:r>
              <a:rPr lang="fr-FR" sz="1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fr-FR" sz="1200" b="1" dirty="0">
                <a:ln w="0"/>
                <a:solidFill>
                  <a:prstClr val="black"/>
                </a:solidFill>
              </a:rPr>
              <a:t>série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9300" y="3964130"/>
            <a:ext cx="1077191" cy="5091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prstClr val="black"/>
                </a:solidFill>
              </a:rPr>
              <a:t>Proposer</a:t>
            </a:r>
            <a:r>
              <a:rPr lang="fr-FR" sz="1200" dirty="0">
                <a:solidFill>
                  <a:prstClr val="black"/>
                </a:solidFill>
              </a:rPr>
              <a:t> </a:t>
            </a:r>
            <a:r>
              <a:rPr lang="fr-FR" sz="1200" b="1" dirty="0">
                <a:solidFill>
                  <a:prstClr val="black"/>
                </a:solidFill>
              </a:rPr>
              <a:t>épisodes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3984355" y="3942373"/>
            <a:ext cx="1077191" cy="5091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prstClr val="black"/>
                </a:solidFill>
              </a:rPr>
              <a:t>Proposer</a:t>
            </a:r>
            <a:r>
              <a:rPr lang="fr-FR" sz="1200" dirty="0">
                <a:solidFill>
                  <a:prstClr val="black"/>
                </a:solidFill>
              </a:rPr>
              <a:t> </a:t>
            </a:r>
            <a:r>
              <a:rPr lang="fr-FR" sz="1200" b="1" dirty="0">
                <a:solidFill>
                  <a:prstClr val="black"/>
                </a:solidFill>
              </a:rPr>
              <a:t>Acteurs</a:t>
            </a:r>
          </a:p>
        </p:txBody>
      </p:sp>
      <p:cxnSp>
        <p:nvCxnSpPr>
          <p:cNvPr id="114" name="Connecteur droit 113"/>
          <p:cNvCxnSpPr>
            <a:stCxn id="109" idx="3"/>
            <a:endCxn id="7" idx="1"/>
          </p:cNvCxnSpPr>
          <p:nvPr/>
        </p:nvCxnSpPr>
        <p:spPr>
          <a:xfrm>
            <a:off x="1136491" y="3030898"/>
            <a:ext cx="208255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>
            <a:stCxn id="110" idx="3"/>
            <a:endCxn id="12" idx="1"/>
          </p:cNvCxnSpPr>
          <p:nvPr/>
        </p:nvCxnSpPr>
        <p:spPr>
          <a:xfrm>
            <a:off x="1136491" y="4218707"/>
            <a:ext cx="20306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>
            <a:stCxn id="18" idx="3"/>
            <a:endCxn id="112" idx="1"/>
          </p:cNvCxnSpPr>
          <p:nvPr/>
        </p:nvCxnSpPr>
        <p:spPr>
          <a:xfrm flipV="1">
            <a:off x="3734656" y="4196950"/>
            <a:ext cx="249699" cy="617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10994001" y="2795154"/>
            <a:ext cx="1077191" cy="5091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prstClr val="black"/>
                </a:solidFill>
              </a:rPr>
              <a:t>Board</a:t>
            </a:r>
            <a:r>
              <a:rPr lang="fr-FR" sz="1200" dirty="0">
                <a:solidFill>
                  <a:prstClr val="black"/>
                </a:solidFill>
              </a:rPr>
              <a:t> </a:t>
            </a:r>
            <a:r>
              <a:rPr lang="fr-FR" sz="1200" b="1" dirty="0">
                <a:solidFill>
                  <a:prstClr val="black"/>
                </a:solidFill>
              </a:rPr>
              <a:t>modération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0971506" y="3964130"/>
            <a:ext cx="1077191" cy="5091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prstClr val="black"/>
                </a:solidFill>
              </a:rPr>
              <a:t>Gestion</a:t>
            </a:r>
            <a:r>
              <a:rPr lang="fr-FR" sz="1200" dirty="0">
                <a:solidFill>
                  <a:prstClr val="black"/>
                </a:solidFill>
              </a:rPr>
              <a:t> </a:t>
            </a:r>
            <a:r>
              <a:rPr lang="fr-FR" sz="1200" b="1" dirty="0">
                <a:solidFill>
                  <a:prstClr val="black"/>
                </a:solidFill>
              </a:rPr>
              <a:t>des</a:t>
            </a:r>
            <a:r>
              <a:rPr lang="fr-FR" sz="1200" dirty="0">
                <a:solidFill>
                  <a:prstClr val="black"/>
                </a:solidFill>
              </a:rPr>
              <a:t> </a:t>
            </a:r>
            <a:r>
              <a:rPr lang="fr-FR" sz="1200" b="1" dirty="0">
                <a:solidFill>
                  <a:prstClr val="black"/>
                </a:solidFill>
              </a:rPr>
              <a:t>ban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9450532" y="3964130"/>
            <a:ext cx="1241716" cy="5091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prstClr val="black"/>
                </a:solidFill>
              </a:rPr>
              <a:t>Gestion</a:t>
            </a:r>
            <a:r>
              <a:rPr lang="fr-FR" sz="1200" dirty="0">
                <a:solidFill>
                  <a:prstClr val="black"/>
                </a:solidFill>
              </a:rPr>
              <a:t> </a:t>
            </a:r>
            <a:r>
              <a:rPr lang="fr-FR" sz="1200" b="1" dirty="0">
                <a:solidFill>
                  <a:prstClr val="black"/>
                </a:solidFill>
              </a:rPr>
              <a:t>des</a:t>
            </a:r>
            <a:r>
              <a:rPr lang="fr-FR" sz="1200" dirty="0">
                <a:solidFill>
                  <a:prstClr val="black"/>
                </a:solidFill>
              </a:rPr>
              <a:t> </a:t>
            </a:r>
            <a:r>
              <a:rPr lang="fr-FR" sz="1200" b="1" dirty="0" smtClean="0">
                <a:solidFill>
                  <a:prstClr val="black"/>
                </a:solidFill>
              </a:rPr>
              <a:t>modérateurs</a:t>
            </a:r>
            <a:endParaRPr lang="fr-FR" sz="1200" b="1" dirty="0">
              <a:solidFill>
                <a:prstClr val="black"/>
              </a:solidFill>
            </a:endParaRPr>
          </a:p>
        </p:txBody>
      </p:sp>
      <p:cxnSp>
        <p:nvCxnSpPr>
          <p:cNvPr id="133" name="Connecteur droit 132"/>
          <p:cNvCxnSpPr>
            <a:stCxn id="125" idx="2"/>
            <a:endCxn id="126" idx="0"/>
          </p:cNvCxnSpPr>
          <p:nvPr/>
        </p:nvCxnSpPr>
        <p:spPr>
          <a:xfrm flipH="1">
            <a:off x="11510102" y="3304308"/>
            <a:ext cx="22495" cy="65982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>
            <a:stCxn id="125" idx="2"/>
            <a:endCxn id="127" idx="0"/>
          </p:cNvCxnSpPr>
          <p:nvPr/>
        </p:nvCxnSpPr>
        <p:spPr>
          <a:xfrm flipH="1">
            <a:off x="10071390" y="3304308"/>
            <a:ext cx="1461207" cy="65982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8693729" y="2348346"/>
            <a:ext cx="2874820" cy="6169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endCxn id="19" idx="0"/>
          </p:cNvCxnSpPr>
          <p:nvPr/>
        </p:nvCxnSpPr>
        <p:spPr>
          <a:xfrm>
            <a:off x="10153652" y="2358736"/>
            <a:ext cx="0" cy="446809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endCxn id="125" idx="0"/>
          </p:cNvCxnSpPr>
          <p:nvPr/>
        </p:nvCxnSpPr>
        <p:spPr>
          <a:xfrm>
            <a:off x="11532596" y="2378870"/>
            <a:ext cx="1" cy="416284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28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32509" y="197427"/>
            <a:ext cx="9194697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4000" i="1" dirty="0" smtClean="0"/>
              <a:t>Troisième </a:t>
            </a:r>
            <a:r>
              <a:rPr lang="fr-FR" sz="4000" i="1" dirty="0" smtClean="0"/>
              <a:t>étape : Diagramme de Gantt</a:t>
            </a:r>
            <a:endParaRPr lang="fr-FR" sz="4000" i="1" dirty="0"/>
          </a:p>
        </p:txBody>
      </p:sp>
      <p:sp>
        <p:nvSpPr>
          <p:cNvPr id="3" name="ZoneTexte 2"/>
          <p:cNvSpPr txBox="1"/>
          <p:nvPr/>
        </p:nvSpPr>
        <p:spPr>
          <a:xfrm>
            <a:off x="1558636" y="1236518"/>
            <a:ext cx="726993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Cela nous a permis </a:t>
            </a:r>
            <a:r>
              <a:rPr lang="fr-FR" sz="2400" dirty="0"/>
              <a:t>de visualiser </a:t>
            </a:r>
            <a:r>
              <a:rPr lang="fr-FR" sz="2400" dirty="0" smtClean="0"/>
              <a:t>dans </a:t>
            </a:r>
            <a:r>
              <a:rPr lang="fr-FR" sz="2400" dirty="0"/>
              <a:t>le temps les </a:t>
            </a:r>
            <a:endParaRPr lang="fr-FR" sz="2400" dirty="0" smtClean="0"/>
          </a:p>
          <a:p>
            <a:r>
              <a:rPr lang="fr-FR" sz="2400" dirty="0" smtClean="0"/>
              <a:t>diverses </a:t>
            </a:r>
            <a:r>
              <a:rPr lang="fr-FR" sz="2400" dirty="0"/>
              <a:t>tâches composant </a:t>
            </a:r>
            <a:r>
              <a:rPr lang="fr-FR" sz="2400" dirty="0" smtClean="0"/>
              <a:t>le </a:t>
            </a:r>
            <a:r>
              <a:rPr lang="fr-FR" sz="2400" dirty="0"/>
              <a:t>projet</a:t>
            </a:r>
            <a:endParaRPr lang="fr-FR" sz="2400" dirty="0" smtClean="0"/>
          </a:p>
          <a:p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Le </a:t>
            </a:r>
            <a:r>
              <a:rPr lang="fr-FR" dirty="0"/>
              <a:t>listing des </a:t>
            </a:r>
            <a:r>
              <a:rPr lang="fr-FR" dirty="0" smtClean="0"/>
              <a:t>tâches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L'attribution </a:t>
            </a:r>
            <a:r>
              <a:rPr lang="fr-FR" dirty="0"/>
              <a:t>des ressources et la gestion des </a:t>
            </a:r>
            <a:r>
              <a:rPr lang="fr-FR" dirty="0" smtClean="0"/>
              <a:t>charges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La </a:t>
            </a:r>
            <a:r>
              <a:rPr lang="fr-FR" dirty="0"/>
              <a:t>planification du champ </a:t>
            </a:r>
            <a:r>
              <a:rPr lang="fr-FR" dirty="0" smtClean="0"/>
              <a:t>d'action</a:t>
            </a:r>
          </a:p>
          <a:p>
            <a:r>
              <a:rPr lang="fr-FR" dirty="0"/>
              <a:t>-   La création de connexions entre les tâches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8500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69332"/>
            <a:ext cx="12192000" cy="6488667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" y="0"/>
            <a:ext cx="233108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i="1" dirty="0" smtClean="0"/>
              <a:t>Diagramme de Gantt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25520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3515" y="260650"/>
            <a:ext cx="2016224" cy="648071"/>
          </a:xfrm>
          <a:prstGeom prst="rect">
            <a:avLst/>
          </a:prstGeom>
          <a:solidFill>
            <a:srgbClr val="FFFFFF"/>
          </a:solidFill>
          <a:ln w="25402" cap="flat">
            <a:solidFill>
              <a:srgbClr val="385D8A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b="1" i="1">
                <a:solidFill>
                  <a:srgbClr val="000000"/>
                </a:solidFill>
              </a:rPr>
              <a:t>Logo du site</a:t>
            </a:r>
            <a:r>
              <a:rPr lang="fr-FR" b="1" i="1">
                <a:solidFill>
                  <a:srgbClr val="FFFFFF"/>
                </a:solidFill>
              </a:rPr>
              <a:t>Logo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863748" y="385987"/>
            <a:ext cx="134081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b="1" i="1">
                <a:solidFill>
                  <a:srgbClr val="000000"/>
                </a:solidFill>
              </a:rPr>
              <a:t>Nom du site</a:t>
            </a:r>
          </a:p>
        </p:txBody>
      </p:sp>
      <p:sp>
        <p:nvSpPr>
          <p:cNvPr id="4" name="Rectangle 3"/>
          <p:cNvSpPr/>
          <p:nvPr/>
        </p:nvSpPr>
        <p:spPr>
          <a:xfrm>
            <a:off x="1703515" y="1268757"/>
            <a:ext cx="8856988" cy="288036"/>
          </a:xfrm>
          <a:prstGeom prst="rect">
            <a:avLst/>
          </a:prstGeom>
          <a:solidFill>
            <a:srgbClr val="FFFFFF"/>
          </a:solidFill>
          <a:ln w="25402" cap="flat">
            <a:solidFill>
              <a:srgbClr val="385D8A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>
                <a:solidFill>
                  <a:srgbClr val="FFFFFF"/>
                </a:solidFill>
              </a:rPr>
              <a:t>M</a:t>
            </a:r>
          </a:p>
        </p:txBody>
      </p:sp>
      <p:sp>
        <p:nvSpPr>
          <p:cNvPr id="5" name="Rectangle 18"/>
          <p:cNvSpPr/>
          <p:nvPr/>
        </p:nvSpPr>
        <p:spPr>
          <a:xfrm>
            <a:off x="1703515" y="1556793"/>
            <a:ext cx="8856988" cy="3672404"/>
          </a:xfrm>
          <a:prstGeom prst="rect">
            <a:avLst/>
          </a:prstGeom>
          <a:solidFill>
            <a:srgbClr val="FFFFFF"/>
          </a:solidFill>
          <a:ln w="25402" cap="flat">
            <a:solidFill>
              <a:srgbClr val="385D8A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b="1" i="1">
              <a:solidFill>
                <a:srgbClr val="000000"/>
              </a:solidFill>
            </a:endParaRPr>
          </a:p>
        </p:txBody>
      </p:sp>
      <p:sp>
        <p:nvSpPr>
          <p:cNvPr id="6" name="Rectangle 19"/>
          <p:cNvSpPr/>
          <p:nvPr/>
        </p:nvSpPr>
        <p:spPr>
          <a:xfrm>
            <a:off x="1703515" y="5733261"/>
            <a:ext cx="8856988" cy="936107"/>
          </a:xfrm>
          <a:prstGeom prst="rect">
            <a:avLst/>
          </a:prstGeom>
          <a:solidFill>
            <a:srgbClr val="FFFFFF"/>
          </a:solidFill>
          <a:ln w="25402" cap="flat">
            <a:solidFill>
              <a:srgbClr val="385D8A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b="1" i="1">
                <a:solidFill>
                  <a:srgbClr val="000000"/>
                </a:solidFill>
              </a:rPr>
              <a:t>FOOTER</a:t>
            </a:r>
          </a:p>
        </p:txBody>
      </p:sp>
      <p:sp>
        <p:nvSpPr>
          <p:cNvPr id="7" name="Rectangle 20"/>
          <p:cNvSpPr/>
          <p:nvPr/>
        </p:nvSpPr>
        <p:spPr>
          <a:xfrm>
            <a:off x="1703516" y="2060856"/>
            <a:ext cx="6595859" cy="3024332"/>
          </a:xfrm>
          <a:prstGeom prst="rect">
            <a:avLst/>
          </a:prstGeom>
          <a:solidFill>
            <a:srgbClr val="FFFFFF"/>
          </a:solidFill>
          <a:ln w="25402" cap="flat">
            <a:solidFill>
              <a:srgbClr val="385D8A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b="1" i="1">
                <a:solidFill>
                  <a:srgbClr val="000000"/>
                </a:solidFill>
              </a:rPr>
              <a:t>Contenu</a:t>
            </a:r>
          </a:p>
        </p:txBody>
      </p:sp>
      <p:sp>
        <p:nvSpPr>
          <p:cNvPr id="8" name="ZoneTexte 24"/>
          <p:cNvSpPr txBox="1"/>
          <p:nvPr/>
        </p:nvSpPr>
        <p:spPr>
          <a:xfrm>
            <a:off x="5920408" y="1187459"/>
            <a:ext cx="124746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b="1" i="1">
                <a:solidFill>
                  <a:srgbClr val="000000"/>
                </a:solidFill>
              </a:rPr>
              <a:t>Navigation</a:t>
            </a:r>
          </a:p>
        </p:txBody>
      </p:sp>
      <p:sp>
        <p:nvSpPr>
          <p:cNvPr id="9" name="Rectangle 11"/>
          <p:cNvSpPr/>
          <p:nvPr/>
        </p:nvSpPr>
        <p:spPr>
          <a:xfrm>
            <a:off x="1703515" y="1556794"/>
            <a:ext cx="2830634" cy="360035"/>
          </a:xfrm>
          <a:prstGeom prst="rect">
            <a:avLst/>
          </a:prstGeom>
          <a:solidFill>
            <a:srgbClr val="FFFFFF"/>
          </a:solidFill>
          <a:ln w="19046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b="1" i="1">
                <a:solidFill>
                  <a:srgbClr val="000000"/>
                </a:solidFill>
              </a:rPr>
              <a:t>Fil d’ariane</a:t>
            </a:r>
          </a:p>
        </p:txBody>
      </p:sp>
      <p:sp>
        <p:nvSpPr>
          <p:cNvPr id="10" name="Rectangle 12"/>
          <p:cNvSpPr/>
          <p:nvPr/>
        </p:nvSpPr>
        <p:spPr>
          <a:xfrm>
            <a:off x="8508699" y="2060856"/>
            <a:ext cx="1927948" cy="3024332"/>
          </a:xfrm>
          <a:prstGeom prst="rect">
            <a:avLst/>
          </a:prstGeom>
          <a:solidFill>
            <a:srgbClr val="FFFFFF"/>
          </a:solidFill>
          <a:ln w="19046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b="1" i="1">
                <a:solidFill>
                  <a:srgbClr val="000000"/>
                </a:solidFill>
              </a:rPr>
              <a:t>Sidebar</a:t>
            </a:r>
          </a:p>
        </p:txBody>
      </p:sp>
      <p:sp>
        <p:nvSpPr>
          <p:cNvPr id="11" name="Rectangle 13"/>
          <p:cNvSpPr/>
          <p:nvPr/>
        </p:nvSpPr>
        <p:spPr>
          <a:xfrm>
            <a:off x="6919728" y="125675"/>
            <a:ext cx="1603482" cy="432044"/>
          </a:xfrm>
          <a:prstGeom prst="rect">
            <a:avLst/>
          </a:prstGeom>
          <a:solidFill>
            <a:srgbClr val="FFFFFF"/>
          </a:solidFill>
          <a:ln w="19046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b="1">
                <a:solidFill>
                  <a:srgbClr val="000000"/>
                </a:solidFill>
              </a:rPr>
              <a:t>Mot</a:t>
            </a:r>
            <a:r>
              <a:rPr lang="fr-FR">
                <a:solidFill>
                  <a:srgbClr val="000000"/>
                </a:solidFill>
              </a:rPr>
              <a:t> </a:t>
            </a:r>
            <a:r>
              <a:rPr lang="fr-FR" b="1">
                <a:solidFill>
                  <a:srgbClr val="000000"/>
                </a:solidFill>
              </a:rPr>
              <a:t>de</a:t>
            </a:r>
            <a:r>
              <a:rPr lang="fr-FR">
                <a:solidFill>
                  <a:srgbClr val="000000"/>
                </a:solidFill>
              </a:rPr>
              <a:t> </a:t>
            </a:r>
            <a:r>
              <a:rPr lang="fr-FR" b="1">
                <a:solidFill>
                  <a:srgbClr val="000000"/>
                </a:solidFill>
              </a:rPr>
              <a:t>passe</a:t>
            </a:r>
          </a:p>
        </p:txBody>
      </p:sp>
      <p:sp>
        <p:nvSpPr>
          <p:cNvPr id="12" name="Rectangle 14"/>
          <p:cNvSpPr/>
          <p:nvPr/>
        </p:nvSpPr>
        <p:spPr>
          <a:xfrm>
            <a:off x="5421740" y="125675"/>
            <a:ext cx="1291041" cy="432044"/>
          </a:xfrm>
          <a:prstGeom prst="rect">
            <a:avLst/>
          </a:prstGeom>
          <a:solidFill>
            <a:srgbClr val="FFFFFF"/>
          </a:solidFill>
          <a:ln w="19046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b="1">
                <a:solidFill>
                  <a:srgbClr val="000000"/>
                </a:solidFill>
              </a:rPr>
              <a:t>Identifiant</a:t>
            </a:r>
          </a:p>
        </p:txBody>
      </p:sp>
      <p:sp>
        <p:nvSpPr>
          <p:cNvPr id="13" name="Rectangle 15"/>
          <p:cNvSpPr/>
          <p:nvPr/>
        </p:nvSpPr>
        <p:spPr>
          <a:xfrm>
            <a:off x="8730167" y="144100"/>
            <a:ext cx="1738905" cy="413628"/>
          </a:xfrm>
          <a:prstGeom prst="rect">
            <a:avLst/>
          </a:prstGeom>
          <a:solidFill>
            <a:srgbClr val="FFFFFF"/>
          </a:solidFill>
          <a:ln w="19046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b="1">
                <a:solidFill>
                  <a:srgbClr val="000000"/>
                </a:solidFill>
              </a:rPr>
              <a:t>Se</a:t>
            </a:r>
            <a:r>
              <a:rPr lang="fr-FR">
                <a:solidFill>
                  <a:srgbClr val="000000"/>
                </a:solidFill>
              </a:rPr>
              <a:t> </a:t>
            </a:r>
            <a:r>
              <a:rPr lang="fr-FR" b="1">
                <a:solidFill>
                  <a:srgbClr val="000000"/>
                </a:solidFill>
              </a:rPr>
              <a:t>connecter</a:t>
            </a:r>
          </a:p>
        </p:txBody>
      </p:sp>
      <p:sp>
        <p:nvSpPr>
          <p:cNvPr id="14" name="Rectangle 16"/>
          <p:cNvSpPr/>
          <p:nvPr/>
        </p:nvSpPr>
        <p:spPr>
          <a:xfrm>
            <a:off x="8603221" y="1649807"/>
            <a:ext cx="1738905" cy="323167"/>
          </a:xfrm>
          <a:prstGeom prst="rect">
            <a:avLst/>
          </a:prstGeom>
          <a:solidFill>
            <a:srgbClr val="FFFFFF"/>
          </a:solidFill>
          <a:ln w="19046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b="1">
                <a:solidFill>
                  <a:srgbClr val="000000"/>
                </a:solidFill>
              </a:rPr>
              <a:t>Recherche</a:t>
            </a:r>
          </a:p>
        </p:txBody>
      </p:sp>
    </p:spTree>
    <p:extLst>
      <p:ext uri="{BB962C8B-B14F-4D97-AF65-F5344CB8AC3E}">
        <p14:creationId xmlns:p14="http://schemas.microsoft.com/office/powerpoint/2010/main" val="1097743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6070" y="369332"/>
            <a:ext cx="13330847" cy="671164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0" y="0"/>
            <a:ext cx="119269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i="1" dirty="0" smtClean="0"/>
              <a:t>Wireframe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11444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7242" y="372140"/>
            <a:ext cx="13330847" cy="678157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0" y="-17974"/>
            <a:ext cx="119269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i="1" dirty="0" smtClean="0"/>
              <a:t>Wireframe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43342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2444" y="393405"/>
            <a:ext cx="13778344" cy="6702718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0" y="24073"/>
            <a:ext cx="119269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i="1" dirty="0" smtClean="0"/>
              <a:t>Wireframe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403093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525"/>
            <a:ext cx="1207770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69332"/>
            <a:ext cx="12192000" cy="7071908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" y="0"/>
            <a:ext cx="321985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i="1" dirty="0" smtClean="0"/>
              <a:t>Modèle Conceptuel des Données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04283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98764" y="436418"/>
            <a:ext cx="5445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i="1" dirty="0" smtClean="0"/>
              <a:t>Plan de la présentation</a:t>
            </a:r>
            <a:endParaRPr lang="fr-FR" sz="5400" i="1" dirty="0"/>
          </a:p>
        </p:txBody>
      </p:sp>
      <p:sp>
        <p:nvSpPr>
          <p:cNvPr id="4" name="ZoneTexte 3"/>
          <p:cNvSpPr txBox="1"/>
          <p:nvPr/>
        </p:nvSpPr>
        <p:spPr>
          <a:xfrm>
            <a:off x="623455" y="1288473"/>
            <a:ext cx="5434501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400" dirty="0" smtClean="0"/>
          </a:p>
          <a:p>
            <a:r>
              <a:rPr lang="fr-FR" sz="3200" i="1" dirty="0" smtClean="0"/>
              <a:t>1- Analyse et conception du site</a:t>
            </a:r>
          </a:p>
          <a:p>
            <a:endParaRPr lang="fr-FR" sz="3200" dirty="0"/>
          </a:p>
          <a:p>
            <a:r>
              <a:rPr lang="fr-FR" sz="3200" i="1" dirty="0" smtClean="0"/>
              <a:t>2- Réalisation du site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38877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488667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0" y="0"/>
            <a:ext cx="291618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i="1" dirty="0" smtClean="0"/>
              <a:t>Modèle Logique des Données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76488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1999" cy="6488667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0" y="0"/>
            <a:ext cx="284988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i="1" dirty="0" smtClean="0"/>
              <a:t>UML Diagramme de classe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43784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88373" y="426027"/>
            <a:ext cx="113896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i="1" dirty="0" smtClean="0"/>
              <a:t>2- Réalisation du site</a:t>
            </a:r>
          </a:p>
          <a:p>
            <a:endParaRPr lang="fr-FR" sz="3600" i="1" dirty="0" smtClean="0"/>
          </a:p>
          <a:p>
            <a:r>
              <a:rPr lang="fr-FR" sz="2400" i="1" dirty="0"/>
              <a:t>	</a:t>
            </a:r>
            <a:r>
              <a:rPr lang="fr-FR" sz="2400" i="1" dirty="0" smtClean="0"/>
              <a:t>- Utilisation du Framework Symfony version 2,8.</a:t>
            </a:r>
          </a:p>
          <a:p>
            <a:r>
              <a:rPr lang="fr-FR" sz="2400" i="1" dirty="0"/>
              <a:t>	</a:t>
            </a:r>
            <a:r>
              <a:rPr lang="fr-FR" sz="2400" i="1" dirty="0" smtClean="0"/>
              <a:t>- Utilisation des bibliothèques Doctrine et Twig</a:t>
            </a:r>
            <a:r>
              <a:rPr lang="fr-FR" sz="2400" i="1" dirty="0"/>
              <a:t>.</a:t>
            </a:r>
            <a:endParaRPr lang="fr-FR" sz="2400" i="1" dirty="0" smtClean="0"/>
          </a:p>
          <a:p>
            <a:r>
              <a:rPr lang="fr-FR" sz="2400" i="1" dirty="0"/>
              <a:t>	</a:t>
            </a:r>
            <a:r>
              <a:rPr lang="fr-FR" sz="2400" i="1" dirty="0" smtClean="0"/>
              <a:t>- Utilisation du Bundle « FosuserBundle » pour la gestion des utilisateurs.</a:t>
            </a:r>
            <a:endParaRPr lang="fr-FR" sz="2400" i="1" dirty="0"/>
          </a:p>
        </p:txBody>
      </p:sp>
    </p:spTree>
    <p:extLst>
      <p:ext uri="{BB962C8B-B14F-4D97-AF65-F5344CB8AC3E}">
        <p14:creationId xmlns:p14="http://schemas.microsoft.com/office/powerpoint/2010/main" val="368325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1802" y="147843"/>
            <a:ext cx="845008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i="1" dirty="0"/>
              <a:t>1- Analyse et conception du </a:t>
            </a:r>
            <a:r>
              <a:rPr lang="fr-FR" sz="3600" i="1" dirty="0" smtClean="0"/>
              <a:t>site :</a:t>
            </a:r>
          </a:p>
          <a:p>
            <a:endParaRPr lang="fr-FR" sz="2400" i="1" dirty="0" smtClean="0"/>
          </a:p>
          <a:p>
            <a:r>
              <a:rPr lang="fr-FR" sz="2400" i="1" dirty="0"/>
              <a:t>	</a:t>
            </a:r>
            <a:r>
              <a:rPr lang="fr-FR" sz="2400" i="1" dirty="0" smtClean="0"/>
              <a:t>- Diagramme de Gantt</a:t>
            </a:r>
          </a:p>
          <a:p>
            <a:r>
              <a:rPr lang="fr-FR" sz="2400" i="1" dirty="0"/>
              <a:t>	</a:t>
            </a:r>
            <a:r>
              <a:rPr lang="fr-FR" sz="2400" i="1" dirty="0" smtClean="0"/>
              <a:t>- Diagramme de pieuvre et de bêtes à cornes</a:t>
            </a:r>
          </a:p>
          <a:p>
            <a:r>
              <a:rPr lang="fr-FR" sz="2400" i="1" dirty="0" smtClean="0"/>
              <a:t>	</a:t>
            </a:r>
            <a:r>
              <a:rPr lang="fr-FR" sz="2400" i="1" dirty="0"/>
              <a:t>-</a:t>
            </a:r>
            <a:r>
              <a:rPr lang="fr-FR" sz="1200" i="1" dirty="0"/>
              <a:t> </a:t>
            </a:r>
            <a:r>
              <a:rPr lang="fr-FR" sz="2400" i="1" dirty="0"/>
              <a:t>Arborescence des pages</a:t>
            </a:r>
          </a:p>
          <a:p>
            <a:r>
              <a:rPr lang="fr-FR" sz="2400" i="1" dirty="0"/>
              <a:t>	</a:t>
            </a:r>
            <a:r>
              <a:rPr lang="fr-FR" sz="2400" i="1" dirty="0" smtClean="0"/>
              <a:t>- Wireframe et </a:t>
            </a:r>
            <a:r>
              <a:rPr lang="fr-FR" sz="2400" i="1" dirty="0"/>
              <a:t>Style </a:t>
            </a:r>
            <a:r>
              <a:rPr lang="fr-FR" sz="2400" i="1" dirty="0" smtClean="0"/>
              <a:t>Tiles</a:t>
            </a:r>
          </a:p>
          <a:p>
            <a:r>
              <a:rPr lang="fr-FR" sz="2400" i="1" dirty="0"/>
              <a:t>	</a:t>
            </a:r>
            <a:r>
              <a:rPr lang="fr-FR" sz="2400" i="1" dirty="0" smtClean="0"/>
              <a:t>- Réalisation du prototype en HTML</a:t>
            </a:r>
          </a:p>
          <a:p>
            <a:r>
              <a:rPr lang="fr-FR" sz="2400" i="1" dirty="0"/>
              <a:t>	</a:t>
            </a:r>
            <a:r>
              <a:rPr lang="fr-FR" sz="2400" i="1" dirty="0" smtClean="0"/>
              <a:t>- Use case</a:t>
            </a:r>
          </a:p>
          <a:p>
            <a:r>
              <a:rPr lang="fr-FR" sz="2400" i="1" dirty="0"/>
              <a:t>	</a:t>
            </a:r>
            <a:r>
              <a:rPr lang="fr-FR" sz="2400" i="1" dirty="0" smtClean="0"/>
              <a:t>- Mise en place du MCD et du MLD</a:t>
            </a:r>
          </a:p>
          <a:p>
            <a:r>
              <a:rPr lang="fr-FR" sz="2400" i="1" dirty="0"/>
              <a:t>	</a:t>
            </a:r>
            <a:r>
              <a:rPr lang="fr-FR" sz="2400" i="1" dirty="0" smtClean="0"/>
              <a:t>- UML, Diagramme de classe</a:t>
            </a:r>
          </a:p>
          <a:p>
            <a:r>
              <a:rPr lang="fr-FR" sz="2400" i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7847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32509" y="197427"/>
            <a:ext cx="9488495" cy="707886"/>
          </a:xfrm>
          <a:prstGeom prst="rect">
            <a:avLst/>
          </a:prstGeom>
          <a:noFill/>
          <a:ln w="28575"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</a:rPr>
              <a:t>Première </a:t>
            </a:r>
            <a:r>
              <a:rPr kumimoji="0" lang="fr-FR" sz="4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</a:rPr>
              <a:t>étape : Diagramme de Pieuvre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90034" y="1444337"/>
            <a:ext cx="8752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 smtClean="0"/>
              <a:t>Utilisation du diagramme de Pieuvre pour répertorier toutes </a:t>
            </a:r>
          </a:p>
          <a:p>
            <a:r>
              <a:rPr lang="fr-FR" sz="2400" i="1" dirty="0" smtClean="0"/>
              <a:t>les fonctionnalités du site web</a:t>
            </a:r>
            <a:endParaRPr lang="fr-FR" sz="2400" i="1" dirty="0"/>
          </a:p>
        </p:txBody>
      </p:sp>
    </p:spTree>
    <p:extLst>
      <p:ext uri="{BB962C8B-B14F-4D97-AF65-F5344CB8AC3E}">
        <p14:creationId xmlns:p14="http://schemas.microsoft.com/office/powerpoint/2010/main" val="184542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/>
          <p:cNvSpPr>
            <a:spLocks noChangeArrowheads="1"/>
          </p:cNvSpPr>
          <p:nvPr/>
        </p:nvSpPr>
        <p:spPr bwMode="auto">
          <a:xfrm>
            <a:off x="6280151" y="2942167"/>
            <a:ext cx="1790700" cy="1329267"/>
          </a:xfrm>
          <a:prstGeom prst="ellipse">
            <a:avLst/>
          </a:prstGeom>
          <a:solidFill>
            <a:srgbClr val="666699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227" tIns="62653" rIns="120227" bIns="62653" anchor="ctr"/>
          <a:lstStyle/>
          <a:p>
            <a:pPr algn="ctr"/>
            <a:r>
              <a:rPr lang="fr-FR" altLang="en-US" sz="2400" dirty="0">
                <a:solidFill>
                  <a:schemeClr val="bg1"/>
                </a:solidFill>
              </a:rPr>
              <a:t>Page Web</a:t>
            </a:r>
          </a:p>
        </p:txBody>
      </p:sp>
      <p:sp>
        <p:nvSpPr>
          <p:cNvPr id="3075" name="Oval 3"/>
          <p:cNvSpPr>
            <a:spLocks noChangeArrowheads="1"/>
          </p:cNvSpPr>
          <p:nvPr/>
        </p:nvSpPr>
        <p:spPr bwMode="auto">
          <a:xfrm>
            <a:off x="2347384" y="3191933"/>
            <a:ext cx="1380067" cy="1016000"/>
          </a:xfrm>
          <a:prstGeom prst="ellipse">
            <a:avLst/>
          </a:prstGeom>
          <a:solidFill>
            <a:srgbClr val="339966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227" tIns="62653" rIns="120227" bIns="62653" anchor="ctr"/>
          <a:lstStyle/>
          <a:p>
            <a:pPr algn="ctr"/>
            <a:r>
              <a:rPr lang="fr-FR" altLang="en-US" sz="1600" dirty="0">
                <a:solidFill>
                  <a:schemeClr val="bg1"/>
                </a:solidFill>
              </a:rPr>
              <a:t>Administrateur</a:t>
            </a:r>
          </a:p>
        </p:txBody>
      </p:sp>
      <p:sp>
        <p:nvSpPr>
          <p:cNvPr id="3076" name="Oval 4"/>
          <p:cNvSpPr>
            <a:spLocks noChangeArrowheads="1"/>
          </p:cNvSpPr>
          <p:nvPr/>
        </p:nvSpPr>
        <p:spPr bwMode="auto">
          <a:xfrm>
            <a:off x="3272367" y="660401"/>
            <a:ext cx="1380067" cy="1013884"/>
          </a:xfrm>
          <a:prstGeom prst="ellipse">
            <a:avLst/>
          </a:prstGeom>
          <a:solidFill>
            <a:srgbClr val="339966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227" tIns="62653" rIns="120227" bIns="62653" anchor="ctr"/>
          <a:lstStyle/>
          <a:p>
            <a:pPr algn="ctr"/>
            <a:r>
              <a:rPr lang="fr-FR" altLang="en-US" sz="1600" dirty="0">
                <a:solidFill>
                  <a:schemeClr val="bg1"/>
                </a:solidFill>
              </a:rPr>
              <a:t>Utilisateur</a:t>
            </a:r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2347384" y="1928284"/>
            <a:ext cx="1380067" cy="1013883"/>
          </a:xfrm>
          <a:prstGeom prst="ellipse">
            <a:avLst/>
          </a:prstGeom>
          <a:solidFill>
            <a:srgbClr val="339966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227" tIns="62653" rIns="120227" bIns="62653" anchor="ctr"/>
          <a:lstStyle/>
          <a:p>
            <a:pPr algn="ctr"/>
            <a:r>
              <a:rPr lang="fr-FR" altLang="en-US" sz="1600" dirty="0">
                <a:solidFill>
                  <a:schemeClr val="bg1"/>
                </a:solidFill>
              </a:rPr>
              <a:t>Modérateur</a:t>
            </a:r>
          </a:p>
        </p:txBody>
      </p:sp>
      <p:sp>
        <p:nvSpPr>
          <p:cNvPr id="3078" name="Oval 6"/>
          <p:cNvSpPr>
            <a:spLocks noChangeArrowheads="1"/>
          </p:cNvSpPr>
          <p:nvPr/>
        </p:nvSpPr>
        <p:spPr bwMode="auto">
          <a:xfrm>
            <a:off x="9429751" y="512234"/>
            <a:ext cx="1380067" cy="1011767"/>
          </a:xfrm>
          <a:prstGeom prst="ellipse">
            <a:avLst/>
          </a:prstGeom>
          <a:solidFill>
            <a:srgbClr val="339966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227" tIns="62653" rIns="120227" bIns="62653" anchor="ctr"/>
          <a:lstStyle/>
          <a:p>
            <a:pPr algn="ctr"/>
            <a:r>
              <a:rPr lang="fr-FR" altLang="en-US" sz="1600" dirty="0">
                <a:solidFill>
                  <a:schemeClr val="bg1"/>
                </a:solidFill>
              </a:rPr>
              <a:t>Série</a:t>
            </a:r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10449984" y="4271433"/>
            <a:ext cx="1380067" cy="1016000"/>
          </a:xfrm>
          <a:prstGeom prst="ellipse">
            <a:avLst/>
          </a:prstGeom>
          <a:solidFill>
            <a:srgbClr val="339966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227" tIns="62653" rIns="120227" bIns="62653" anchor="ctr"/>
          <a:lstStyle/>
          <a:p>
            <a:pPr algn="ctr"/>
            <a:r>
              <a:rPr lang="fr-FR" altLang="en-US" sz="1600" dirty="0">
                <a:solidFill>
                  <a:schemeClr val="bg1"/>
                </a:solidFill>
              </a:rPr>
              <a:t>Episode</a:t>
            </a:r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7092952" y="152400"/>
            <a:ext cx="1375833" cy="1016000"/>
          </a:xfrm>
          <a:prstGeom prst="ellipse">
            <a:avLst/>
          </a:prstGeom>
          <a:solidFill>
            <a:srgbClr val="339966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227" tIns="62653" rIns="120227" bIns="62653" anchor="ctr"/>
          <a:lstStyle/>
          <a:p>
            <a:pPr algn="ctr"/>
            <a:r>
              <a:rPr lang="fr-FR" altLang="en-US" sz="1600" dirty="0">
                <a:solidFill>
                  <a:schemeClr val="bg1"/>
                </a:solidFill>
              </a:rPr>
              <a:t>Critique</a:t>
            </a:r>
          </a:p>
        </p:txBody>
      </p:sp>
      <p:sp>
        <p:nvSpPr>
          <p:cNvPr id="3081" name="Oval 9"/>
          <p:cNvSpPr>
            <a:spLocks noChangeArrowheads="1"/>
          </p:cNvSpPr>
          <p:nvPr/>
        </p:nvSpPr>
        <p:spPr bwMode="auto">
          <a:xfrm>
            <a:off x="8468784" y="5461000"/>
            <a:ext cx="1377949" cy="1016000"/>
          </a:xfrm>
          <a:prstGeom prst="ellipse">
            <a:avLst/>
          </a:prstGeom>
          <a:solidFill>
            <a:srgbClr val="339966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227" tIns="62653" rIns="120227" bIns="62653" anchor="ctr"/>
          <a:lstStyle/>
          <a:p>
            <a:pPr algn="ctr"/>
            <a:r>
              <a:rPr lang="fr-FR" altLang="en-US" sz="1600" dirty="0">
                <a:solidFill>
                  <a:schemeClr val="bg1"/>
                </a:solidFill>
              </a:rPr>
              <a:t>Notification</a:t>
            </a:r>
          </a:p>
        </p:txBody>
      </p:sp>
      <p:sp>
        <p:nvSpPr>
          <p:cNvPr id="3082" name="Oval 10"/>
          <p:cNvSpPr>
            <a:spLocks noChangeArrowheads="1"/>
          </p:cNvSpPr>
          <p:nvPr/>
        </p:nvSpPr>
        <p:spPr bwMode="auto">
          <a:xfrm>
            <a:off x="10629901" y="2434167"/>
            <a:ext cx="1377951" cy="1016000"/>
          </a:xfrm>
          <a:prstGeom prst="ellipse">
            <a:avLst/>
          </a:prstGeom>
          <a:solidFill>
            <a:srgbClr val="339966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227" tIns="62653" rIns="120227" bIns="62653" anchor="ctr"/>
          <a:lstStyle/>
          <a:p>
            <a:pPr algn="ctr"/>
            <a:r>
              <a:rPr lang="fr-FR" altLang="en-US" sz="1600" dirty="0">
                <a:solidFill>
                  <a:schemeClr val="bg1"/>
                </a:solidFill>
              </a:rPr>
              <a:t>Saisons</a:t>
            </a:r>
          </a:p>
        </p:txBody>
      </p:sp>
      <p:sp>
        <p:nvSpPr>
          <p:cNvPr id="3083" name="Oval 11"/>
          <p:cNvSpPr>
            <a:spLocks noChangeArrowheads="1"/>
          </p:cNvSpPr>
          <p:nvPr/>
        </p:nvSpPr>
        <p:spPr bwMode="auto">
          <a:xfrm>
            <a:off x="4900084" y="154517"/>
            <a:ext cx="1380067" cy="1013883"/>
          </a:xfrm>
          <a:prstGeom prst="ellipse">
            <a:avLst/>
          </a:prstGeom>
          <a:solidFill>
            <a:srgbClr val="339966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227" tIns="62653" rIns="120227" bIns="62653" anchor="ctr"/>
          <a:lstStyle/>
          <a:p>
            <a:pPr algn="ctr"/>
            <a:r>
              <a:rPr lang="fr-FR" altLang="en-US" sz="1600" dirty="0">
                <a:solidFill>
                  <a:schemeClr val="bg1"/>
                </a:solidFill>
              </a:rPr>
              <a:t>"Wall"</a:t>
            </a:r>
          </a:p>
        </p:txBody>
      </p:sp>
      <p:sp>
        <p:nvSpPr>
          <p:cNvPr id="3084" name="Curve 147"/>
          <p:cNvSpPr>
            <a:spLocks/>
          </p:cNvSpPr>
          <p:nvPr/>
        </p:nvSpPr>
        <p:spPr bwMode="auto">
          <a:xfrm>
            <a:off x="4447118" y="1168400"/>
            <a:ext cx="2916767" cy="2023533"/>
          </a:xfrm>
          <a:custGeom>
            <a:avLst/>
            <a:gdLst>
              <a:gd name="T0" fmla="*/ 0 w 21600"/>
              <a:gd name="T1" fmla="*/ 3259 h 21600"/>
              <a:gd name="T2" fmla="*/ 19318 w 21600"/>
              <a:gd name="T3" fmla="*/ 20263 h 21600"/>
              <a:gd name="T4" fmla="*/ 9232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3259"/>
                </a:moveTo>
                <a:cubicBezTo>
                  <a:pt x="3585" y="6564"/>
                  <a:pt x="17068" y="21600"/>
                  <a:pt x="19318" y="20263"/>
                </a:cubicBezTo>
                <a:cubicBezTo>
                  <a:pt x="21600" y="18954"/>
                  <a:pt x="13959" y="5183"/>
                  <a:pt x="9232" y="0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400" dirty="0"/>
          </a:p>
        </p:txBody>
      </p:sp>
      <p:sp>
        <p:nvSpPr>
          <p:cNvPr id="3085" name="Curve 148"/>
          <p:cNvSpPr>
            <a:spLocks/>
          </p:cNvSpPr>
          <p:nvPr/>
        </p:nvSpPr>
        <p:spPr bwMode="auto">
          <a:xfrm>
            <a:off x="4305300" y="1426634"/>
            <a:ext cx="5444067" cy="1841500"/>
          </a:xfrm>
          <a:custGeom>
            <a:avLst/>
            <a:gdLst>
              <a:gd name="T0" fmla="*/ 0 w 21600"/>
              <a:gd name="T1" fmla="*/ 2475 h 21600"/>
              <a:gd name="T2" fmla="*/ 12054 w 21600"/>
              <a:gd name="T3" fmla="*/ 21281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475"/>
                </a:moveTo>
                <a:cubicBezTo>
                  <a:pt x="1733" y="6172"/>
                  <a:pt x="7469" y="21003"/>
                  <a:pt x="12054" y="21281"/>
                </a:cubicBezTo>
                <a:cubicBezTo>
                  <a:pt x="16639" y="21600"/>
                  <a:pt x="18644" y="4950"/>
                  <a:pt x="21600" y="0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400" dirty="0"/>
          </a:p>
        </p:txBody>
      </p:sp>
      <p:sp>
        <p:nvSpPr>
          <p:cNvPr id="3086" name="Curve 149"/>
          <p:cNvSpPr>
            <a:spLocks/>
          </p:cNvSpPr>
          <p:nvPr/>
        </p:nvSpPr>
        <p:spPr bwMode="auto">
          <a:xfrm>
            <a:off x="7285567" y="1155701"/>
            <a:ext cx="2156884" cy="2053167"/>
          </a:xfrm>
          <a:custGeom>
            <a:avLst/>
            <a:gdLst>
              <a:gd name="T0" fmla="*/ 3884 w 21600"/>
              <a:gd name="T1" fmla="*/ 133 h 21600"/>
              <a:gd name="T2" fmla="*/ 2705 w 21600"/>
              <a:gd name="T3" fmla="*/ 21048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3884" y="133"/>
                </a:moveTo>
                <a:cubicBezTo>
                  <a:pt x="2137" y="4894"/>
                  <a:pt x="0" y="20496"/>
                  <a:pt x="2705" y="21048"/>
                </a:cubicBezTo>
                <a:cubicBezTo>
                  <a:pt x="5419" y="21600"/>
                  <a:pt x="19149" y="4610"/>
                  <a:pt x="21600" y="0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400" dirty="0"/>
          </a:p>
        </p:txBody>
      </p:sp>
      <p:sp>
        <p:nvSpPr>
          <p:cNvPr id="3087" name="Curve 44"/>
          <p:cNvSpPr>
            <a:spLocks/>
          </p:cNvSpPr>
          <p:nvPr/>
        </p:nvSpPr>
        <p:spPr bwMode="auto">
          <a:xfrm>
            <a:off x="3551768" y="2745317"/>
            <a:ext cx="3139017" cy="1397000"/>
          </a:xfrm>
          <a:custGeom>
            <a:avLst/>
            <a:gdLst>
              <a:gd name="T0" fmla="*/ 0 w 21600"/>
              <a:gd name="T1" fmla="*/ 0 h 21600"/>
              <a:gd name="T2" fmla="*/ 21145 w 21600"/>
              <a:gd name="T3" fmla="*/ 15918 h 21600"/>
              <a:gd name="T4" fmla="*/ 885 w 21600"/>
              <a:gd name="T5" fmla="*/ 1539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3133" y="5524"/>
                  <a:pt x="21600" y="10289"/>
                  <a:pt x="21145" y="15918"/>
                </a:cubicBezTo>
                <a:cubicBezTo>
                  <a:pt x="20708" y="21600"/>
                  <a:pt x="1986" y="10472"/>
                  <a:pt x="885" y="15394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400" dirty="0"/>
          </a:p>
        </p:txBody>
      </p:sp>
      <p:sp>
        <p:nvSpPr>
          <p:cNvPr id="3088" name="Curve 45"/>
          <p:cNvSpPr>
            <a:spLocks/>
          </p:cNvSpPr>
          <p:nvPr/>
        </p:nvSpPr>
        <p:spPr bwMode="auto">
          <a:xfrm>
            <a:off x="7780868" y="1519767"/>
            <a:ext cx="3052233" cy="2252133"/>
          </a:xfrm>
          <a:custGeom>
            <a:avLst/>
            <a:gdLst>
              <a:gd name="T0" fmla="*/ 15332 w 21600"/>
              <a:gd name="T1" fmla="*/ 0 h 21600"/>
              <a:gd name="T2" fmla="*/ 988 w 21600"/>
              <a:gd name="T3" fmla="*/ 19665 h 21600"/>
              <a:gd name="T4" fmla="*/ 21600 w 21600"/>
              <a:gd name="T5" fmla="*/ 157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15332" y="0"/>
                </a:moveTo>
                <a:cubicBezTo>
                  <a:pt x="12049" y="3998"/>
                  <a:pt x="1977" y="17731"/>
                  <a:pt x="988" y="19665"/>
                </a:cubicBezTo>
                <a:cubicBezTo>
                  <a:pt x="0" y="21600"/>
                  <a:pt x="18885" y="15529"/>
                  <a:pt x="21600" y="15700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400" dirty="0"/>
          </a:p>
        </p:txBody>
      </p:sp>
      <p:sp>
        <p:nvSpPr>
          <p:cNvPr id="3089" name="Curve 46"/>
          <p:cNvSpPr>
            <a:spLocks/>
          </p:cNvSpPr>
          <p:nvPr/>
        </p:nvSpPr>
        <p:spPr bwMode="auto">
          <a:xfrm>
            <a:off x="7556500" y="3335867"/>
            <a:ext cx="3276600" cy="1388533"/>
          </a:xfrm>
          <a:custGeom>
            <a:avLst/>
            <a:gdLst>
              <a:gd name="T0" fmla="*/ 21600 w 21600"/>
              <a:gd name="T1" fmla="*/ 0 h 21600"/>
              <a:gd name="T2" fmla="*/ 1384 w 21600"/>
              <a:gd name="T3" fmla="*/ 7669 h 21600"/>
              <a:gd name="T4" fmla="*/ 19104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17195" y="1236"/>
                  <a:pt x="2769" y="4354"/>
                  <a:pt x="1384" y="7669"/>
                </a:cubicBezTo>
                <a:cubicBezTo>
                  <a:pt x="0" y="10984"/>
                  <a:pt x="18724" y="18061"/>
                  <a:pt x="19104" y="21600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400" dirty="0"/>
          </a:p>
        </p:txBody>
      </p:sp>
      <p:sp>
        <p:nvSpPr>
          <p:cNvPr id="3090" name="Curve 49"/>
          <p:cNvSpPr>
            <a:spLocks/>
          </p:cNvSpPr>
          <p:nvPr/>
        </p:nvSpPr>
        <p:spPr bwMode="auto">
          <a:xfrm>
            <a:off x="7285567" y="3992033"/>
            <a:ext cx="3210984" cy="1574800"/>
          </a:xfrm>
          <a:custGeom>
            <a:avLst/>
            <a:gdLst>
              <a:gd name="T0" fmla="*/ 10335 w 21600"/>
              <a:gd name="T1" fmla="*/ 21600 h 21600"/>
              <a:gd name="T2" fmla="*/ 2250 w 21600"/>
              <a:gd name="T3" fmla="*/ 1718 h 21600"/>
              <a:gd name="T4" fmla="*/ 21600 w 21600"/>
              <a:gd name="T5" fmla="*/ 130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10335" y="21600"/>
                </a:moveTo>
                <a:cubicBezTo>
                  <a:pt x="8330" y="17396"/>
                  <a:pt x="0" y="3437"/>
                  <a:pt x="2250" y="1718"/>
                </a:cubicBezTo>
                <a:cubicBezTo>
                  <a:pt x="4501" y="0"/>
                  <a:pt x="19013" y="9859"/>
                  <a:pt x="21600" y="13029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400" dirty="0"/>
          </a:p>
        </p:txBody>
      </p:sp>
      <p:sp>
        <p:nvSpPr>
          <p:cNvPr id="3091" name="AutoShape 19"/>
          <p:cNvSpPr>
            <a:spLocks noChangeArrowheads="1"/>
          </p:cNvSpPr>
          <p:nvPr/>
        </p:nvSpPr>
        <p:spPr bwMode="auto">
          <a:xfrm>
            <a:off x="3009901" y="4525433"/>
            <a:ext cx="1437217" cy="7620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fr-FR" altLang="en-US" sz="1600" dirty="0">
                <a:solidFill>
                  <a:schemeClr val="bg1"/>
                </a:solidFill>
              </a:rPr>
              <a:t>Respect</a:t>
            </a:r>
          </a:p>
          <a:p>
            <a:pPr algn="ctr"/>
            <a:r>
              <a:rPr lang="fr-FR" altLang="en-US" sz="1600" dirty="0">
                <a:solidFill>
                  <a:schemeClr val="bg1"/>
                </a:solidFill>
              </a:rPr>
              <a:t>Chartre</a:t>
            </a:r>
          </a:p>
          <a:p>
            <a:pPr algn="ctr"/>
            <a:r>
              <a:rPr lang="fr-FR" altLang="en-US" sz="1600" dirty="0">
                <a:solidFill>
                  <a:schemeClr val="bg1"/>
                </a:solidFill>
              </a:rPr>
              <a:t>Graphique</a:t>
            </a:r>
          </a:p>
        </p:txBody>
      </p:sp>
      <p:sp>
        <p:nvSpPr>
          <p:cNvPr id="3092" name="AutoShape 20"/>
          <p:cNvSpPr>
            <a:spLocks noChangeArrowheads="1"/>
          </p:cNvSpPr>
          <p:nvPr/>
        </p:nvSpPr>
        <p:spPr bwMode="auto">
          <a:xfrm>
            <a:off x="5562601" y="5712885"/>
            <a:ext cx="1437217" cy="764116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fr-FR" altLang="en-US" sz="1600" dirty="0">
                <a:solidFill>
                  <a:schemeClr val="bg1"/>
                </a:solidFill>
              </a:rPr>
              <a:t>Site Multilingue</a:t>
            </a:r>
            <a:endParaRPr lang="fr-FR" altLang="en-US" sz="2400" dirty="0"/>
          </a:p>
        </p:txBody>
      </p:sp>
      <p:sp>
        <p:nvSpPr>
          <p:cNvPr id="3093" name="Arrow 60"/>
          <p:cNvSpPr>
            <a:spLocks noChangeShapeType="1"/>
          </p:cNvSpPr>
          <p:nvPr/>
        </p:nvSpPr>
        <p:spPr bwMode="auto">
          <a:xfrm flipV="1">
            <a:off x="4305300" y="3992033"/>
            <a:ext cx="2167467" cy="533400"/>
          </a:xfrm>
          <a:prstGeom prst="line">
            <a:avLst/>
          </a:prstGeom>
          <a:noFill/>
          <a:ln w="19050" cap="flat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400" dirty="0"/>
          </a:p>
        </p:txBody>
      </p:sp>
      <p:sp>
        <p:nvSpPr>
          <p:cNvPr id="3094" name="Arrow 60"/>
          <p:cNvSpPr>
            <a:spLocks noChangeShapeType="1"/>
          </p:cNvSpPr>
          <p:nvPr/>
        </p:nvSpPr>
        <p:spPr bwMode="auto">
          <a:xfrm flipV="1">
            <a:off x="6690785" y="4271433"/>
            <a:ext cx="306916" cy="1441451"/>
          </a:xfrm>
          <a:prstGeom prst="line">
            <a:avLst/>
          </a:prstGeom>
          <a:noFill/>
          <a:ln w="19050" cap="flat" cmpd="sng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400" dirty="0"/>
          </a:p>
        </p:txBody>
      </p:sp>
      <p:sp>
        <p:nvSpPr>
          <p:cNvPr id="3095" name="Curve 63"/>
          <p:cNvSpPr>
            <a:spLocks/>
          </p:cNvSpPr>
          <p:nvPr/>
        </p:nvSpPr>
        <p:spPr bwMode="auto">
          <a:xfrm>
            <a:off x="3668185" y="1651001"/>
            <a:ext cx="2923116" cy="1945217"/>
          </a:xfrm>
          <a:custGeom>
            <a:avLst/>
            <a:gdLst>
              <a:gd name="T0" fmla="*/ 0 w 21600"/>
              <a:gd name="T1" fmla="*/ 10588 h 21600"/>
              <a:gd name="T2" fmla="*/ 21249 w 21600"/>
              <a:gd name="T3" fmla="*/ 19486 h 21600"/>
              <a:gd name="T4" fmla="*/ 1739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10588"/>
                </a:moveTo>
                <a:cubicBezTo>
                  <a:pt x="4642" y="12758"/>
                  <a:pt x="20899" y="21600"/>
                  <a:pt x="21249" y="19486"/>
                </a:cubicBezTo>
                <a:cubicBezTo>
                  <a:pt x="21600" y="17372"/>
                  <a:pt x="5556" y="4368"/>
                  <a:pt x="1739" y="0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400" dirty="0"/>
          </a:p>
        </p:txBody>
      </p:sp>
      <p:sp>
        <p:nvSpPr>
          <p:cNvPr id="3096" name="AutoShape 24"/>
          <p:cNvSpPr>
            <a:spLocks noChangeArrowheads="1"/>
          </p:cNvSpPr>
          <p:nvPr/>
        </p:nvSpPr>
        <p:spPr bwMode="auto">
          <a:xfrm>
            <a:off x="99484" y="239185"/>
            <a:ext cx="2692400" cy="1435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fr-FR" altLang="en-US" sz="3733" dirty="0">
                <a:solidFill>
                  <a:schemeClr val="bg1"/>
                </a:solidFill>
                <a:latin typeface="Calibri" panose="020F0502020204030204" pitchFamily="34" charset="0"/>
              </a:rPr>
              <a:t>Diagramme </a:t>
            </a:r>
          </a:p>
          <a:p>
            <a:pPr algn="ctr"/>
            <a:r>
              <a:rPr lang="fr-FR" altLang="en-US" sz="3733" dirty="0">
                <a:solidFill>
                  <a:schemeClr val="bg1"/>
                </a:solidFill>
                <a:latin typeface="Calibri" panose="020F0502020204030204" pitchFamily="34" charset="0"/>
              </a:rPr>
              <a:t>de Pieuvre</a:t>
            </a:r>
          </a:p>
        </p:txBody>
      </p:sp>
    </p:spTree>
    <p:extLst>
      <p:ext uri="{BB962C8B-B14F-4D97-AF65-F5344CB8AC3E}">
        <p14:creationId xmlns:p14="http://schemas.microsoft.com/office/powerpoint/2010/main" val="228859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32509" y="197427"/>
            <a:ext cx="10628231" cy="707886"/>
          </a:xfrm>
          <a:prstGeom prst="rect">
            <a:avLst/>
          </a:prstGeom>
          <a:noFill/>
          <a:ln w="28575"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000" i="1" kern="0" dirty="0" smtClean="0">
                <a:solidFill>
                  <a:prstClr val="black"/>
                </a:solidFill>
                <a:latin typeface="Trebuchet MS" panose="020B0603020202020204"/>
              </a:rPr>
              <a:t>Seconde</a:t>
            </a:r>
            <a:r>
              <a:rPr kumimoji="0" lang="fr-FR" sz="4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</a:rPr>
              <a:t> </a:t>
            </a:r>
            <a:r>
              <a:rPr kumimoji="0" lang="fr-FR" sz="4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</a:rPr>
              <a:t>étape : Diagramme de bête à cornes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966354" y="1485899"/>
            <a:ext cx="7159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 smtClean="0"/>
              <a:t>Utilisation du diagramme de bête à cornes pour </a:t>
            </a:r>
          </a:p>
          <a:p>
            <a:r>
              <a:rPr lang="fr-FR" sz="2400" i="1" dirty="0" smtClean="0"/>
              <a:t>présenter l’ensemble des besoins et des objectifs.</a:t>
            </a:r>
            <a:endParaRPr lang="fr-FR" sz="2400" i="1" dirty="0"/>
          </a:p>
        </p:txBody>
      </p:sp>
    </p:spTree>
    <p:extLst>
      <p:ext uri="{BB962C8B-B14F-4D97-AF65-F5344CB8AC3E}">
        <p14:creationId xmlns:p14="http://schemas.microsoft.com/office/powerpoint/2010/main" val="418471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/>
          <p:cNvSpPr>
            <a:spLocks noChangeArrowheads="1"/>
          </p:cNvSpPr>
          <p:nvPr/>
        </p:nvSpPr>
        <p:spPr bwMode="auto">
          <a:xfrm>
            <a:off x="3109914" y="3379789"/>
            <a:ext cx="1438275" cy="1057275"/>
          </a:xfrm>
          <a:prstGeom prst="ellipse">
            <a:avLst/>
          </a:prstGeom>
          <a:solidFill>
            <a:srgbClr val="666699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fr-FR" altLang="en-US" dirty="0">
                <a:solidFill>
                  <a:schemeClr val="bg1"/>
                </a:solidFill>
              </a:rPr>
              <a:t>Page Web</a:t>
            </a:r>
          </a:p>
        </p:txBody>
      </p:sp>
      <p:sp>
        <p:nvSpPr>
          <p:cNvPr id="3075" name="Oval 3"/>
          <p:cNvSpPr>
            <a:spLocks noChangeArrowheads="1"/>
          </p:cNvSpPr>
          <p:nvPr/>
        </p:nvSpPr>
        <p:spPr bwMode="auto">
          <a:xfrm>
            <a:off x="4548189" y="1404939"/>
            <a:ext cx="1438275" cy="1057275"/>
          </a:xfrm>
          <a:prstGeom prst="ellipse">
            <a:avLst/>
          </a:prstGeom>
          <a:solidFill>
            <a:srgbClr val="339966"/>
          </a:solidFill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fr-FR" altLang="en-US" dirty="0">
                <a:solidFill>
                  <a:schemeClr val="bg1"/>
                </a:solidFill>
              </a:rPr>
              <a:t>Les Séries</a:t>
            </a:r>
          </a:p>
        </p:txBody>
      </p:sp>
      <p:sp>
        <p:nvSpPr>
          <p:cNvPr id="3076" name="Oval 4"/>
          <p:cNvSpPr>
            <a:spLocks noChangeArrowheads="1"/>
          </p:cNvSpPr>
          <p:nvPr/>
        </p:nvSpPr>
        <p:spPr bwMode="auto">
          <a:xfrm>
            <a:off x="1671639" y="1404939"/>
            <a:ext cx="1438275" cy="1057275"/>
          </a:xfrm>
          <a:prstGeom prst="ellipse">
            <a:avLst/>
          </a:prstGeom>
          <a:solidFill>
            <a:srgbClr val="339966"/>
          </a:solidFill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fr-FR" altLang="en-US" dirty="0">
                <a:solidFill>
                  <a:schemeClr val="bg1"/>
                </a:solidFill>
              </a:rPr>
              <a:t>Utilisateurs</a:t>
            </a: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1671639" y="5359401"/>
            <a:ext cx="4314825" cy="860425"/>
          </a:xfrm>
          <a:prstGeom prst="roundRect">
            <a:avLst>
              <a:gd name="adj" fmla="val 16667"/>
            </a:avLst>
          </a:prstGeom>
          <a:solidFill>
            <a:srgbClr val="008080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fr-FR" altLang="en-US" sz="1600" dirty="0">
                <a:solidFill>
                  <a:schemeClr val="bg1"/>
                </a:solidFill>
              </a:rPr>
              <a:t>La page web permet à l'utilisateur </a:t>
            </a:r>
          </a:p>
          <a:p>
            <a:pPr algn="ctr"/>
            <a:r>
              <a:rPr lang="fr-FR" altLang="en-US" sz="1600" dirty="0">
                <a:solidFill>
                  <a:schemeClr val="bg1"/>
                </a:solidFill>
              </a:rPr>
              <a:t>de proposer des séries</a:t>
            </a:r>
          </a:p>
        </p:txBody>
      </p:sp>
      <p:sp>
        <p:nvSpPr>
          <p:cNvPr id="3078" name="Curve 26"/>
          <p:cNvSpPr>
            <a:spLocks/>
          </p:cNvSpPr>
          <p:nvPr/>
        </p:nvSpPr>
        <p:spPr bwMode="auto">
          <a:xfrm>
            <a:off x="2446339" y="2457451"/>
            <a:ext cx="2789237" cy="1254125"/>
          </a:xfrm>
          <a:custGeom>
            <a:avLst/>
            <a:gdLst>
              <a:gd name="T0" fmla="*/ 0 w 21600"/>
              <a:gd name="T1" fmla="*/ 0 h 21600"/>
              <a:gd name="T2" fmla="*/ 10753 w 21600"/>
              <a:gd name="T3" fmla="*/ 2160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1932" y="4748"/>
                  <a:pt x="6431" y="21600"/>
                  <a:pt x="10753" y="21600"/>
                </a:cubicBezTo>
                <a:cubicBezTo>
                  <a:pt x="15075" y="21600"/>
                  <a:pt x="19451" y="4365"/>
                  <a:pt x="21600" y="0"/>
                </a:cubicBezTo>
              </a:path>
            </a:pathLst>
          </a:custGeom>
          <a:noFill/>
          <a:ln w="9525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3079" name="Arrow 28"/>
          <p:cNvSpPr>
            <a:spLocks noChangeShapeType="1"/>
          </p:cNvSpPr>
          <p:nvPr/>
        </p:nvSpPr>
        <p:spPr bwMode="auto">
          <a:xfrm>
            <a:off x="3810000" y="4437064"/>
            <a:ext cx="0" cy="92233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6230939" y="909639"/>
            <a:ext cx="1587" cy="546893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3081" name="Oval 9"/>
          <p:cNvSpPr>
            <a:spLocks noChangeArrowheads="1"/>
          </p:cNvSpPr>
          <p:nvPr/>
        </p:nvSpPr>
        <p:spPr bwMode="auto">
          <a:xfrm>
            <a:off x="8005764" y="3379789"/>
            <a:ext cx="1438275" cy="1057275"/>
          </a:xfrm>
          <a:prstGeom prst="ellipse">
            <a:avLst/>
          </a:prstGeom>
          <a:solidFill>
            <a:srgbClr val="666699"/>
          </a:solidFill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fr-FR" altLang="en-US" dirty="0">
                <a:solidFill>
                  <a:schemeClr val="bg1"/>
                </a:solidFill>
              </a:rPr>
              <a:t>Page Web</a:t>
            </a:r>
          </a:p>
        </p:txBody>
      </p:sp>
      <p:sp>
        <p:nvSpPr>
          <p:cNvPr id="3082" name="Oval 10"/>
          <p:cNvSpPr>
            <a:spLocks noChangeArrowheads="1"/>
          </p:cNvSpPr>
          <p:nvPr/>
        </p:nvSpPr>
        <p:spPr bwMode="auto">
          <a:xfrm>
            <a:off x="9444039" y="1404939"/>
            <a:ext cx="1438275" cy="1057275"/>
          </a:xfrm>
          <a:prstGeom prst="ellipse">
            <a:avLst/>
          </a:prstGeom>
          <a:solidFill>
            <a:srgbClr val="339966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fr-FR" altLang="en-US" dirty="0">
                <a:solidFill>
                  <a:schemeClr val="bg1"/>
                </a:solidFill>
              </a:rPr>
              <a:t>Une Série</a:t>
            </a:r>
          </a:p>
        </p:txBody>
      </p:sp>
      <p:sp>
        <p:nvSpPr>
          <p:cNvPr id="3083" name="Oval 11"/>
          <p:cNvSpPr>
            <a:spLocks noChangeArrowheads="1"/>
          </p:cNvSpPr>
          <p:nvPr/>
        </p:nvSpPr>
        <p:spPr bwMode="auto">
          <a:xfrm>
            <a:off x="6567489" y="1404939"/>
            <a:ext cx="1438275" cy="1057275"/>
          </a:xfrm>
          <a:prstGeom prst="ellipse">
            <a:avLst/>
          </a:prstGeom>
          <a:solidFill>
            <a:srgbClr val="339966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fr-FR" altLang="en-US" dirty="0" smtClean="0">
                <a:solidFill>
                  <a:schemeClr val="bg1"/>
                </a:solidFill>
              </a:rPr>
              <a:t>Utilisateurs</a:t>
            </a:r>
            <a:endParaRPr lang="fr-FR" altLang="en-US" dirty="0">
              <a:solidFill>
                <a:schemeClr val="bg1"/>
              </a:solidFill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6567489" y="5359401"/>
            <a:ext cx="4314825" cy="860425"/>
          </a:xfrm>
          <a:prstGeom prst="roundRect">
            <a:avLst>
              <a:gd name="adj" fmla="val 16667"/>
            </a:avLst>
          </a:prstGeom>
          <a:solidFill>
            <a:srgbClr val="008080"/>
          </a:solidFill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fr-FR" altLang="en-US" sz="1600" dirty="0">
                <a:solidFill>
                  <a:schemeClr val="bg1"/>
                </a:solidFill>
              </a:rPr>
              <a:t>La page web permet à l'utilisateur</a:t>
            </a:r>
          </a:p>
          <a:p>
            <a:pPr algn="ctr"/>
            <a:r>
              <a:rPr lang="fr-FR" altLang="en-US" sz="1600" dirty="0">
                <a:solidFill>
                  <a:schemeClr val="bg1"/>
                </a:solidFill>
              </a:rPr>
              <a:t>de modifier des séries</a:t>
            </a:r>
          </a:p>
        </p:txBody>
      </p:sp>
      <p:sp>
        <p:nvSpPr>
          <p:cNvPr id="3085" name="Curve 26"/>
          <p:cNvSpPr>
            <a:spLocks/>
          </p:cNvSpPr>
          <p:nvPr/>
        </p:nvSpPr>
        <p:spPr bwMode="auto">
          <a:xfrm>
            <a:off x="7340601" y="2457451"/>
            <a:ext cx="2790825" cy="1254125"/>
          </a:xfrm>
          <a:custGeom>
            <a:avLst/>
            <a:gdLst>
              <a:gd name="T0" fmla="*/ 0 w 21600"/>
              <a:gd name="T1" fmla="*/ 0 h 21600"/>
              <a:gd name="T2" fmla="*/ 10753 w 21600"/>
              <a:gd name="T3" fmla="*/ 2160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1932" y="4748"/>
                  <a:pt x="6431" y="21600"/>
                  <a:pt x="10753" y="21600"/>
                </a:cubicBezTo>
                <a:cubicBezTo>
                  <a:pt x="15075" y="21600"/>
                  <a:pt x="19451" y="4365"/>
                  <a:pt x="2160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3086" name="Arrow 28"/>
          <p:cNvSpPr>
            <a:spLocks noChangeShapeType="1"/>
          </p:cNvSpPr>
          <p:nvPr/>
        </p:nvSpPr>
        <p:spPr bwMode="auto">
          <a:xfrm>
            <a:off x="8705850" y="4437064"/>
            <a:ext cx="0" cy="922337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519545" y="311727"/>
            <a:ext cx="4341253" cy="46166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fr-FR" sz="2400" b="1" i="1" dirty="0" smtClean="0">
                <a:latin typeface="+mj-lt"/>
              </a:rPr>
              <a:t>Diagramme de bête à cornes</a:t>
            </a:r>
            <a:endParaRPr lang="fr-FR" sz="24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369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val 2"/>
          <p:cNvSpPr>
            <a:spLocks noChangeArrowheads="1"/>
          </p:cNvSpPr>
          <p:nvPr/>
        </p:nvSpPr>
        <p:spPr bwMode="auto">
          <a:xfrm>
            <a:off x="3109914" y="3379789"/>
            <a:ext cx="1438275" cy="1057275"/>
          </a:xfrm>
          <a:prstGeom prst="ellipse">
            <a:avLst/>
          </a:prstGeom>
          <a:solidFill>
            <a:srgbClr val="666699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fr-FR" altLang="en-US" dirty="0">
                <a:solidFill>
                  <a:schemeClr val="bg1"/>
                </a:solidFill>
              </a:rPr>
              <a:t>Page Web</a:t>
            </a:r>
          </a:p>
        </p:txBody>
      </p:sp>
      <p:sp>
        <p:nvSpPr>
          <p:cNvPr id="6147" name="Oval 3"/>
          <p:cNvSpPr>
            <a:spLocks noChangeArrowheads="1"/>
          </p:cNvSpPr>
          <p:nvPr/>
        </p:nvSpPr>
        <p:spPr bwMode="auto">
          <a:xfrm>
            <a:off x="4548189" y="1404939"/>
            <a:ext cx="1438275" cy="1057275"/>
          </a:xfrm>
          <a:prstGeom prst="ellipse">
            <a:avLst/>
          </a:prstGeom>
          <a:solidFill>
            <a:srgbClr val="339966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fr-FR" altLang="en-US" dirty="0">
                <a:solidFill>
                  <a:schemeClr val="bg1"/>
                </a:solidFill>
              </a:rPr>
              <a:t>Une critique</a:t>
            </a:r>
          </a:p>
        </p:txBody>
      </p:sp>
      <p:sp>
        <p:nvSpPr>
          <p:cNvPr id="6148" name="Oval 4"/>
          <p:cNvSpPr>
            <a:spLocks noChangeArrowheads="1"/>
          </p:cNvSpPr>
          <p:nvPr/>
        </p:nvSpPr>
        <p:spPr bwMode="auto">
          <a:xfrm>
            <a:off x="1671639" y="1404939"/>
            <a:ext cx="1438275" cy="1057275"/>
          </a:xfrm>
          <a:prstGeom prst="ellipse">
            <a:avLst/>
          </a:prstGeom>
          <a:solidFill>
            <a:srgbClr val="339966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fr-FR" altLang="en-US" dirty="0">
                <a:solidFill>
                  <a:schemeClr val="bg1"/>
                </a:solidFill>
              </a:rPr>
              <a:t>Utilisateur</a:t>
            </a:r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1671639" y="5359401"/>
            <a:ext cx="4314825" cy="1019175"/>
          </a:xfrm>
          <a:prstGeom prst="roundRect">
            <a:avLst>
              <a:gd name="adj" fmla="val 16667"/>
            </a:avLst>
          </a:prstGeom>
          <a:solidFill>
            <a:srgbClr val="008080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fr-FR" altLang="en-US" dirty="0">
                <a:solidFill>
                  <a:schemeClr val="bg1"/>
                </a:solidFill>
              </a:rPr>
              <a:t>La page web permet à l'utilisateur de </a:t>
            </a:r>
          </a:p>
          <a:p>
            <a:pPr algn="ctr"/>
            <a:r>
              <a:rPr lang="fr-FR" altLang="en-US" dirty="0">
                <a:solidFill>
                  <a:schemeClr val="bg1"/>
                </a:solidFill>
              </a:rPr>
              <a:t>noter une critique </a:t>
            </a:r>
          </a:p>
        </p:txBody>
      </p:sp>
      <p:sp>
        <p:nvSpPr>
          <p:cNvPr id="6150" name="Curve 26"/>
          <p:cNvSpPr>
            <a:spLocks/>
          </p:cNvSpPr>
          <p:nvPr/>
        </p:nvSpPr>
        <p:spPr bwMode="auto">
          <a:xfrm>
            <a:off x="2446339" y="2457451"/>
            <a:ext cx="2789237" cy="1254125"/>
          </a:xfrm>
          <a:custGeom>
            <a:avLst/>
            <a:gdLst>
              <a:gd name="T0" fmla="*/ 0 w 21600"/>
              <a:gd name="T1" fmla="*/ 0 h 21600"/>
              <a:gd name="T2" fmla="*/ 10753 w 21600"/>
              <a:gd name="T3" fmla="*/ 2160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1932" y="4748"/>
                  <a:pt x="6431" y="21600"/>
                  <a:pt x="10753" y="21600"/>
                </a:cubicBezTo>
                <a:cubicBezTo>
                  <a:pt x="15075" y="21600"/>
                  <a:pt x="19451" y="4365"/>
                  <a:pt x="21600" y="0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6151" name="Arrow 28"/>
          <p:cNvSpPr>
            <a:spLocks noChangeShapeType="1"/>
          </p:cNvSpPr>
          <p:nvPr/>
        </p:nvSpPr>
        <p:spPr bwMode="auto">
          <a:xfrm>
            <a:off x="3810000" y="4437064"/>
            <a:ext cx="0" cy="92233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6230939" y="909639"/>
            <a:ext cx="1587" cy="546893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6153" name="Oval 9"/>
          <p:cNvSpPr>
            <a:spLocks noChangeArrowheads="1"/>
          </p:cNvSpPr>
          <p:nvPr/>
        </p:nvSpPr>
        <p:spPr bwMode="auto">
          <a:xfrm>
            <a:off x="8005764" y="3379789"/>
            <a:ext cx="1438275" cy="1057275"/>
          </a:xfrm>
          <a:prstGeom prst="ellipse">
            <a:avLst/>
          </a:prstGeom>
          <a:solidFill>
            <a:srgbClr val="666699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fr-FR" altLang="en-US" dirty="0">
                <a:solidFill>
                  <a:schemeClr val="bg1"/>
                </a:solidFill>
              </a:rPr>
              <a:t>Page Web</a:t>
            </a:r>
          </a:p>
        </p:txBody>
      </p:sp>
      <p:sp>
        <p:nvSpPr>
          <p:cNvPr id="6154" name="Oval 10"/>
          <p:cNvSpPr>
            <a:spLocks noChangeArrowheads="1"/>
          </p:cNvSpPr>
          <p:nvPr/>
        </p:nvSpPr>
        <p:spPr bwMode="auto">
          <a:xfrm>
            <a:off x="9444039" y="1404939"/>
            <a:ext cx="1438275" cy="1057275"/>
          </a:xfrm>
          <a:prstGeom prst="ellipse">
            <a:avLst/>
          </a:prstGeom>
          <a:solidFill>
            <a:srgbClr val="339966"/>
          </a:solidFill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fr-FR" altLang="en-US" dirty="0">
                <a:solidFill>
                  <a:schemeClr val="bg1"/>
                </a:solidFill>
              </a:rPr>
              <a:t>Utilisateurs</a:t>
            </a:r>
          </a:p>
        </p:txBody>
      </p:sp>
      <p:sp>
        <p:nvSpPr>
          <p:cNvPr id="6155" name="Oval 11"/>
          <p:cNvSpPr>
            <a:spLocks noChangeArrowheads="1"/>
          </p:cNvSpPr>
          <p:nvPr/>
        </p:nvSpPr>
        <p:spPr bwMode="auto">
          <a:xfrm>
            <a:off x="6567489" y="1404939"/>
            <a:ext cx="1438275" cy="1057275"/>
          </a:xfrm>
          <a:prstGeom prst="ellipse">
            <a:avLst/>
          </a:prstGeom>
          <a:solidFill>
            <a:srgbClr val="339966"/>
          </a:solidFill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fr-FR" altLang="en-US" dirty="0">
                <a:solidFill>
                  <a:schemeClr val="bg1"/>
                </a:solidFill>
              </a:rPr>
              <a:t>Utilisateur</a:t>
            </a:r>
          </a:p>
        </p:txBody>
      </p:sp>
      <p:sp>
        <p:nvSpPr>
          <p:cNvPr id="6156" name="AutoShape 12"/>
          <p:cNvSpPr>
            <a:spLocks noChangeArrowheads="1"/>
          </p:cNvSpPr>
          <p:nvPr/>
        </p:nvSpPr>
        <p:spPr bwMode="auto">
          <a:xfrm>
            <a:off x="6569076" y="5359401"/>
            <a:ext cx="4314825" cy="1019175"/>
          </a:xfrm>
          <a:prstGeom prst="roundRect">
            <a:avLst>
              <a:gd name="adj" fmla="val 16667"/>
            </a:avLst>
          </a:prstGeom>
          <a:solidFill>
            <a:srgbClr val="00808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fr-FR" altLang="en-US" dirty="0">
                <a:solidFill>
                  <a:schemeClr val="bg1"/>
                </a:solidFill>
              </a:rPr>
              <a:t>La page web permet à l'utilisateur de</a:t>
            </a:r>
          </a:p>
          <a:p>
            <a:pPr algn="ctr"/>
            <a:r>
              <a:rPr lang="fr-FR" altLang="en-US" dirty="0">
                <a:solidFill>
                  <a:schemeClr val="bg1"/>
                </a:solidFill>
              </a:rPr>
              <a:t>communiquer avec les autres utilisateurs</a:t>
            </a:r>
          </a:p>
        </p:txBody>
      </p:sp>
      <p:sp>
        <p:nvSpPr>
          <p:cNvPr id="6157" name="Curve 26"/>
          <p:cNvSpPr>
            <a:spLocks/>
          </p:cNvSpPr>
          <p:nvPr/>
        </p:nvSpPr>
        <p:spPr bwMode="auto">
          <a:xfrm>
            <a:off x="7340601" y="2457451"/>
            <a:ext cx="2790825" cy="1254125"/>
          </a:xfrm>
          <a:custGeom>
            <a:avLst/>
            <a:gdLst>
              <a:gd name="T0" fmla="*/ 0 w 21600"/>
              <a:gd name="T1" fmla="*/ 0 h 21600"/>
              <a:gd name="T2" fmla="*/ 10753 w 21600"/>
              <a:gd name="T3" fmla="*/ 2160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1932" y="4748"/>
                  <a:pt x="6431" y="21600"/>
                  <a:pt x="10753" y="21600"/>
                </a:cubicBezTo>
                <a:cubicBezTo>
                  <a:pt x="15075" y="21600"/>
                  <a:pt x="19451" y="4365"/>
                  <a:pt x="2160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6158" name="Arrow 28"/>
          <p:cNvSpPr>
            <a:spLocks noChangeShapeType="1"/>
          </p:cNvSpPr>
          <p:nvPr/>
        </p:nvSpPr>
        <p:spPr bwMode="auto">
          <a:xfrm>
            <a:off x="8705850" y="4437064"/>
            <a:ext cx="0" cy="922337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519545" y="311727"/>
            <a:ext cx="4341253" cy="46166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fr-FR" sz="2400" b="1" i="1" dirty="0" smtClean="0">
                <a:latin typeface="+mj-lt"/>
              </a:rPr>
              <a:t>Diagramme de bête à cornes</a:t>
            </a:r>
            <a:endParaRPr lang="fr-FR" sz="24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263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1" cy="6488668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0" y="0"/>
            <a:ext cx="97174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i="1" dirty="0" smtClean="0"/>
              <a:t>UseCase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86056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 de couleurs]]</Template>
  <TotalTime>1107</TotalTime>
  <Words>299</Words>
  <Application>Microsoft Office PowerPoint</Application>
  <PresentationFormat>Grand écran</PresentationFormat>
  <Paragraphs>117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Trebuchet MS</vt:lpstr>
      <vt:lpstr>Wingdings 3</vt:lpstr>
      <vt:lpstr>Thème Office</vt:lpstr>
      <vt:lpstr>Facette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notre site web BlockFish</dc:title>
  <dc:creator>Stagiaire</dc:creator>
  <cp:lastModifiedBy>Stagiaire</cp:lastModifiedBy>
  <cp:revision>120</cp:revision>
  <dcterms:created xsi:type="dcterms:W3CDTF">2016-09-19T10:49:32Z</dcterms:created>
  <dcterms:modified xsi:type="dcterms:W3CDTF">2016-09-22T15:29:37Z</dcterms:modified>
</cp:coreProperties>
</file>