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86C5D-D8B3-4E54-A435-0D4E48FDC8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E71DE7-B483-4A40-8198-CD817916FA7B}">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dirty="0">
              <a:solidFill>
                <a:schemeClr val="tx1"/>
              </a:solidFill>
            </a:rPr>
            <a:t>Introduction</a:t>
          </a:r>
          <a:endParaRPr lang="en-US" dirty="0">
            <a:solidFill>
              <a:schemeClr val="tx1"/>
            </a:solidFill>
          </a:endParaRPr>
        </a:p>
      </dgm:t>
    </dgm:pt>
    <dgm:pt modelId="{5DD03753-8740-40D5-98A4-627942F9D99F}" type="parTrans" cxnId="{274557F3-CB7D-4453-AE8C-AC381BFB938D}">
      <dgm:prSet/>
      <dgm:spPr/>
      <dgm:t>
        <a:bodyPr/>
        <a:lstStyle/>
        <a:p>
          <a:endParaRPr lang="en-US"/>
        </a:p>
      </dgm:t>
    </dgm:pt>
    <dgm:pt modelId="{AD281819-CF72-447C-83A6-488427199749}" type="sibTrans" cxnId="{274557F3-CB7D-4453-AE8C-AC381BFB938D}">
      <dgm:prSet/>
      <dgm:spPr/>
      <dgm:t>
        <a:bodyPr/>
        <a:lstStyle/>
        <a:p>
          <a:endParaRPr lang="en-US"/>
        </a:p>
      </dgm:t>
    </dgm:pt>
    <dgm:pt modelId="{7D64D8AA-1098-4499-B287-BF036170297C}">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a:solidFill>
                <a:schemeClr val="tx1"/>
              </a:solidFill>
            </a:rPr>
            <a:t>Related Work</a:t>
          </a:r>
          <a:endParaRPr lang="en-US">
            <a:solidFill>
              <a:schemeClr val="tx1"/>
            </a:solidFill>
          </a:endParaRPr>
        </a:p>
      </dgm:t>
    </dgm:pt>
    <dgm:pt modelId="{E13FCA6C-4796-4BC3-8B51-94E74F82B7A8}" type="parTrans" cxnId="{46522B20-5596-470E-B3AA-9AE4EF0EF964}">
      <dgm:prSet/>
      <dgm:spPr/>
      <dgm:t>
        <a:bodyPr/>
        <a:lstStyle/>
        <a:p>
          <a:endParaRPr lang="en-US"/>
        </a:p>
      </dgm:t>
    </dgm:pt>
    <dgm:pt modelId="{75B778F5-73D4-49A2-8BD3-D8E9C85A563A}" type="sibTrans" cxnId="{46522B20-5596-470E-B3AA-9AE4EF0EF964}">
      <dgm:prSet/>
      <dgm:spPr/>
      <dgm:t>
        <a:bodyPr/>
        <a:lstStyle/>
        <a:p>
          <a:endParaRPr lang="en-US"/>
        </a:p>
      </dgm:t>
    </dgm:pt>
    <dgm:pt modelId="{58CC5701-13FB-4C54-98FF-373D06004866}">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dirty="0">
              <a:solidFill>
                <a:schemeClr val="tx1"/>
              </a:solidFill>
            </a:rPr>
            <a:t>Architecture/other diagrams</a:t>
          </a:r>
          <a:endParaRPr lang="en-US" dirty="0">
            <a:solidFill>
              <a:schemeClr val="tx1"/>
            </a:solidFill>
          </a:endParaRPr>
        </a:p>
      </dgm:t>
    </dgm:pt>
    <dgm:pt modelId="{9AAC6AC4-50F0-4E64-BBBB-A37F9AAF566E}" type="parTrans" cxnId="{06414359-FB18-4333-97FF-41E734E8861E}">
      <dgm:prSet/>
      <dgm:spPr/>
      <dgm:t>
        <a:bodyPr/>
        <a:lstStyle/>
        <a:p>
          <a:endParaRPr lang="en-US"/>
        </a:p>
      </dgm:t>
    </dgm:pt>
    <dgm:pt modelId="{790D1E0A-1182-47A7-9707-E2F43560D447}" type="sibTrans" cxnId="{06414359-FB18-4333-97FF-41E734E8861E}">
      <dgm:prSet/>
      <dgm:spPr/>
      <dgm:t>
        <a:bodyPr/>
        <a:lstStyle/>
        <a:p>
          <a:endParaRPr lang="en-US"/>
        </a:p>
      </dgm:t>
    </dgm:pt>
    <dgm:pt modelId="{1539EA96-342D-4B0E-96A7-C9F8482FE6C6}">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dirty="0">
              <a:solidFill>
                <a:schemeClr val="tx1"/>
              </a:solidFill>
            </a:rPr>
            <a:t>Algorithm/Modules</a:t>
          </a:r>
          <a:endParaRPr lang="en-US" dirty="0">
            <a:solidFill>
              <a:schemeClr val="tx1"/>
            </a:solidFill>
          </a:endParaRPr>
        </a:p>
      </dgm:t>
    </dgm:pt>
    <dgm:pt modelId="{66F527C0-F6CA-4884-95CF-38CF329192C6}" type="parTrans" cxnId="{34866EFF-967D-4BAB-995C-CB0A3546AE47}">
      <dgm:prSet/>
      <dgm:spPr/>
      <dgm:t>
        <a:bodyPr/>
        <a:lstStyle/>
        <a:p>
          <a:endParaRPr lang="en-US"/>
        </a:p>
      </dgm:t>
    </dgm:pt>
    <dgm:pt modelId="{032BED6D-D3CC-41AA-B0DA-BC4A8183B843}" type="sibTrans" cxnId="{34866EFF-967D-4BAB-995C-CB0A3546AE47}">
      <dgm:prSet/>
      <dgm:spPr/>
      <dgm:t>
        <a:bodyPr/>
        <a:lstStyle/>
        <a:p>
          <a:endParaRPr lang="en-US"/>
        </a:p>
      </dgm:t>
    </dgm:pt>
    <dgm:pt modelId="{1B7731B2-1D5A-4C1E-BDBE-8520D2E65A32}">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dirty="0">
              <a:solidFill>
                <a:schemeClr val="tx1"/>
              </a:solidFill>
            </a:rPr>
            <a:t>Advantages and Disadvantages </a:t>
          </a:r>
          <a:endParaRPr lang="en-US" dirty="0">
            <a:solidFill>
              <a:schemeClr val="tx1"/>
            </a:solidFill>
          </a:endParaRPr>
        </a:p>
      </dgm:t>
    </dgm:pt>
    <dgm:pt modelId="{213199F2-3D56-40F7-8D4E-7C80269844AE}" type="parTrans" cxnId="{0A1C46DF-D366-40DE-BAC8-CC6075BD1E43}">
      <dgm:prSet/>
      <dgm:spPr/>
      <dgm:t>
        <a:bodyPr/>
        <a:lstStyle/>
        <a:p>
          <a:endParaRPr lang="en-US"/>
        </a:p>
      </dgm:t>
    </dgm:pt>
    <dgm:pt modelId="{923C2A05-7DCC-4C03-8D5C-FEDF7901B739}" type="sibTrans" cxnId="{0A1C46DF-D366-40DE-BAC8-CC6075BD1E43}">
      <dgm:prSet/>
      <dgm:spPr/>
      <dgm:t>
        <a:bodyPr/>
        <a:lstStyle/>
        <a:p>
          <a:endParaRPr lang="en-US"/>
        </a:p>
      </dgm:t>
    </dgm:pt>
    <dgm:pt modelId="{EA1321C0-E8D5-45EC-9B17-AB33314F8DBE}">
      <dgm:prSet/>
      <dgm:spPr>
        <a:gradFill flip="none" rotWithShape="1">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a:solidFill>
                <a:schemeClr val="tx1"/>
              </a:solidFill>
            </a:rPr>
            <a:t>Applications</a:t>
          </a:r>
          <a:endParaRPr lang="en-US">
            <a:solidFill>
              <a:schemeClr val="tx1"/>
            </a:solidFill>
          </a:endParaRPr>
        </a:p>
      </dgm:t>
    </dgm:pt>
    <dgm:pt modelId="{961E8090-746D-4260-83FE-C65F5534BD62}" type="parTrans" cxnId="{4E0EE18B-694D-4687-99E8-5DAC6997CA59}">
      <dgm:prSet/>
      <dgm:spPr/>
      <dgm:t>
        <a:bodyPr/>
        <a:lstStyle/>
        <a:p>
          <a:endParaRPr lang="en-US"/>
        </a:p>
      </dgm:t>
    </dgm:pt>
    <dgm:pt modelId="{B0D8C456-DA3A-4C26-B418-AEFC8B08CC62}" type="sibTrans" cxnId="{4E0EE18B-694D-4687-99E8-5DAC6997CA59}">
      <dgm:prSet/>
      <dgm:spPr/>
      <dgm:t>
        <a:bodyPr/>
        <a:lstStyle/>
        <a:p>
          <a:endParaRPr lang="en-US"/>
        </a:p>
      </dgm:t>
    </dgm:pt>
    <dgm:pt modelId="{688DB916-4250-44BC-807C-310CB093259C}">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a:solidFill>
                <a:schemeClr val="tx1"/>
              </a:solidFill>
            </a:rPr>
            <a:t>Conclusion</a:t>
          </a:r>
          <a:endParaRPr lang="en-US">
            <a:solidFill>
              <a:schemeClr val="tx1"/>
            </a:solidFill>
          </a:endParaRPr>
        </a:p>
      </dgm:t>
    </dgm:pt>
    <dgm:pt modelId="{F1DAF02E-3FB1-4CA1-8A04-395BFD0ED27C}" type="parTrans" cxnId="{42D2BCF7-F3F1-4FC1-97B7-3D51A4F7BDFA}">
      <dgm:prSet/>
      <dgm:spPr/>
      <dgm:t>
        <a:bodyPr/>
        <a:lstStyle/>
        <a:p>
          <a:endParaRPr lang="en-US"/>
        </a:p>
      </dgm:t>
    </dgm:pt>
    <dgm:pt modelId="{E314E265-0358-48EB-98B5-C83FD9770B07}" type="sibTrans" cxnId="{42D2BCF7-F3F1-4FC1-97B7-3D51A4F7BDFA}">
      <dgm:prSet/>
      <dgm:spPr/>
      <dgm:t>
        <a:bodyPr/>
        <a:lstStyle/>
        <a:p>
          <a:endParaRPr lang="en-US"/>
        </a:p>
      </dgm:t>
    </dgm:pt>
    <dgm:pt modelId="{CB2B3650-DE57-49BB-94BA-D62386B0F150}">
      <dgm:prSe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a:solidFill>
                <a:schemeClr val="tx1"/>
              </a:solidFill>
            </a:rPr>
            <a:t>References</a:t>
          </a:r>
          <a:endParaRPr lang="en-US">
            <a:solidFill>
              <a:schemeClr val="tx1"/>
            </a:solidFill>
          </a:endParaRPr>
        </a:p>
      </dgm:t>
    </dgm:pt>
    <dgm:pt modelId="{21C4171F-6D1A-4BDC-8495-28105A7C2DFB}" type="parTrans" cxnId="{4E3807B9-507A-4638-B7B3-4BDF42979B0B}">
      <dgm:prSet/>
      <dgm:spPr/>
      <dgm:t>
        <a:bodyPr/>
        <a:lstStyle/>
        <a:p>
          <a:endParaRPr lang="en-US"/>
        </a:p>
      </dgm:t>
    </dgm:pt>
    <dgm:pt modelId="{03A1C79D-BE0E-4B74-9287-26C5AD6D6B0D}" type="sibTrans" cxnId="{4E3807B9-507A-4638-B7B3-4BDF42979B0B}">
      <dgm:prSet/>
      <dgm:spPr/>
      <dgm:t>
        <a:bodyPr/>
        <a:lstStyle/>
        <a:p>
          <a:endParaRPr lang="en-US"/>
        </a:p>
      </dgm:t>
    </dgm:pt>
    <dgm:pt modelId="{FDCC1A71-64EF-46A3-89A2-123B4411ED79}">
      <dgm:prSet/>
      <dgm:spPr>
        <a:gradFill flip="none" rotWithShape="1">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dgm:spPr>
      <dgm:t>
        <a:bodyPr/>
        <a:lstStyle/>
        <a:p>
          <a:r>
            <a:rPr lang="en-IN" dirty="0">
              <a:solidFill>
                <a:schemeClr val="tx1"/>
              </a:solidFill>
            </a:rPr>
            <a:t>Results</a:t>
          </a:r>
          <a:endParaRPr lang="en-US" dirty="0">
            <a:solidFill>
              <a:schemeClr val="tx1"/>
            </a:solidFill>
          </a:endParaRPr>
        </a:p>
      </dgm:t>
    </dgm:pt>
    <dgm:pt modelId="{BEDA4938-24F9-4748-90F1-747B1123F622}" type="parTrans" cxnId="{1C7B6407-3E4D-48AE-9687-FA6973FA866D}">
      <dgm:prSet/>
      <dgm:spPr/>
      <dgm:t>
        <a:bodyPr/>
        <a:lstStyle/>
        <a:p>
          <a:endParaRPr lang="en-US"/>
        </a:p>
      </dgm:t>
    </dgm:pt>
    <dgm:pt modelId="{EE11192D-96B9-479C-B3C4-04E82328F1CD}" type="sibTrans" cxnId="{1C7B6407-3E4D-48AE-9687-FA6973FA866D}">
      <dgm:prSet/>
      <dgm:spPr/>
      <dgm:t>
        <a:bodyPr/>
        <a:lstStyle/>
        <a:p>
          <a:endParaRPr lang="en-US"/>
        </a:p>
      </dgm:t>
    </dgm:pt>
    <dgm:pt modelId="{19A58E6A-98FB-419A-B5FA-9531C32946BA}" type="pres">
      <dgm:prSet presAssocID="{1F586C5D-D8B3-4E54-A435-0D4E48FDC8AA}" presName="linear" presStyleCnt="0">
        <dgm:presLayoutVars>
          <dgm:animLvl val="lvl"/>
          <dgm:resizeHandles val="exact"/>
        </dgm:presLayoutVars>
      </dgm:prSet>
      <dgm:spPr/>
    </dgm:pt>
    <dgm:pt modelId="{FEF315F2-6431-4B5B-A384-E6DAC8DDB633}" type="pres">
      <dgm:prSet presAssocID="{BFE71DE7-B483-4A40-8198-CD817916FA7B}" presName="parentText" presStyleLbl="node1" presStyleIdx="0" presStyleCnt="9" custLinFactNeighborX="-57" custLinFactNeighborY="-78924">
        <dgm:presLayoutVars>
          <dgm:chMax val="0"/>
          <dgm:bulletEnabled val="1"/>
        </dgm:presLayoutVars>
      </dgm:prSet>
      <dgm:spPr/>
    </dgm:pt>
    <dgm:pt modelId="{3063B348-8269-4B45-AE09-3C9846C579C0}" type="pres">
      <dgm:prSet presAssocID="{AD281819-CF72-447C-83A6-488427199749}" presName="spacer" presStyleCnt="0"/>
      <dgm:spPr/>
    </dgm:pt>
    <dgm:pt modelId="{1B60082A-13E4-48CE-B07F-A0FC13FF4BA9}" type="pres">
      <dgm:prSet presAssocID="{7D64D8AA-1098-4499-B287-BF036170297C}" presName="parentText" presStyleLbl="node1" presStyleIdx="1" presStyleCnt="9">
        <dgm:presLayoutVars>
          <dgm:chMax val="0"/>
          <dgm:bulletEnabled val="1"/>
        </dgm:presLayoutVars>
      </dgm:prSet>
      <dgm:spPr/>
    </dgm:pt>
    <dgm:pt modelId="{AC3F642C-DF0D-404F-83A8-9E97F22AFF30}" type="pres">
      <dgm:prSet presAssocID="{75B778F5-73D4-49A2-8BD3-D8E9C85A563A}" presName="spacer" presStyleCnt="0"/>
      <dgm:spPr/>
    </dgm:pt>
    <dgm:pt modelId="{703D4E57-62E6-4CD1-A4DB-B6E08B86597C}" type="pres">
      <dgm:prSet presAssocID="{58CC5701-13FB-4C54-98FF-373D06004866}" presName="parentText" presStyleLbl="node1" presStyleIdx="2" presStyleCnt="9" custLinFactNeighborX="-57">
        <dgm:presLayoutVars>
          <dgm:chMax val="0"/>
          <dgm:bulletEnabled val="1"/>
        </dgm:presLayoutVars>
      </dgm:prSet>
      <dgm:spPr/>
    </dgm:pt>
    <dgm:pt modelId="{E8DDC54C-DC95-4F3B-A746-34C52ABBF54B}" type="pres">
      <dgm:prSet presAssocID="{790D1E0A-1182-47A7-9707-E2F43560D447}" presName="spacer" presStyleCnt="0"/>
      <dgm:spPr/>
    </dgm:pt>
    <dgm:pt modelId="{886970D6-83D6-4689-A57F-F00086F4F1CC}" type="pres">
      <dgm:prSet presAssocID="{1539EA96-342D-4B0E-96A7-C9F8482FE6C6}" presName="parentText" presStyleLbl="node1" presStyleIdx="3" presStyleCnt="9" custLinFactNeighborX="603">
        <dgm:presLayoutVars>
          <dgm:chMax val="0"/>
          <dgm:bulletEnabled val="1"/>
        </dgm:presLayoutVars>
      </dgm:prSet>
      <dgm:spPr/>
    </dgm:pt>
    <dgm:pt modelId="{1CF4EE38-31B6-4C63-A7AA-0894CF3557F0}" type="pres">
      <dgm:prSet presAssocID="{032BED6D-D3CC-41AA-B0DA-BC4A8183B843}" presName="spacer" presStyleCnt="0"/>
      <dgm:spPr/>
    </dgm:pt>
    <dgm:pt modelId="{7AFCF8CF-1D49-487C-ACAE-524224917A5A}" type="pres">
      <dgm:prSet presAssocID="{1B7731B2-1D5A-4C1E-BDBE-8520D2E65A32}" presName="parentText" presStyleLbl="node1" presStyleIdx="4" presStyleCnt="9" custLinFactNeighborX="-57" custLinFactNeighborY="13747">
        <dgm:presLayoutVars>
          <dgm:chMax val="0"/>
          <dgm:bulletEnabled val="1"/>
        </dgm:presLayoutVars>
      </dgm:prSet>
      <dgm:spPr/>
    </dgm:pt>
    <dgm:pt modelId="{06F115D9-73AB-40AC-ADD0-82BC599FD34A}" type="pres">
      <dgm:prSet presAssocID="{923C2A05-7DCC-4C03-8D5C-FEDF7901B739}" presName="spacer" presStyleCnt="0"/>
      <dgm:spPr/>
    </dgm:pt>
    <dgm:pt modelId="{47151DE8-3186-4132-A4D1-BEB9EEB9AA9A}" type="pres">
      <dgm:prSet presAssocID="{EA1321C0-E8D5-45EC-9B17-AB33314F8DBE}" presName="parentText" presStyleLbl="node1" presStyleIdx="5" presStyleCnt="9" custLinFactNeighborX="79">
        <dgm:presLayoutVars>
          <dgm:chMax val="0"/>
          <dgm:bulletEnabled val="1"/>
        </dgm:presLayoutVars>
      </dgm:prSet>
      <dgm:spPr/>
    </dgm:pt>
    <dgm:pt modelId="{DA26CC69-1B39-42D2-917D-1B246B2F0674}" type="pres">
      <dgm:prSet presAssocID="{B0D8C456-DA3A-4C26-B418-AEFC8B08CC62}" presName="spacer" presStyleCnt="0"/>
      <dgm:spPr/>
    </dgm:pt>
    <dgm:pt modelId="{1C4A02C8-44B9-4A01-ADA4-141CAB6D37B1}" type="pres">
      <dgm:prSet presAssocID="{FDCC1A71-64EF-46A3-89A2-123B4411ED79}" presName="parentText" presStyleLbl="node1" presStyleIdx="6" presStyleCnt="9">
        <dgm:presLayoutVars>
          <dgm:chMax val="0"/>
          <dgm:bulletEnabled val="1"/>
        </dgm:presLayoutVars>
      </dgm:prSet>
      <dgm:spPr/>
    </dgm:pt>
    <dgm:pt modelId="{351CEBFB-2699-4E7B-843E-CFE0FB0543F8}" type="pres">
      <dgm:prSet presAssocID="{EE11192D-96B9-479C-B3C4-04E82328F1CD}" presName="spacer" presStyleCnt="0"/>
      <dgm:spPr/>
    </dgm:pt>
    <dgm:pt modelId="{E0E767F4-E189-4DA2-8B3E-8D20195CA46D}" type="pres">
      <dgm:prSet presAssocID="{688DB916-4250-44BC-807C-310CB093259C}" presName="parentText" presStyleLbl="node1" presStyleIdx="7" presStyleCnt="9">
        <dgm:presLayoutVars>
          <dgm:chMax val="0"/>
          <dgm:bulletEnabled val="1"/>
        </dgm:presLayoutVars>
      </dgm:prSet>
      <dgm:spPr/>
    </dgm:pt>
    <dgm:pt modelId="{72FE4064-70E9-4941-8BD9-B5DF792E6C9E}" type="pres">
      <dgm:prSet presAssocID="{E314E265-0358-48EB-98B5-C83FD9770B07}" presName="spacer" presStyleCnt="0"/>
      <dgm:spPr/>
    </dgm:pt>
    <dgm:pt modelId="{08355267-155C-4BFF-BD0F-78C2FF8916A0}" type="pres">
      <dgm:prSet presAssocID="{CB2B3650-DE57-49BB-94BA-D62386B0F150}" presName="parentText" presStyleLbl="node1" presStyleIdx="8" presStyleCnt="9">
        <dgm:presLayoutVars>
          <dgm:chMax val="0"/>
          <dgm:bulletEnabled val="1"/>
        </dgm:presLayoutVars>
      </dgm:prSet>
      <dgm:spPr/>
    </dgm:pt>
  </dgm:ptLst>
  <dgm:cxnLst>
    <dgm:cxn modelId="{1C7B6407-3E4D-48AE-9687-FA6973FA866D}" srcId="{1F586C5D-D8B3-4E54-A435-0D4E48FDC8AA}" destId="{FDCC1A71-64EF-46A3-89A2-123B4411ED79}" srcOrd="6" destOrd="0" parTransId="{BEDA4938-24F9-4748-90F1-747B1123F622}" sibTransId="{EE11192D-96B9-479C-B3C4-04E82328F1CD}"/>
    <dgm:cxn modelId="{4D62D50F-0F9F-442D-A090-5B499D32FE16}" type="presOf" srcId="{688DB916-4250-44BC-807C-310CB093259C}" destId="{E0E767F4-E189-4DA2-8B3E-8D20195CA46D}" srcOrd="0" destOrd="0" presId="urn:microsoft.com/office/officeart/2005/8/layout/vList2"/>
    <dgm:cxn modelId="{46522B20-5596-470E-B3AA-9AE4EF0EF964}" srcId="{1F586C5D-D8B3-4E54-A435-0D4E48FDC8AA}" destId="{7D64D8AA-1098-4499-B287-BF036170297C}" srcOrd="1" destOrd="0" parTransId="{E13FCA6C-4796-4BC3-8B51-94E74F82B7A8}" sibTransId="{75B778F5-73D4-49A2-8BD3-D8E9C85A563A}"/>
    <dgm:cxn modelId="{E1B4BA5D-214D-44F5-93C1-D5F5DD7404A5}" type="presOf" srcId="{FDCC1A71-64EF-46A3-89A2-123B4411ED79}" destId="{1C4A02C8-44B9-4A01-ADA4-141CAB6D37B1}" srcOrd="0" destOrd="0" presId="urn:microsoft.com/office/officeart/2005/8/layout/vList2"/>
    <dgm:cxn modelId="{B534805E-1B5A-4154-BBD2-D5C8664F8F12}" type="presOf" srcId="{58CC5701-13FB-4C54-98FF-373D06004866}" destId="{703D4E57-62E6-4CD1-A4DB-B6E08B86597C}" srcOrd="0" destOrd="0" presId="urn:microsoft.com/office/officeart/2005/8/layout/vList2"/>
    <dgm:cxn modelId="{06414359-FB18-4333-97FF-41E734E8861E}" srcId="{1F586C5D-D8B3-4E54-A435-0D4E48FDC8AA}" destId="{58CC5701-13FB-4C54-98FF-373D06004866}" srcOrd="2" destOrd="0" parTransId="{9AAC6AC4-50F0-4E64-BBBB-A37F9AAF566E}" sibTransId="{790D1E0A-1182-47A7-9707-E2F43560D447}"/>
    <dgm:cxn modelId="{FAB21782-0772-4282-8827-66D04D5E7F86}" type="presOf" srcId="{1F586C5D-D8B3-4E54-A435-0D4E48FDC8AA}" destId="{19A58E6A-98FB-419A-B5FA-9531C32946BA}" srcOrd="0" destOrd="0" presId="urn:microsoft.com/office/officeart/2005/8/layout/vList2"/>
    <dgm:cxn modelId="{68E40587-A633-482E-94FC-40FC3B0D4EBA}" type="presOf" srcId="{7D64D8AA-1098-4499-B287-BF036170297C}" destId="{1B60082A-13E4-48CE-B07F-A0FC13FF4BA9}" srcOrd="0" destOrd="0" presId="urn:microsoft.com/office/officeart/2005/8/layout/vList2"/>
    <dgm:cxn modelId="{4E0EE18B-694D-4687-99E8-5DAC6997CA59}" srcId="{1F586C5D-D8B3-4E54-A435-0D4E48FDC8AA}" destId="{EA1321C0-E8D5-45EC-9B17-AB33314F8DBE}" srcOrd="5" destOrd="0" parTransId="{961E8090-746D-4260-83FE-C65F5534BD62}" sibTransId="{B0D8C456-DA3A-4C26-B418-AEFC8B08CC62}"/>
    <dgm:cxn modelId="{4E3807B9-507A-4638-B7B3-4BDF42979B0B}" srcId="{1F586C5D-D8B3-4E54-A435-0D4E48FDC8AA}" destId="{CB2B3650-DE57-49BB-94BA-D62386B0F150}" srcOrd="8" destOrd="0" parTransId="{21C4171F-6D1A-4BDC-8495-28105A7C2DFB}" sibTransId="{03A1C79D-BE0E-4B74-9287-26C5AD6D6B0D}"/>
    <dgm:cxn modelId="{4019A1C7-BB2E-4011-A13A-5AF17D5E4160}" type="presOf" srcId="{1539EA96-342D-4B0E-96A7-C9F8482FE6C6}" destId="{886970D6-83D6-4689-A57F-F00086F4F1CC}" srcOrd="0" destOrd="0" presId="urn:microsoft.com/office/officeart/2005/8/layout/vList2"/>
    <dgm:cxn modelId="{8ACC40C8-DFCC-41EF-B989-932584B4B39A}" type="presOf" srcId="{EA1321C0-E8D5-45EC-9B17-AB33314F8DBE}" destId="{47151DE8-3186-4132-A4D1-BEB9EEB9AA9A}" srcOrd="0" destOrd="0" presId="urn:microsoft.com/office/officeart/2005/8/layout/vList2"/>
    <dgm:cxn modelId="{0A1C46DF-D366-40DE-BAC8-CC6075BD1E43}" srcId="{1F586C5D-D8B3-4E54-A435-0D4E48FDC8AA}" destId="{1B7731B2-1D5A-4C1E-BDBE-8520D2E65A32}" srcOrd="4" destOrd="0" parTransId="{213199F2-3D56-40F7-8D4E-7C80269844AE}" sibTransId="{923C2A05-7DCC-4C03-8D5C-FEDF7901B739}"/>
    <dgm:cxn modelId="{C71109E4-70B3-4C2A-912A-01927851AE43}" type="presOf" srcId="{CB2B3650-DE57-49BB-94BA-D62386B0F150}" destId="{08355267-155C-4BFF-BD0F-78C2FF8916A0}" srcOrd="0" destOrd="0" presId="urn:microsoft.com/office/officeart/2005/8/layout/vList2"/>
    <dgm:cxn modelId="{0434E0EE-A726-4218-B90F-491DF99C7CE3}" type="presOf" srcId="{BFE71DE7-B483-4A40-8198-CD817916FA7B}" destId="{FEF315F2-6431-4B5B-A384-E6DAC8DDB633}" srcOrd="0" destOrd="0" presId="urn:microsoft.com/office/officeart/2005/8/layout/vList2"/>
    <dgm:cxn modelId="{274557F3-CB7D-4453-AE8C-AC381BFB938D}" srcId="{1F586C5D-D8B3-4E54-A435-0D4E48FDC8AA}" destId="{BFE71DE7-B483-4A40-8198-CD817916FA7B}" srcOrd="0" destOrd="0" parTransId="{5DD03753-8740-40D5-98A4-627942F9D99F}" sibTransId="{AD281819-CF72-447C-83A6-488427199749}"/>
    <dgm:cxn modelId="{42D2BCF7-F3F1-4FC1-97B7-3D51A4F7BDFA}" srcId="{1F586C5D-D8B3-4E54-A435-0D4E48FDC8AA}" destId="{688DB916-4250-44BC-807C-310CB093259C}" srcOrd="7" destOrd="0" parTransId="{F1DAF02E-3FB1-4CA1-8A04-395BFD0ED27C}" sibTransId="{E314E265-0358-48EB-98B5-C83FD9770B07}"/>
    <dgm:cxn modelId="{34866EFF-967D-4BAB-995C-CB0A3546AE47}" srcId="{1F586C5D-D8B3-4E54-A435-0D4E48FDC8AA}" destId="{1539EA96-342D-4B0E-96A7-C9F8482FE6C6}" srcOrd="3" destOrd="0" parTransId="{66F527C0-F6CA-4884-95CF-38CF329192C6}" sibTransId="{032BED6D-D3CC-41AA-B0DA-BC4A8183B843}"/>
    <dgm:cxn modelId="{4CA09CFF-9D29-4734-83D0-BD0373AB5A08}" type="presOf" srcId="{1B7731B2-1D5A-4C1E-BDBE-8520D2E65A32}" destId="{7AFCF8CF-1D49-487C-ACAE-524224917A5A}" srcOrd="0" destOrd="0" presId="urn:microsoft.com/office/officeart/2005/8/layout/vList2"/>
    <dgm:cxn modelId="{9AD8ED90-0964-42A0-BAE6-BE735ECADBBF}" type="presParOf" srcId="{19A58E6A-98FB-419A-B5FA-9531C32946BA}" destId="{FEF315F2-6431-4B5B-A384-E6DAC8DDB633}" srcOrd="0" destOrd="0" presId="urn:microsoft.com/office/officeart/2005/8/layout/vList2"/>
    <dgm:cxn modelId="{7A1E1196-BFBC-4053-BFB4-9E7054B571D8}" type="presParOf" srcId="{19A58E6A-98FB-419A-B5FA-9531C32946BA}" destId="{3063B348-8269-4B45-AE09-3C9846C579C0}" srcOrd="1" destOrd="0" presId="urn:microsoft.com/office/officeart/2005/8/layout/vList2"/>
    <dgm:cxn modelId="{B275DCAA-9E85-4D71-93D0-30FB4F8500C2}" type="presParOf" srcId="{19A58E6A-98FB-419A-B5FA-9531C32946BA}" destId="{1B60082A-13E4-48CE-B07F-A0FC13FF4BA9}" srcOrd="2" destOrd="0" presId="urn:microsoft.com/office/officeart/2005/8/layout/vList2"/>
    <dgm:cxn modelId="{98819AD5-A181-4950-818C-7BFF40FB2604}" type="presParOf" srcId="{19A58E6A-98FB-419A-B5FA-9531C32946BA}" destId="{AC3F642C-DF0D-404F-83A8-9E97F22AFF30}" srcOrd="3" destOrd="0" presId="urn:microsoft.com/office/officeart/2005/8/layout/vList2"/>
    <dgm:cxn modelId="{1569A26E-08C5-4FE6-BD4B-02900CDF0257}" type="presParOf" srcId="{19A58E6A-98FB-419A-B5FA-9531C32946BA}" destId="{703D4E57-62E6-4CD1-A4DB-B6E08B86597C}" srcOrd="4" destOrd="0" presId="urn:microsoft.com/office/officeart/2005/8/layout/vList2"/>
    <dgm:cxn modelId="{C14AD89D-B9AB-4AF2-B621-CA3A4A110C52}" type="presParOf" srcId="{19A58E6A-98FB-419A-B5FA-9531C32946BA}" destId="{E8DDC54C-DC95-4F3B-A746-34C52ABBF54B}" srcOrd="5" destOrd="0" presId="urn:microsoft.com/office/officeart/2005/8/layout/vList2"/>
    <dgm:cxn modelId="{1493C55A-A2BB-42F5-9270-08A4FE96CCDF}" type="presParOf" srcId="{19A58E6A-98FB-419A-B5FA-9531C32946BA}" destId="{886970D6-83D6-4689-A57F-F00086F4F1CC}" srcOrd="6" destOrd="0" presId="urn:microsoft.com/office/officeart/2005/8/layout/vList2"/>
    <dgm:cxn modelId="{04DCADB0-1BE8-4A31-B16D-B6E3DDA8B4CB}" type="presParOf" srcId="{19A58E6A-98FB-419A-B5FA-9531C32946BA}" destId="{1CF4EE38-31B6-4C63-A7AA-0894CF3557F0}" srcOrd="7" destOrd="0" presId="urn:microsoft.com/office/officeart/2005/8/layout/vList2"/>
    <dgm:cxn modelId="{4DD2A916-B0BA-47A6-B9EF-36B6117771C2}" type="presParOf" srcId="{19A58E6A-98FB-419A-B5FA-9531C32946BA}" destId="{7AFCF8CF-1D49-487C-ACAE-524224917A5A}" srcOrd="8" destOrd="0" presId="urn:microsoft.com/office/officeart/2005/8/layout/vList2"/>
    <dgm:cxn modelId="{7DC1284B-E37D-4478-86C1-276D036C4C3A}" type="presParOf" srcId="{19A58E6A-98FB-419A-B5FA-9531C32946BA}" destId="{06F115D9-73AB-40AC-ADD0-82BC599FD34A}" srcOrd="9" destOrd="0" presId="urn:microsoft.com/office/officeart/2005/8/layout/vList2"/>
    <dgm:cxn modelId="{26B4588C-1E8B-4DB2-80BF-2E51E838089C}" type="presParOf" srcId="{19A58E6A-98FB-419A-B5FA-9531C32946BA}" destId="{47151DE8-3186-4132-A4D1-BEB9EEB9AA9A}" srcOrd="10" destOrd="0" presId="urn:microsoft.com/office/officeart/2005/8/layout/vList2"/>
    <dgm:cxn modelId="{E8A7ED45-31F1-41D4-AEEB-BAC0CA80F687}" type="presParOf" srcId="{19A58E6A-98FB-419A-B5FA-9531C32946BA}" destId="{DA26CC69-1B39-42D2-917D-1B246B2F0674}" srcOrd="11" destOrd="0" presId="urn:microsoft.com/office/officeart/2005/8/layout/vList2"/>
    <dgm:cxn modelId="{2BC1920B-0C80-4D9D-BE40-64EEF7848ABE}" type="presParOf" srcId="{19A58E6A-98FB-419A-B5FA-9531C32946BA}" destId="{1C4A02C8-44B9-4A01-ADA4-141CAB6D37B1}" srcOrd="12" destOrd="0" presId="urn:microsoft.com/office/officeart/2005/8/layout/vList2"/>
    <dgm:cxn modelId="{0C0E65D3-B63F-4CC6-A7C4-1267F969A1F7}" type="presParOf" srcId="{19A58E6A-98FB-419A-B5FA-9531C32946BA}" destId="{351CEBFB-2699-4E7B-843E-CFE0FB0543F8}" srcOrd="13" destOrd="0" presId="urn:microsoft.com/office/officeart/2005/8/layout/vList2"/>
    <dgm:cxn modelId="{24B590B2-1951-4672-94A8-6B2D2F3DDE87}" type="presParOf" srcId="{19A58E6A-98FB-419A-B5FA-9531C32946BA}" destId="{E0E767F4-E189-4DA2-8B3E-8D20195CA46D}" srcOrd="14" destOrd="0" presId="urn:microsoft.com/office/officeart/2005/8/layout/vList2"/>
    <dgm:cxn modelId="{B0799F43-29BE-4FCB-94A7-DC16BA3B9288}" type="presParOf" srcId="{19A58E6A-98FB-419A-B5FA-9531C32946BA}" destId="{72FE4064-70E9-4941-8BD9-B5DF792E6C9E}" srcOrd="15" destOrd="0" presId="urn:microsoft.com/office/officeart/2005/8/layout/vList2"/>
    <dgm:cxn modelId="{F770A29D-5B02-465E-AF93-B19C617ED0D4}" type="presParOf" srcId="{19A58E6A-98FB-419A-B5FA-9531C32946BA}" destId="{08355267-155C-4BFF-BD0F-78C2FF8916A0}"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315F2-6431-4B5B-A384-E6DAC8DDB633}">
      <dsp:nvSpPr>
        <dsp:cNvPr id="0" name=""/>
        <dsp:cNvSpPr/>
      </dsp:nvSpPr>
      <dsp:spPr>
        <a:xfrm>
          <a:off x="0" y="0"/>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Introduction</a:t>
          </a:r>
          <a:endParaRPr lang="en-US" sz="2000" kern="1200" dirty="0">
            <a:solidFill>
              <a:schemeClr val="tx1"/>
            </a:solidFill>
          </a:endParaRPr>
        </a:p>
      </dsp:txBody>
      <dsp:txXfrm>
        <a:off x="22846" y="22846"/>
        <a:ext cx="11220123" cy="422308"/>
      </dsp:txXfrm>
    </dsp:sp>
    <dsp:sp modelId="{1B60082A-13E4-48CE-B07F-A0FC13FF4BA9}">
      <dsp:nvSpPr>
        <dsp:cNvPr id="0" name=""/>
        <dsp:cNvSpPr/>
      </dsp:nvSpPr>
      <dsp:spPr>
        <a:xfrm>
          <a:off x="0" y="549481"/>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Related Work</a:t>
          </a:r>
          <a:endParaRPr lang="en-US" sz="2000" kern="1200">
            <a:solidFill>
              <a:schemeClr val="tx1"/>
            </a:solidFill>
          </a:endParaRPr>
        </a:p>
      </dsp:txBody>
      <dsp:txXfrm>
        <a:off x="22846" y="572327"/>
        <a:ext cx="11220123" cy="422308"/>
      </dsp:txXfrm>
    </dsp:sp>
    <dsp:sp modelId="{703D4E57-62E6-4CD1-A4DB-B6E08B86597C}">
      <dsp:nvSpPr>
        <dsp:cNvPr id="0" name=""/>
        <dsp:cNvSpPr/>
      </dsp:nvSpPr>
      <dsp:spPr>
        <a:xfrm>
          <a:off x="0" y="1075081"/>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Architecture/other diagrams</a:t>
          </a:r>
          <a:endParaRPr lang="en-US" sz="2000" kern="1200" dirty="0">
            <a:solidFill>
              <a:schemeClr val="tx1"/>
            </a:solidFill>
          </a:endParaRPr>
        </a:p>
      </dsp:txBody>
      <dsp:txXfrm>
        <a:off x="22846" y="1097927"/>
        <a:ext cx="11220123" cy="422308"/>
      </dsp:txXfrm>
    </dsp:sp>
    <dsp:sp modelId="{886970D6-83D6-4689-A57F-F00086F4F1CC}">
      <dsp:nvSpPr>
        <dsp:cNvPr id="0" name=""/>
        <dsp:cNvSpPr/>
      </dsp:nvSpPr>
      <dsp:spPr>
        <a:xfrm>
          <a:off x="0" y="1600681"/>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Algorithm/Modules</a:t>
          </a:r>
          <a:endParaRPr lang="en-US" sz="2000" kern="1200" dirty="0">
            <a:solidFill>
              <a:schemeClr val="tx1"/>
            </a:solidFill>
          </a:endParaRPr>
        </a:p>
      </dsp:txBody>
      <dsp:txXfrm>
        <a:off x="22846" y="1623527"/>
        <a:ext cx="11220123" cy="422308"/>
      </dsp:txXfrm>
    </dsp:sp>
    <dsp:sp modelId="{7AFCF8CF-1D49-487C-ACAE-524224917A5A}">
      <dsp:nvSpPr>
        <dsp:cNvPr id="0" name=""/>
        <dsp:cNvSpPr/>
      </dsp:nvSpPr>
      <dsp:spPr>
        <a:xfrm>
          <a:off x="0" y="2134199"/>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Advantages and Disadvantages </a:t>
          </a:r>
          <a:endParaRPr lang="en-US" sz="2000" kern="1200" dirty="0">
            <a:solidFill>
              <a:schemeClr val="tx1"/>
            </a:solidFill>
          </a:endParaRPr>
        </a:p>
      </dsp:txBody>
      <dsp:txXfrm>
        <a:off x="22846" y="2157045"/>
        <a:ext cx="11220123" cy="422308"/>
      </dsp:txXfrm>
    </dsp:sp>
    <dsp:sp modelId="{47151DE8-3186-4132-A4D1-BEB9EEB9AA9A}">
      <dsp:nvSpPr>
        <dsp:cNvPr id="0" name=""/>
        <dsp:cNvSpPr/>
      </dsp:nvSpPr>
      <dsp:spPr>
        <a:xfrm>
          <a:off x="0" y="2651881"/>
          <a:ext cx="11265815" cy="468000"/>
        </a:xfrm>
        <a:prstGeom prst="roundRect">
          <a:avLst/>
        </a:prstGeom>
        <a:gradFill flip="none" rotWithShape="1">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Applications</a:t>
          </a:r>
          <a:endParaRPr lang="en-US" sz="2000" kern="1200">
            <a:solidFill>
              <a:schemeClr val="tx1"/>
            </a:solidFill>
          </a:endParaRPr>
        </a:p>
      </dsp:txBody>
      <dsp:txXfrm>
        <a:off x="22846" y="2674727"/>
        <a:ext cx="11220123" cy="422308"/>
      </dsp:txXfrm>
    </dsp:sp>
    <dsp:sp modelId="{1C4A02C8-44B9-4A01-ADA4-141CAB6D37B1}">
      <dsp:nvSpPr>
        <dsp:cNvPr id="0" name=""/>
        <dsp:cNvSpPr/>
      </dsp:nvSpPr>
      <dsp:spPr>
        <a:xfrm>
          <a:off x="0" y="3177481"/>
          <a:ext cx="11265815" cy="468000"/>
        </a:xfrm>
        <a:prstGeom prst="roundRect">
          <a:avLst/>
        </a:prstGeom>
        <a:gradFill flip="none" rotWithShape="1">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Results</a:t>
          </a:r>
          <a:endParaRPr lang="en-US" sz="2000" kern="1200" dirty="0">
            <a:solidFill>
              <a:schemeClr val="tx1"/>
            </a:solidFill>
          </a:endParaRPr>
        </a:p>
      </dsp:txBody>
      <dsp:txXfrm>
        <a:off x="22846" y="3200327"/>
        <a:ext cx="11220123" cy="422308"/>
      </dsp:txXfrm>
    </dsp:sp>
    <dsp:sp modelId="{E0E767F4-E189-4DA2-8B3E-8D20195CA46D}">
      <dsp:nvSpPr>
        <dsp:cNvPr id="0" name=""/>
        <dsp:cNvSpPr/>
      </dsp:nvSpPr>
      <dsp:spPr>
        <a:xfrm>
          <a:off x="0" y="3703081"/>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Conclusion</a:t>
          </a:r>
          <a:endParaRPr lang="en-US" sz="2000" kern="1200">
            <a:solidFill>
              <a:schemeClr val="tx1"/>
            </a:solidFill>
          </a:endParaRPr>
        </a:p>
      </dsp:txBody>
      <dsp:txXfrm>
        <a:off x="22846" y="3725927"/>
        <a:ext cx="11220123" cy="422308"/>
      </dsp:txXfrm>
    </dsp:sp>
    <dsp:sp modelId="{08355267-155C-4BFF-BD0F-78C2FF8916A0}">
      <dsp:nvSpPr>
        <dsp:cNvPr id="0" name=""/>
        <dsp:cNvSpPr/>
      </dsp:nvSpPr>
      <dsp:spPr>
        <a:xfrm>
          <a:off x="0" y="4228680"/>
          <a:ext cx="11265815" cy="468000"/>
        </a:xfrm>
        <a:prstGeom prst="round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18900000" scaled="1"/>
          <a:tileRect/>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References</a:t>
          </a:r>
          <a:endParaRPr lang="en-US" sz="2000" kern="1200">
            <a:solidFill>
              <a:schemeClr val="tx1"/>
            </a:solidFill>
          </a:endParaRPr>
        </a:p>
      </dsp:txBody>
      <dsp:txXfrm>
        <a:off x="22846" y="4251526"/>
        <a:ext cx="11220123"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FAC279-F940-46E7-AD1B-962E5ACB6D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EFF5A1-BB72-42D3-9F82-3513943B68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1D6FC6-1D1A-4625-8F2E-68DAF0CFE9AF}" type="datetimeFigureOut">
              <a:rPr lang="en-US" smtClean="0"/>
              <a:t>5/14/2022</a:t>
            </a:fld>
            <a:endParaRPr lang="en-US"/>
          </a:p>
        </p:txBody>
      </p:sp>
      <p:sp>
        <p:nvSpPr>
          <p:cNvPr id="4" name="Footer Placeholder 3">
            <a:extLst>
              <a:ext uri="{FF2B5EF4-FFF2-40B4-BE49-F238E27FC236}">
                <a16:creationId xmlns:a16="http://schemas.microsoft.com/office/drawing/2014/main" id="{E014DAB0-22C0-454D-AFED-B5EA956CE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965B14-7878-4A52-92A4-F13FAAEEBE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028852-310A-4619-BD05-CB068FF1FACA}" type="slidenum">
              <a:rPr lang="en-US" smtClean="0"/>
              <a:t>‹#›</a:t>
            </a:fld>
            <a:endParaRPr lang="en-US"/>
          </a:p>
        </p:txBody>
      </p:sp>
    </p:spTree>
    <p:extLst>
      <p:ext uri="{BB962C8B-B14F-4D97-AF65-F5344CB8AC3E}">
        <p14:creationId xmlns:p14="http://schemas.microsoft.com/office/powerpoint/2010/main" val="6349841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14-05-2022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35999-E60A-47D2-8F85-5FD24758D791}" type="datetime1">
              <a:rPr lang="en-IN" smtClean="0"/>
              <a:t>14-05-2022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IN"/>
              <a:t>Dept. of ______, SVIT</a:t>
            </a:r>
          </a:p>
        </p:txBody>
      </p:sp>
      <p:sp>
        <p:nvSpPr>
          <p:cNvPr id="6" name="Slide Number Placeholder 5"/>
          <p:cNvSpPr>
            <a:spLocks noGrp="1"/>
          </p:cNvSpPr>
          <p:nvPr>
            <p:ph type="sldNum" sz="quarter" idx="12"/>
          </p:nvPr>
        </p:nvSpPr>
        <p:spPr>
          <a:xfrm>
            <a:off x="1437664" y="798973"/>
            <a:ext cx="811019" cy="503578"/>
          </a:xfrm>
        </p:spPr>
        <p:txBody>
          <a:bodyPr/>
          <a:lstStyle/>
          <a:p>
            <a:fld id="{249020A1-FA28-4834-83A8-C0CE35CB1668}"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2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5D5CD-86B8-4CFF-AF96-80851030BB1C}" type="datetime1">
              <a:rPr lang="en-IN" smtClean="0"/>
              <a:t>14-05-2022</a:t>
            </a:fld>
            <a:endParaRPr lang="en-IN"/>
          </a:p>
        </p:txBody>
      </p:sp>
      <p:sp>
        <p:nvSpPr>
          <p:cNvPr id="5" name="Footer Placeholder 4"/>
          <p:cNvSpPr>
            <a:spLocks noGrp="1"/>
          </p:cNvSpPr>
          <p:nvPr>
            <p:ph type="ftr" sz="quarter" idx="11"/>
          </p:nvPr>
        </p:nvSpPr>
        <p:spPr/>
        <p:txBody>
          <a:bodyPr/>
          <a:lstStyle/>
          <a:p>
            <a:r>
              <a:rPr lang="en-IN"/>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691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D7153-582B-440B-BAA0-456B13983893}" type="datetime1">
              <a:rPr lang="en-IN" smtClean="0"/>
              <a:t>14-05-2022</a:t>
            </a:fld>
            <a:endParaRPr lang="en-IN"/>
          </a:p>
        </p:txBody>
      </p:sp>
      <p:sp>
        <p:nvSpPr>
          <p:cNvPr id="5" name="Footer Placeholder 4"/>
          <p:cNvSpPr>
            <a:spLocks noGrp="1"/>
          </p:cNvSpPr>
          <p:nvPr>
            <p:ph type="ftr" sz="quarter" idx="11"/>
          </p:nvPr>
        </p:nvSpPr>
        <p:spPr/>
        <p:txBody>
          <a:bodyPr/>
          <a:lstStyle/>
          <a:p>
            <a:r>
              <a:rPr lang="en-IN"/>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20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CD1B-EC42-4D82-A253-0A6AB70B577F}" type="datetime1">
              <a:rPr lang="en-IN" smtClean="0"/>
              <a:t>14-05-2022</a:t>
            </a:fld>
            <a:endParaRPr lang="en-IN"/>
          </a:p>
        </p:txBody>
      </p:sp>
      <p:sp>
        <p:nvSpPr>
          <p:cNvPr id="5" name="Footer Placeholder 4"/>
          <p:cNvSpPr>
            <a:spLocks noGrp="1"/>
          </p:cNvSpPr>
          <p:nvPr>
            <p:ph type="ftr" sz="quarter" idx="11"/>
          </p:nvPr>
        </p:nvSpPr>
        <p:spPr/>
        <p:txBody>
          <a:bodyPr/>
          <a:lstStyle/>
          <a:p>
            <a:r>
              <a:rPr lang="en-IN"/>
              <a:t>Dept. of ______, SVIT</a:t>
            </a:r>
          </a:p>
        </p:txBody>
      </p:sp>
      <p:sp>
        <p:nvSpPr>
          <p:cNvPr id="6" name="Slide Number Placeholder 5"/>
          <p:cNvSpPr>
            <a:spLocks noGrp="1"/>
          </p:cNvSpPr>
          <p:nvPr>
            <p:ph type="sldNum" sz="quarter" idx="12"/>
          </p:nvPr>
        </p:nvSpPr>
        <p:spPr>
          <a:xfrm>
            <a:off x="11061418" y="6449529"/>
            <a:ext cx="1029741" cy="408471"/>
          </a:xfrm>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54906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BE2ED-F917-4EA0-AAE8-9A6134442C52}" type="datetime1">
              <a:rPr lang="en-IN" smtClean="0"/>
              <a:t>14-05-2022</a:t>
            </a:fld>
            <a:endParaRPr lang="en-IN"/>
          </a:p>
        </p:txBody>
      </p:sp>
      <p:sp>
        <p:nvSpPr>
          <p:cNvPr id="5" name="Footer Placeholder 4"/>
          <p:cNvSpPr>
            <a:spLocks noGrp="1"/>
          </p:cNvSpPr>
          <p:nvPr>
            <p:ph type="ftr" sz="quarter" idx="11"/>
          </p:nvPr>
        </p:nvSpPr>
        <p:spPr/>
        <p:txBody>
          <a:bodyPr/>
          <a:lstStyle/>
          <a:p>
            <a:r>
              <a:rPr lang="en-IN"/>
              <a:t>Dept. of ______, SVIT</a:t>
            </a:r>
          </a:p>
        </p:txBody>
      </p:sp>
      <p:sp>
        <p:nvSpPr>
          <p:cNvPr id="6" name="Slide Number Placeholder 5"/>
          <p:cNvSpPr>
            <a:spLocks noGrp="1"/>
          </p:cNvSpPr>
          <p:nvPr>
            <p:ph type="sldNum" sz="quarter" idx="12"/>
          </p:nvPr>
        </p:nvSpPr>
        <p:spPr/>
        <p:txBody>
          <a:bodyPr/>
          <a:lstStyle/>
          <a:p>
            <a:fld id="{249020A1-FA28-4834-83A8-C0CE35CB1668}"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0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B0535-49D2-436A-AE97-22F619594947}" type="datetime1">
              <a:rPr lang="en-IN" smtClean="0"/>
              <a:t>14-05-2022</a:t>
            </a:fld>
            <a:endParaRPr lang="en-IN"/>
          </a:p>
        </p:txBody>
      </p:sp>
      <p:sp>
        <p:nvSpPr>
          <p:cNvPr id="6" name="Footer Placeholder 5"/>
          <p:cNvSpPr>
            <a:spLocks noGrp="1"/>
          </p:cNvSpPr>
          <p:nvPr>
            <p:ph type="ftr" sz="quarter" idx="11"/>
          </p:nvPr>
        </p:nvSpPr>
        <p:spPr/>
        <p:txBody>
          <a:bodyPr/>
          <a:lstStyle/>
          <a:p>
            <a:r>
              <a:rPr lang="en-IN"/>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7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BB09F-3D44-4AF5-8259-60863D8614B5}" type="datetime1">
              <a:rPr lang="en-IN" smtClean="0"/>
              <a:t>14-05-2022</a:t>
            </a:fld>
            <a:endParaRPr lang="en-IN"/>
          </a:p>
        </p:txBody>
      </p:sp>
      <p:sp>
        <p:nvSpPr>
          <p:cNvPr id="8" name="Footer Placeholder 7"/>
          <p:cNvSpPr>
            <a:spLocks noGrp="1"/>
          </p:cNvSpPr>
          <p:nvPr>
            <p:ph type="ftr" sz="quarter" idx="11"/>
          </p:nvPr>
        </p:nvSpPr>
        <p:spPr/>
        <p:txBody>
          <a:bodyPr/>
          <a:lstStyle/>
          <a:p>
            <a:r>
              <a:rPr lang="en-IN"/>
              <a:t>Dept. of ______, SVIT</a:t>
            </a:r>
          </a:p>
        </p:txBody>
      </p:sp>
      <p:sp>
        <p:nvSpPr>
          <p:cNvPr id="9" name="Slide Number Placeholder 8"/>
          <p:cNvSpPr>
            <a:spLocks noGrp="1"/>
          </p:cNvSpPr>
          <p:nvPr>
            <p:ph type="sldNum" sz="quarter" idx="12"/>
          </p:nvPr>
        </p:nvSpPr>
        <p:spPr/>
        <p:txBody>
          <a:bodyPr/>
          <a:lstStyle/>
          <a:p>
            <a:fld id="{249020A1-FA28-4834-83A8-C0CE35CB1668}"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78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634D5-7025-40BF-A7FB-BCB2C76E0B84}" type="datetime1">
              <a:rPr lang="en-IN" smtClean="0"/>
              <a:t>14-05-2022</a:t>
            </a:fld>
            <a:endParaRPr lang="en-IN"/>
          </a:p>
        </p:txBody>
      </p:sp>
      <p:sp>
        <p:nvSpPr>
          <p:cNvPr id="4" name="Footer Placeholder 3"/>
          <p:cNvSpPr>
            <a:spLocks noGrp="1"/>
          </p:cNvSpPr>
          <p:nvPr>
            <p:ph type="ftr" sz="quarter" idx="11"/>
          </p:nvPr>
        </p:nvSpPr>
        <p:spPr/>
        <p:txBody>
          <a:bodyPr/>
          <a:lstStyle/>
          <a:p>
            <a:r>
              <a:rPr lang="en-IN"/>
              <a:t>Dept. of ______, SVIT</a:t>
            </a:r>
          </a:p>
        </p:txBody>
      </p:sp>
      <p:sp>
        <p:nvSpPr>
          <p:cNvPr id="5" name="Slide Number Placeholder 4"/>
          <p:cNvSpPr>
            <a:spLocks noGrp="1"/>
          </p:cNvSpPr>
          <p:nvPr>
            <p:ph type="sldNum" sz="quarter" idx="12"/>
          </p:nvPr>
        </p:nvSpPr>
        <p:spPr/>
        <p:txBody>
          <a:bodyPr/>
          <a:lstStyle/>
          <a:p>
            <a:fld id="{249020A1-FA28-4834-83A8-C0CE35CB1668}"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4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CCA20-88ED-47D4-A201-B4C647B5FC08}" type="datetime1">
              <a:rPr lang="en-IN" smtClean="0"/>
              <a:t>14-05-2022</a:t>
            </a:fld>
            <a:endParaRPr lang="en-IN"/>
          </a:p>
        </p:txBody>
      </p:sp>
      <p:sp>
        <p:nvSpPr>
          <p:cNvPr id="3" name="Footer Placeholder 2"/>
          <p:cNvSpPr>
            <a:spLocks noGrp="1"/>
          </p:cNvSpPr>
          <p:nvPr>
            <p:ph type="ftr" sz="quarter" idx="11"/>
          </p:nvPr>
        </p:nvSpPr>
        <p:spPr/>
        <p:txBody>
          <a:bodyPr/>
          <a:lstStyle/>
          <a:p>
            <a:r>
              <a:rPr lang="en-IN"/>
              <a:t>Dept. of ______, SVIT</a:t>
            </a:r>
          </a:p>
        </p:txBody>
      </p:sp>
      <p:sp>
        <p:nvSpPr>
          <p:cNvPr id="4" name="Slide Number Placeholder 3"/>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4782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20BD4-20A4-470B-B088-3855B4464605}" type="datetime1">
              <a:rPr lang="en-IN" smtClean="0"/>
              <a:t>14-05-2022</a:t>
            </a:fld>
            <a:endParaRPr lang="en-IN"/>
          </a:p>
        </p:txBody>
      </p:sp>
      <p:sp>
        <p:nvSpPr>
          <p:cNvPr id="6" name="Footer Placeholder 5"/>
          <p:cNvSpPr>
            <a:spLocks noGrp="1"/>
          </p:cNvSpPr>
          <p:nvPr>
            <p:ph type="ftr" sz="quarter" idx="11"/>
          </p:nvPr>
        </p:nvSpPr>
        <p:spPr/>
        <p:txBody>
          <a:bodyPr/>
          <a:lstStyle/>
          <a:p>
            <a:r>
              <a:rPr lang="en-IN"/>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98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ADBA48-94BC-4F1D-8B73-8ECC36931917}" type="datetime1">
              <a:rPr lang="en-IN" smtClean="0"/>
              <a:t>14-05-2022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IN"/>
              <a:t>Dept. of ______, SVIT</a:t>
            </a:r>
          </a:p>
        </p:txBody>
      </p:sp>
      <p:sp>
        <p:nvSpPr>
          <p:cNvPr id="7" name="Slide Number Placeholder 6"/>
          <p:cNvSpPr>
            <a:spLocks noGrp="1"/>
          </p:cNvSpPr>
          <p:nvPr>
            <p:ph type="sldNum" sz="quarter" idx="12"/>
          </p:nvPr>
        </p:nvSpPr>
        <p:spPr/>
        <p:txBody>
          <a:bodyPr/>
          <a:lstStyle/>
          <a:p>
            <a:fld id="{249020A1-FA28-4834-83A8-C0CE35CB1668}"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87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F20DA7-3ECB-42CE-96B9-E0A2231D4520}" type="datetime1">
              <a:rPr lang="en-IN" smtClean="0"/>
              <a:t>14-05-2022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Dept. of ______, SVIT</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9020A1-FA28-4834-83A8-C0CE35CB1668}"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5EF45-7523-418E-8C88-99B435AF634B}"/>
              </a:ext>
            </a:extLst>
          </p:cNvPr>
          <p:cNvSpPr/>
          <p:nvPr/>
        </p:nvSpPr>
        <p:spPr>
          <a:xfrm>
            <a:off x="188536" y="62021"/>
            <a:ext cx="11726945" cy="6469556"/>
          </a:xfrm>
          <a:prstGeom prst="rect">
            <a:avLst/>
          </a:prstGeom>
          <a:ln>
            <a:solidFill>
              <a:srgbClr val="002060"/>
            </a:solidFill>
          </a:ln>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2" y="506994"/>
            <a:ext cx="12192000" cy="913827"/>
          </a:xfrm>
        </p:spPr>
        <p:txBody>
          <a:bodyPr>
            <a:normAutofit/>
          </a:bodyPr>
          <a:lstStyle/>
          <a:p>
            <a:pPr algn="ctr"/>
            <a:r>
              <a:rPr lang="en-IN" sz="4000" b="1" dirty="0">
                <a:ln w="22225">
                  <a:solidFill>
                    <a:srgbClr val="C00000"/>
                  </a:solidFill>
                  <a:prstDash val="solid"/>
                </a:ln>
                <a:solidFill>
                  <a:srgbClr val="C00000"/>
                </a:solidFill>
                <a:latin typeface="Times New Roman" panose="02020603050405020304" pitchFamily="18" charset="0"/>
                <a:cs typeface="Times New Roman" panose="02020603050405020304" pitchFamily="18" charset="0"/>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480008" y="1415108"/>
            <a:ext cx="9144000" cy="461499"/>
          </a:xfrm>
        </p:spPr>
        <p:txBody>
          <a:bodyPr>
            <a:normAutofit fontScale="92500" lnSpcReduction="10000"/>
          </a:bodyPr>
          <a:lstStyle/>
          <a:p>
            <a:pPr algn="ctr"/>
            <a:r>
              <a:rPr lang="en-IN" b="1" dirty="0">
                <a:latin typeface="Times New Roman" panose="02020603050405020304" pitchFamily="18" charset="0"/>
                <a:cs typeface="Times New Roman" panose="02020603050405020304" pitchFamily="18" charset="0"/>
              </a:rPr>
              <a:t>Rajanukunte,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34001" y="1905002"/>
            <a:ext cx="1361440" cy="1361440"/>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395977" y="3287582"/>
            <a:ext cx="7400042" cy="1508105"/>
          </a:xfrm>
          <a:prstGeom prst="rect">
            <a:avLst/>
          </a:prstGeom>
          <a:noFill/>
        </p:spPr>
        <p:txBody>
          <a:bodyPr wrap="square" rtlCol="0">
            <a:spAutoFit/>
          </a:bodyPr>
          <a:lstStyle/>
          <a:p>
            <a:pPr algn="ctr"/>
            <a:r>
              <a:rPr lang="en-IN" sz="3600" b="1" dirty="0">
                <a:solidFill>
                  <a:srgbClr val="002060"/>
                </a:solidFill>
                <a:latin typeface="Times New Roman" panose="02020603050405020304" pitchFamily="18" charset="0"/>
                <a:cs typeface="Times New Roman" panose="02020603050405020304" pitchFamily="18" charset="0"/>
              </a:rPr>
              <a:t>Technical Seminar on</a:t>
            </a:r>
          </a:p>
          <a:p>
            <a:pPr algn="ctr"/>
            <a:r>
              <a:rPr lang="en-IN" sz="2800" b="1" u="sng" dirty="0">
                <a:solidFill>
                  <a:srgbClr val="0070C0"/>
                </a:solidFill>
                <a:latin typeface="Times New Roman" panose="02020603050405020304" pitchFamily="18" charset="0"/>
                <a:cs typeface="Times New Roman" panose="02020603050405020304" pitchFamily="18" charset="0"/>
              </a:rPr>
              <a:t>Unmanned Aerial Vehicle Object Detection and Recognition using Deep Learning</a:t>
            </a:r>
          </a:p>
        </p:txBody>
      </p:sp>
      <p:sp>
        <p:nvSpPr>
          <p:cNvPr id="6" name="TextBox 5">
            <a:extLst>
              <a:ext uri="{FF2B5EF4-FFF2-40B4-BE49-F238E27FC236}">
                <a16:creationId xmlns:a16="http://schemas.microsoft.com/office/drawing/2014/main" id="{842CF2DE-BB0C-4F8A-A1B5-9C68C76566B8}"/>
              </a:ext>
            </a:extLst>
          </p:cNvPr>
          <p:cNvSpPr txBox="1"/>
          <p:nvPr/>
        </p:nvSpPr>
        <p:spPr>
          <a:xfrm>
            <a:off x="276519" y="5576922"/>
            <a:ext cx="4506012" cy="1107996"/>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a:solidFill>
                  <a:srgbClr val="002060"/>
                </a:solidFill>
              </a:rPr>
              <a:t>Darshika B    1VA18CS009</a:t>
            </a:r>
          </a:p>
          <a:p>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7767687" y="4983057"/>
            <a:ext cx="4147794" cy="1569660"/>
          </a:xfrm>
          <a:prstGeom prst="rect">
            <a:avLst/>
          </a:prstGeom>
          <a:noFill/>
        </p:spPr>
        <p:txBody>
          <a:bodyPr wrap="square" rtlCol="0">
            <a:spAutoFit/>
          </a:bodyPr>
          <a:lstStyle/>
          <a:p>
            <a:pPr algn="ctr"/>
            <a:r>
              <a:rPr lang="en-IN" sz="2400" b="1" dirty="0">
                <a:solidFill>
                  <a:srgbClr val="002060"/>
                </a:solidFill>
              </a:rPr>
              <a:t>Under the guidance of</a:t>
            </a:r>
          </a:p>
          <a:p>
            <a:pPr algn="ctr"/>
            <a:r>
              <a:rPr lang="en-IN" sz="2400" b="1" dirty="0">
                <a:solidFill>
                  <a:srgbClr val="002060"/>
                </a:solidFill>
              </a:rPr>
              <a:t>Sreelatha P K</a:t>
            </a:r>
          </a:p>
          <a:p>
            <a:pPr algn="ctr"/>
            <a:r>
              <a:rPr lang="en-IN" sz="2400" b="1" dirty="0">
                <a:solidFill>
                  <a:srgbClr val="002060"/>
                </a:solidFill>
              </a:rPr>
              <a:t>Assistant Professor</a:t>
            </a:r>
          </a:p>
          <a:p>
            <a:pPr algn="ctr"/>
            <a:r>
              <a:rPr lang="en-IN" sz="2400" b="1" dirty="0">
                <a:solidFill>
                  <a:srgbClr val="002060"/>
                </a:solidFill>
              </a:rPr>
              <a:t>Department Of CSE</a:t>
            </a: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94222"/>
            <a:ext cx="11849493" cy="584775"/>
          </a:xfrm>
          <a:prstGeom prst="rect">
            <a:avLst/>
          </a:prstGeom>
          <a:noFill/>
        </p:spPr>
        <p:txBody>
          <a:bodyPr wrap="square" rtlCol="0">
            <a:sp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Department of Computer Science and Engineering</a:t>
            </a:r>
          </a:p>
        </p:txBody>
      </p:sp>
      <p:sp>
        <p:nvSpPr>
          <p:cNvPr id="10" name="Slide Number Placeholder 9">
            <a:extLst>
              <a:ext uri="{FF2B5EF4-FFF2-40B4-BE49-F238E27FC236}">
                <a16:creationId xmlns:a16="http://schemas.microsoft.com/office/drawing/2014/main" id="{422D60F6-5111-42B1-AB16-48E66EE2C0F4}"/>
              </a:ext>
            </a:extLst>
          </p:cNvPr>
          <p:cNvSpPr>
            <a:spLocks noGrp="1"/>
          </p:cNvSpPr>
          <p:nvPr>
            <p:ph type="sldNum" sz="quarter" idx="12"/>
          </p:nvPr>
        </p:nvSpPr>
        <p:spPr/>
        <p:txBody>
          <a:bodyPr/>
          <a:lstStyle/>
          <a:p>
            <a:fld id="{249020A1-FA28-4834-83A8-C0CE35CB1668}" type="slidenum">
              <a:rPr lang="en-IN" smtClean="0"/>
              <a:pPr/>
              <a:t>1</a:t>
            </a:fld>
            <a:endParaRPr lang="en-IN"/>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ADVANTAGES AND DISADVANTAGES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dirty="0"/>
              <a:t>Advantages</a:t>
            </a:r>
          </a:p>
          <a:p>
            <a:pPr lvl="1">
              <a:buFont typeface="Wingdings" panose="05000000000000000000" pitchFamily="2" charset="2"/>
              <a:buChar char="ü"/>
            </a:pPr>
            <a:r>
              <a:rPr lang="en-US" dirty="0"/>
              <a:t> The military and defense sectors</a:t>
            </a:r>
          </a:p>
          <a:p>
            <a:pPr lvl="1">
              <a:buFont typeface="Wingdings" panose="05000000000000000000" pitchFamily="2" charset="2"/>
              <a:buChar char="ü"/>
            </a:pPr>
            <a:r>
              <a:rPr lang="en-US" dirty="0"/>
              <a:t>Security</a:t>
            </a:r>
          </a:p>
          <a:p>
            <a:pPr lvl="1">
              <a:buFont typeface="Wingdings" panose="05000000000000000000" pitchFamily="2" charset="2"/>
              <a:buChar char="ü"/>
            </a:pPr>
            <a:r>
              <a:rPr lang="en-US" dirty="0"/>
              <a:t>Easily Deployable</a:t>
            </a:r>
          </a:p>
          <a:p>
            <a:r>
              <a:rPr lang="en-US" dirty="0"/>
              <a:t>Disadvantages</a:t>
            </a:r>
          </a:p>
          <a:p>
            <a:pPr>
              <a:buFont typeface="Wingdings" panose="05000000000000000000" pitchFamily="2" charset="2"/>
              <a:buChar char="ü"/>
            </a:pPr>
            <a:r>
              <a:rPr lang="en-US" dirty="0"/>
              <a:t>Privacy</a:t>
            </a:r>
          </a:p>
          <a:p>
            <a:pPr>
              <a:buFont typeface="Wingdings" panose="05000000000000000000" pitchFamily="2" charset="2"/>
              <a:buChar char="ü"/>
            </a:pP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72239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APPLICATIONS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dirty="0"/>
              <a:t>Agriculture</a:t>
            </a:r>
          </a:p>
          <a:p>
            <a:pPr lvl="1">
              <a:buFont typeface="Wingdings" panose="05000000000000000000" pitchFamily="2" charset="2"/>
              <a:buChar char="ü"/>
            </a:pPr>
            <a:r>
              <a:rPr lang="en-US" dirty="0"/>
              <a:t>Crop monitoring(Diseases ,insects)</a:t>
            </a:r>
          </a:p>
          <a:p>
            <a:pPr lvl="1">
              <a:buFont typeface="Wingdings" panose="05000000000000000000" pitchFamily="2" charset="2"/>
              <a:buChar char="ü"/>
            </a:pPr>
            <a:r>
              <a:rPr lang="en-US" dirty="0"/>
              <a:t>Chemical Application(Fertilizer , pesticide)</a:t>
            </a:r>
          </a:p>
          <a:p>
            <a:pPr lvl="1">
              <a:buFont typeface="Wingdings" panose="05000000000000000000" pitchFamily="2" charset="2"/>
              <a:buChar char="ü"/>
            </a:pPr>
            <a:r>
              <a:rPr lang="en-US" dirty="0"/>
              <a:t>Land Management(Soil Moisture ,Drainage Issue)</a:t>
            </a:r>
          </a:p>
          <a:p>
            <a:pPr marL="0" indent="0">
              <a:buNone/>
            </a:pPr>
            <a:endParaRPr lang="en-US" dirty="0"/>
          </a:p>
          <a:p>
            <a:r>
              <a:rPr lang="en-US" dirty="0"/>
              <a:t>Humanitarian Efforts</a:t>
            </a:r>
          </a:p>
          <a:p>
            <a:pPr lvl="1">
              <a:buFont typeface="Wingdings" panose="05000000000000000000" pitchFamily="2" charset="2"/>
              <a:buChar char="ü"/>
            </a:pPr>
            <a:r>
              <a:rPr lang="en-US" dirty="0"/>
              <a:t>Hazard Monitoring</a:t>
            </a:r>
          </a:p>
          <a:p>
            <a:pPr lvl="1">
              <a:buFont typeface="Wingdings" panose="05000000000000000000" pitchFamily="2" charset="2"/>
              <a:buChar char="ü"/>
            </a:pPr>
            <a:r>
              <a:rPr lang="en-US" dirty="0"/>
              <a:t>Emergency Delivery</a:t>
            </a:r>
          </a:p>
          <a:p>
            <a:pPr lvl="1">
              <a:buFont typeface="Wingdings" panose="05000000000000000000" pitchFamily="2" charset="2"/>
              <a:buChar char="ü"/>
            </a:pPr>
            <a:r>
              <a:rPr lang="en-US" dirty="0"/>
              <a:t>Disaster Mapping</a:t>
            </a:r>
          </a:p>
          <a:p>
            <a:pPr>
              <a:buFont typeface="Wingdings" panose="05000000000000000000" pitchFamily="2" charset="2"/>
              <a:buChar char="ü"/>
            </a:pPr>
            <a:endParaRPr lang="en-US" dirty="0"/>
          </a:p>
          <a:p>
            <a:pPr marL="457200" lvl="1" indent="0">
              <a:buNone/>
            </a:pPr>
            <a:endParaRPr lang="en-US" dirty="0"/>
          </a:p>
          <a:p>
            <a:pPr>
              <a:buFont typeface="Wingdings" panose="05000000000000000000" pitchFamily="2" charset="2"/>
              <a:buChar char="ü"/>
            </a:pP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11</a:t>
            </a:fld>
            <a:endParaRPr lang="en-IN" dirty="0">
              <a:solidFill>
                <a:schemeClr val="bg1"/>
              </a:solidFill>
            </a:endParaRPr>
          </a:p>
        </p:txBody>
      </p:sp>
    </p:spTree>
    <p:extLst>
      <p:ext uri="{BB962C8B-B14F-4D97-AF65-F5344CB8AC3E}">
        <p14:creationId xmlns:p14="http://schemas.microsoft.com/office/powerpoint/2010/main" val="370867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Results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5060379" cy="1605170"/>
          </a:xfrm>
        </p:spPr>
        <p:txBody>
          <a:bodyPr>
            <a:normAutofit/>
          </a:bodyPr>
          <a:lstStyle/>
          <a:p>
            <a:pPr>
              <a:buFont typeface="Wingdings" panose="05000000000000000000" pitchFamily="2" charset="2"/>
              <a:buChar char="ü"/>
            </a:pPr>
            <a:r>
              <a:rPr lang="en-US" dirty="0"/>
              <a:t>The system predicts the unmanned aerial vehicles called drones and these results are generated and saves output images with respective class_ID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12</a:t>
            </a:fld>
            <a:endParaRPr lang="en-IN" dirty="0">
              <a:solidFill>
                <a:schemeClr val="bg1"/>
              </a:solidFill>
            </a:endParaRPr>
          </a:p>
        </p:txBody>
      </p:sp>
      <p:pic>
        <p:nvPicPr>
          <p:cNvPr id="12" name="Picture 11" descr="Table&#10;&#10;Description automatically generated">
            <a:extLst>
              <a:ext uri="{FF2B5EF4-FFF2-40B4-BE49-F238E27FC236}">
                <a16:creationId xmlns:a16="http://schemas.microsoft.com/office/drawing/2014/main" id="{C5F1A3CB-A3F0-4079-9DA6-1EE504BF3ADE}"/>
              </a:ext>
            </a:extLst>
          </p:cNvPr>
          <p:cNvPicPr>
            <a:picLocks noChangeAspect="1"/>
          </p:cNvPicPr>
          <p:nvPr/>
        </p:nvPicPr>
        <p:blipFill>
          <a:blip r:embed="rId3"/>
          <a:stretch>
            <a:fillRect/>
          </a:stretch>
        </p:blipFill>
        <p:spPr>
          <a:xfrm>
            <a:off x="5971713" y="1742780"/>
            <a:ext cx="4482413" cy="3611778"/>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omputer&#10;&#10;Description automatically generated with low confidence">
            <a:extLst>
              <a:ext uri="{FF2B5EF4-FFF2-40B4-BE49-F238E27FC236}">
                <a16:creationId xmlns:a16="http://schemas.microsoft.com/office/drawing/2014/main" id="{44413128-ECE2-4CE9-910D-4DA3D30CCD60}"/>
              </a:ext>
            </a:extLst>
          </p:cNvPr>
          <p:cNvPicPr>
            <a:picLocks noChangeAspect="1"/>
          </p:cNvPicPr>
          <p:nvPr/>
        </p:nvPicPr>
        <p:blipFill>
          <a:blip r:embed="rId4"/>
          <a:stretch>
            <a:fillRect/>
          </a:stretch>
        </p:blipFill>
        <p:spPr>
          <a:xfrm>
            <a:off x="880029" y="3027285"/>
            <a:ext cx="4059616" cy="3006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078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CONCLUSION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dirty="0"/>
              <a:t>It is critical in this study for the military and defense sectors. </a:t>
            </a:r>
          </a:p>
          <a:p>
            <a:r>
              <a:rPr lang="en-US" dirty="0"/>
              <a:t>. We describe a deep learning-based detection and recognition approach. type. Deep learning techniques' CNNs Using the YoloV4 and Faster-RCNN models of the process's accuracy rates were compared. </a:t>
            </a:r>
          </a:p>
          <a:p>
            <a:r>
              <a:rPr lang="en-US" dirty="0"/>
              <a:t>Threatening 2595 pictures obtained by IHA are utilized for identification and recognition of elements in military operations. In the Faster-RCNN architecture, object detection and recognition are roughly 93 percent accurate.. In the YoloV4 design, the validity ratio is roughly 88 percent. Accuracy was achieved. When all parameters are considered, the Faster-RCNN training model looks to perform better.</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13</a:t>
            </a:fld>
            <a:endParaRPr lang="en-IN" dirty="0">
              <a:solidFill>
                <a:schemeClr val="bg1"/>
              </a:solidFill>
            </a:endParaRPr>
          </a:p>
        </p:txBody>
      </p:sp>
    </p:spTree>
    <p:extLst>
      <p:ext uri="{BB962C8B-B14F-4D97-AF65-F5344CB8AC3E}">
        <p14:creationId xmlns:p14="http://schemas.microsoft.com/office/powerpoint/2010/main" val="202565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REFERENCES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dirty="0"/>
              <a:t>[1] S.A Lyasheva, , M.V. Medvedev, and M.P. Shleimovich, “Terrain Object Recognition in Unmanned Aerial Vehicle Control System,” Russ. Aeronaut, 57, 303-306, 2014.</a:t>
            </a:r>
          </a:p>
          <a:p>
            <a:r>
              <a:rPr lang="en-US" dirty="0"/>
              <a:t>[2] F. Lin, X. Zheng and Q. Wu, "Small object detection in aerial view based on improved YoloV3 neural network," in Proc. IEEE Int. Conf. on Ad- vances in Electrical Engineering and Computer Applications (AEECA), pp. 522-525, 2020. </a:t>
            </a:r>
          </a:p>
          <a:p>
            <a:r>
              <a:rPr lang="en-US" dirty="0"/>
              <a:t>[3] Y. Liu, "An Improved Faster R-CNN for Object Detection", 11th Inter- national Symposium on Computational Intelligence and Design (ISCID), Hangzhou, China, pp. 119-123, 2018.</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14</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14</a:t>
            </a:fld>
            <a:endParaRPr lang="en-IN" dirty="0">
              <a:solidFill>
                <a:schemeClr val="bg1"/>
              </a:solidFill>
            </a:endParaRPr>
          </a:p>
        </p:txBody>
      </p:sp>
    </p:spTree>
    <p:extLst>
      <p:ext uri="{BB962C8B-B14F-4D97-AF65-F5344CB8AC3E}">
        <p14:creationId xmlns:p14="http://schemas.microsoft.com/office/powerpoint/2010/main" val="195363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9475F2-46DE-4FD6-8001-B3134A06C71B}"/>
              </a:ext>
            </a:extLst>
          </p:cNvPr>
          <p:cNvSpPr>
            <a:spLocks noGrp="1"/>
          </p:cNvSpPr>
          <p:nvPr>
            <p:ph type="sldNum" sz="quarter" idx="12"/>
          </p:nvPr>
        </p:nvSpPr>
        <p:spPr/>
        <p:txBody>
          <a:bodyPr/>
          <a:lstStyle/>
          <a:p>
            <a:fld id="{249020A1-FA28-4834-83A8-C0CE35CB1668}" type="slidenum">
              <a:rPr lang="en-IN" smtClean="0"/>
              <a:pPr/>
              <a:t>15</a:t>
            </a:fld>
            <a:endParaRPr lang="en-IN"/>
          </a:p>
        </p:txBody>
      </p:sp>
      <p:pic>
        <p:nvPicPr>
          <p:cNvPr id="9" name="Content Placeholder 8" descr="A jet flying in the sky&#10;&#10;Description automatically generated with low confidence">
            <a:extLst>
              <a:ext uri="{FF2B5EF4-FFF2-40B4-BE49-F238E27FC236}">
                <a16:creationId xmlns:a16="http://schemas.microsoft.com/office/drawing/2014/main" id="{0E96B5A8-8DA4-4B1B-8609-FA00074EFE5F}"/>
              </a:ext>
            </a:extLst>
          </p:cNvPr>
          <p:cNvPicPr>
            <a:picLocks noGrp="1" noChangeAspect="1"/>
          </p:cNvPicPr>
          <p:nvPr>
            <p:ph idx="1"/>
          </p:nvPr>
        </p:nvPicPr>
        <p:blipFill>
          <a:blip r:embed="rId2"/>
          <a:stretch>
            <a:fillRect/>
          </a:stretch>
        </p:blipFill>
        <p:spPr>
          <a:xfrm>
            <a:off x="7909178" y="1429717"/>
            <a:ext cx="3510883" cy="2633162"/>
          </a:xfrm>
        </p:spPr>
      </p:pic>
      <p:sp>
        <p:nvSpPr>
          <p:cNvPr id="10" name="TextBox 9">
            <a:extLst>
              <a:ext uri="{FF2B5EF4-FFF2-40B4-BE49-F238E27FC236}">
                <a16:creationId xmlns:a16="http://schemas.microsoft.com/office/drawing/2014/main" id="{216516FD-3D8E-404C-B791-AD212345B9FB}"/>
              </a:ext>
            </a:extLst>
          </p:cNvPr>
          <p:cNvSpPr txBox="1"/>
          <p:nvPr/>
        </p:nvSpPr>
        <p:spPr>
          <a:xfrm>
            <a:off x="1440231" y="2413337"/>
            <a:ext cx="6062869" cy="1015663"/>
          </a:xfrm>
          <a:prstGeom prst="rect">
            <a:avLst/>
          </a:prstGeom>
          <a:blipFill>
            <a:blip r:embed="rId3"/>
            <a:tile tx="0" ty="0" sx="100000" sy="100000" flip="none" algn="tl"/>
          </a:blipFill>
        </p:spPr>
        <p:txBody>
          <a:bodyPr wrap="square" rtlCol="0">
            <a:spAutoFit/>
          </a:bodyPr>
          <a:lstStyle/>
          <a:p>
            <a:r>
              <a:rPr lang="en-US" sz="6000" dirty="0"/>
              <a:t>THANK YOU!!</a:t>
            </a:r>
          </a:p>
        </p:txBody>
      </p:sp>
    </p:spTree>
    <p:extLst>
      <p:ext uri="{BB962C8B-B14F-4D97-AF65-F5344CB8AC3E}">
        <p14:creationId xmlns:p14="http://schemas.microsoft.com/office/powerpoint/2010/main" val="243810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Presentation Outline</a:t>
            </a:r>
          </a:p>
        </p:txBody>
      </p:sp>
      <p:graphicFrame>
        <p:nvGraphicFramePr>
          <p:cNvPr id="10" name="Content Placeholder 2">
            <a:extLst>
              <a:ext uri="{FF2B5EF4-FFF2-40B4-BE49-F238E27FC236}">
                <a16:creationId xmlns:a16="http://schemas.microsoft.com/office/drawing/2014/main" id="{C6F3C553-1096-F436-2A5E-5C7BB5C81D51}"/>
              </a:ext>
            </a:extLst>
          </p:cNvPr>
          <p:cNvGraphicFramePr>
            <a:graphicFrameLocks noGrp="1"/>
          </p:cNvGraphicFramePr>
          <p:nvPr>
            <p:ph idx="1"/>
            <p:extLst>
              <p:ext uri="{D42A27DB-BD31-4B8C-83A1-F6EECF244321}">
                <p14:modId xmlns:p14="http://schemas.microsoft.com/office/powerpoint/2010/main" val="955380762"/>
              </p:ext>
            </p:extLst>
          </p:nvPr>
        </p:nvGraphicFramePr>
        <p:xfrm>
          <a:off x="395141" y="1449019"/>
          <a:ext cx="11265816" cy="4720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Logo, company name&#10;&#10;Description automatically generated">
            <a:extLst>
              <a:ext uri="{FF2B5EF4-FFF2-40B4-BE49-F238E27FC236}">
                <a16:creationId xmlns:a16="http://schemas.microsoft.com/office/drawing/2014/main" id="{0C787187-C5D7-4EC8-AAA7-3E11DCB132B4}"/>
              </a:ext>
            </a:extLst>
          </p:cNvPr>
          <p:cNvPicPr>
            <a:picLocks noChangeAspect="1"/>
          </p:cNvPicPr>
          <p:nvPr/>
        </p:nvPicPr>
        <p:blipFill>
          <a:blip r:embed="rId7"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D0BCEC95-2947-415A-B7BC-0E94E640EDB5}"/>
              </a:ext>
            </a:extLst>
          </p:cNvPr>
          <p:cNvSpPr>
            <a:spLocks noGrp="1"/>
          </p:cNvSpPr>
          <p:nvPr>
            <p:ph type="sldNum" sz="quarter" idx="12"/>
          </p:nvPr>
        </p:nvSpPr>
        <p:spPr/>
        <p:txBody>
          <a:bodyPr/>
          <a:lstStyle/>
          <a:p>
            <a:fld id="{249020A1-FA28-4834-83A8-C0CE35CB1668}" type="slidenum">
              <a:rPr lang="en-IN" smtClean="0">
                <a:solidFill>
                  <a:schemeClr val="bg1"/>
                </a:solidFill>
              </a:rPr>
              <a:pPr/>
              <a:t>2</a:t>
            </a:fld>
            <a:endParaRPr lang="en-IN" dirty="0">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388125"/>
            <a:ext cx="1126581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IN" dirty="0"/>
              <a:t>System is developed to analyse the images obtained From UAVs and to find solutions to the existing problem arises an great interest. For example: Solutions are proposed for the processing of images obtained by UAV in many fields such as land object recognition, building recognition and so on.</a:t>
            </a:r>
          </a:p>
          <a:p>
            <a:r>
              <a:rPr lang="en-IN" dirty="0"/>
              <a:t>UAVs are which can fly autonomously or semi-autonomously without any operator are an important factor in object recognition and detection. </a:t>
            </a:r>
          </a:p>
          <a:p>
            <a:r>
              <a:rPr lang="en-IN" dirty="0"/>
              <a:t>Today, with the help of Deep learning algorithms,  which is one of the Machine  Learning Methods , object detection and recognition are performed faster and more efficiently.</a:t>
            </a:r>
          </a:p>
          <a:p>
            <a:r>
              <a:rPr lang="en-IN" dirty="0"/>
              <a:t>In this study , it is suggested to keep the threat elements to be detected at the time of discovery and observation more comprehensively. High accuracy rate is of great importance in deep learning applications.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183941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RELATED WORK</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388125"/>
            <a:ext cx="1126581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IN" dirty="0"/>
              <a:t> In this study , a database consisting of 11 different threating images have been prepared.  To begin with, CNNs, one of DL strategies, are utilized to prepare for ML in the proposed strategy .</a:t>
            </a:r>
          </a:p>
          <a:p>
            <a:r>
              <a:rPr lang="en-IN" dirty="0"/>
              <a:t>Deep Learning architectures Faster-RCNN and YOLOV4 are used for object detection and recognition, the classification of the type of objects is carried out by using the Darknet architecture.</a:t>
            </a:r>
          </a:p>
          <a:p>
            <a:r>
              <a:rPr lang="en-IN" dirty="0"/>
              <a:t>Object Detection and recognition were performed using images obtained by IHA that have been prepared utilizing 2595 photographs</a:t>
            </a:r>
          </a:p>
          <a:p>
            <a:r>
              <a:rPr lang="en-IN" dirty="0"/>
              <a:t>The innovation for identifying and creating awareness is being judged utilizing military activity photograph and information caught by UAVs. As a result, the accuracy rates of suggested deep learning methods were compared and the outputs related to performance analyses were presented</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270134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Model</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txBody>
          <a:bodyPr>
            <a:normAutofit/>
          </a:bodyPr>
          <a:lstStyle/>
          <a:p>
            <a:r>
              <a:rPr lang="en-IN" dirty="0"/>
              <a:t>STEP 1 - Object Detection and recognition were performed using images obtained by IHA that have been prepared utilizing 2595 photographs</a:t>
            </a:r>
          </a:p>
          <a:p>
            <a:endParaRPr lang="en-IN" dirty="0"/>
          </a:p>
          <a:p>
            <a:pPr marL="0" indent="0">
              <a:buNone/>
            </a:pPr>
            <a:endParaRPr lang="en-IN" dirty="0"/>
          </a:p>
          <a:p>
            <a:r>
              <a:rPr lang="en-IN" dirty="0"/>
              <a:t>.STEP 2 -  As a result, the accuracy rates of suggested deep learning methods that is Faster-RCNN  were compared  with YOLO V4 and the outputs related to performance analyses were presented .While the Faster-RCNN engineering scored a precision pace of 93% in object location ,the YOLOV4 design procured an exactness pace of 88%.</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13315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Model</a:t>
            </a:r>
          </a:p>
        </p:txBody>
      </p:sp>
      <p:pic>
        <p:nvPicPr>
          <p:cNvPr id="10" name="Content Placeholder 9" descr="Diagram&#10;&#10;Description automatically generated">
            <a:extLst>
              <a:ext uri="{FF2B5EF4-FFF2-40B4-BE49-F238E27FC236}">
                <a16:creationId xmlns:a16="http://schemas.microsoft.com/office/drawing/2014/main" id="{76C8D742-BEA6-4824-9DFE-280C1B9BC9E6}"/>
              </a:ext>
            </a:extLst>
          </p:cNvPr>
          <p:cNvPicPr>
            <a:picLocks noGrp="1" noChangeAspect="1"/>
          </p:cNvPicPr>
          <p:nvPr>
            <p:ph idx="1"/>
          </p:nvPr>
        </p:nvPicPr>
        <p:blipFill>
          <a:blip r:embed="rId2"/>
          <a:stretch>
            <a:fillRect/>
          </a:stretch>
        </p:blipFill>
        <p:spPr>
          <a:xfrm>
            <a:off x="673827" y="1422400"/>
            <a:ext cx="10385559" cy="4781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16150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MODULES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0633"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dirty="0"/>
              <a:t>In the first place, CNNs, one of the profound learning strategies, are utilized to prepare for AI on the items in the proposed procedure. It is trusted that by utilizing the FasterRCNN and YoloV4 profound learning designs, the precision accomplished all through the preparation stage can measure up. </a:t>
            </a:r>
          </a:p>
          <a:p>
            <a:pPr>
              <a:buFont typeface="Wingdings" panose="05000000000000000000" pitchFamily="2" charset="2"/>
              <a:buChar char="Ø"/>
            </a:pPr>
            <a:r>
              <a:rPr lang="en-US" u="sng" dirty="0">
                <a:solidFill>
                  <a:schemeClr val="bg1"/>
                </a:solidFill>
                <a:highlight>
                  <a:srgbClr val="000080"/>
                </a:highlight>
              </a:rPr>
              <a:t>CNN</a:t>
            </a:r>
          </a:p>
          <a:p>
            <a:pPr lvl="1"/>
            <a:r>
              <a:rPr lang="en-US" dirty="0"/>
              <a:t>CNNs (CNN) are used in a range of applications. It is, besides a doubt, the most extensively used deep studying architecture.</a:t>
            </a:r>
          </a:p>
          <a:p>
            <a:pPr lvl="1"/>
            <a:r>
              <a:rPr lang="en-US" dirty="0"/>
              <a:t>CNN is additionally pretty environment friendly in phrases of computing. It performs parameter sharing and makes use of exclusive convolution and pooling algorithms. This approves CNN fashions to run on any device, making them attractive to a vast vary of users</a:t>
            </a:r>
          </a:p>
          <a:p>
            <a:pPr lvl="1"/>
            <a:r>
              <a:rPr lang="en-US" dirty="0"/>
              <a:t>Overall, We're working with a very superb and environment friendly mannequin that makes use of automated function extraction to attain superhuman accuracy (yes CNN fashions now do picture classification higher than humans).</a:t>
            </a:r>
            <a:endParaRPr lang="en-US" u="sng"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189528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MODULES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4781456"/>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pPr>
              <a:buFont typeface="Wingdings" panose="05000000000000000000" pitchFamily="2" charset="2"/>
              <a:buChar char="Ø"/>
            </a:pPr>
            <a:r>
              <a:rPr lang="en-US" u="sng" dirty="0">
                <a:solidFill>
                  <a:schemeClr val="bg1"/>
                </a:solidFill>
                <a:highlight>
                  <a:srgbClr val="000080"/>
                </a:highlight>
              </a:rPr>
              <a:t>CNN</a:t>
            </a:r>
            <a:endParaRPr lang="en-US" sz="1800" u="sng" dirty="0">
              <a:solidFill>
                <a:schemeClr val="bg1"/>
              </a:solidFill>
              <a:highlight>
                <a:srgbClr val="000080"/>
              </a:highlight>
            </a:endParaRPr>
          </a:p>
          <a:p>
            <a:pPr>
              <a:buFont typeface="Wingdings" panose="05000000000000000000" pitchFamily="2" charset="2"/>
              <a:buChar char="Ø"/>
            </a:pPr>
            <a:endParaRPr lang="en-US" sz="1800" u="sng" dirty="0">
              <a:solidFill>
                <a:schemeClr val="bg1"/>
              </a:solidFill>
              <a:highlight>
                <a:srgbClr val="000080"/>
              </a:highlight>
            </a:endParaRPr>
          </a:p>
          <a:p>
            <a:pPr>
              <a:buFont typeface="Wingdings" panose="05000000000000000000" pitchFamily="2" charset="2"/>
              <a:buChar char="Ø"/>
            </a:pPr>
            <a:endParaRPr lang="en-US" sz="1800" u="sng" dirty="0">
              <a:solidFill>
                <a:schemeClr val="bg1"/>
              </a:solidFill>
              <a:highlight>
                <a:srgbClr val="000080"/>
              </a:highlight>
            </a:endParaRPr>
          </a:p>
          <a:p>
            <a:pPr>
              <a:buFont typeface="Wingdings" panose="05000000000000000000" pitchFamily="2" charset="2"/>
              <a:buChar char="Ø"/>
            </a:pPr>
            <a:r>
              <a:rPr lang="en-US" sz="2000" u="sng" dirty="0">
                <a:solidFill>
                  <a:schemeClr val="bg1"/>
                </a:solidFill>
                <a:highlight>
                  <a:srgbClr val="000080"/>
                </a:highlight>
              </a:rPr>
              <a:t>Faster-RCNN</a:t>
            </a:r>
          </a:p>
          <a:p>
            <a:pPr lvl="1">
              <a:buFont typeface="Wingdings" panose="05000000000000000000" pitchFamily="2" charset="2"/>
              <a:buChar char="§"/>
            </a:pPr>
            <a:r>
              <a:rPr lang="en-US" dirty="0"/>
              <a:t>The first model used for machine learning is trained to recognize 11 different threatening elements. The training is on the graphical processing unit (GPU) to make the process go faster. A virtual environment is created</a:t>
            </a:r>
          </a:p>
          <a:p>
            <a:pPr lvl="1">
              <a:buFont typeface="Wingdings" panose="05000000000000000000" pitchFamily="2" charset="2"/>
              <a:buChar char="§"/>
            </a:pPr>
            <a:r>
              <a:rPr lang="en-US" dirty="0"/>
              <a:t>Image processing was performed using images taken from the UAV. In this study, firstly, the Faster-RCNN model is one of the deep learning architectures in machine learning algorithms, is used</a:t>
            </a:r>
          </a:p>
          <a:p>
            <a:pPr lvl="1">
              <a:buFont typeface="Wingdings" panose="05000000000000000000" pitchFamily="2" charset="2"/>
              <a:buChar char="§"/>
            </a:pPr>
            <a:r>
              <a:rPr lang="en-US" dirty="0"/>
              <a:t>Once  image converted to matrix format is passed through the CNN. As output, feature map is obtained. Pooling is done to equalize the dimensions of the picture without losing its properties .</a:t>
            </a:r>
            <a:endParaRPr lang="en-US" u="sng" dirty="0">
              <a:solidFill>
                <a:schemeClr val="bg1"/>
              </a:solidFill>
              <a:highlight>
                <a:srgbClr val="000080"/>
              </a:highlight>
            </a:endParaRPr>
          </a:p>
          <a:p>
            <a:pPr marL="914400" lvl="2" indent="0">
              <a:buNone/>
            </a:pPr>
            <a:endParaRPr lang="en-US" u="sng"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8</a:t>
            </a:fld>
            <a:endParaRPr lang="en-IN" dirty="0">
              <a:solidFill>
                <a:schemeClr val="bg1"/>
              </a:solidFill>
            </a:endParaRPr>
          </a:p>
        </p:txBody>
      </p:sp>
      <p:pic>
        <p:nvPicPr>
          <p:cNvPr id="8" name="Picture 7">
            <a:extLst>
              <a:ext uri="{FF2B5EF4-FFF2-40B4-BE49-F238E27FC236}">
                <a16:creationId xmlns:a16="http://schemas.microsoft.com/office/drawing/2014/main" id="{2BF5B1AB-2538-4E8C-98F6-F89080132DAE}"/>
              </a:ext>
            </a:extLst>
          </p:cNvPr>
          <p:cNvPicPr>
            <a:picLocks noChangeAspect="1"/>
          </p:cNvPicPr>
          <p:nvPr/>
        </p:nvPicPr>
        <p:blipFill>
          <a:blip r:embed="rId3"/>
          <a:stretch>
            <a:fillRect/>
          </a:stretch>
        </p:blipFill>
        <p:spPr>
          <a:xfrm>
            <a:off x="1488342" y="1004256"/>
            <a:ext cx="5240450" cy="1283910"/>
          </a:xfrm>
          <a:prstGeom prst="rect">
            <a:avLst/>
          </a:prstGeom>
        </p:spPr>
      </p:pic>
    </p:spTree>
    <p:extLst>
      <p:ext uri="{BB962C8B-B14F-4D97-AF65-F5344CB8AC3E}">
        <p14:creationId xmlns:p14="http://schemas.microsoft.com/office/powerpoint/2010/main" val="297113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MODULES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19489" y="1422115"/>
            <a:ext cx="11093986" cy="3843948"/>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pPr>
              <a:buFont typeface="Wingdings" panose="05000000000000000000" pitchFamily="2" charset="2"/>
              <a:buChar char="Ø"/>
            </a:pPr>
            <a:r>
              <a:rPr lang="en-US" u="sng" dirty="0">
                <a:solidFill>
                  <a:schemeClr val="bg1"/>
                </a:solidFill>
                <a:highlight>
                  <a:srgbClr val="000080"/>
                </a:highlight>
              </a:rPr>
              <a:t>YOLOV4</a:t>
            </a:r>
            <a:endParaRPr lang="en-US" sz="2000" u="sng" dirty="0">
              <a:solidFill>
                <a:schemeClr val="bg1"/>
              </a:solidFill>
              <a:highlight>
                <a:srgbClr val="000080"/>
              </a:highlight>
            </a:endParaRPr>
          </a:p>
          <a:p>
            <a:pPr lvl="2"/>
            <a:r>
              <a:rPr lang="en-US" sz="1800" dirty="0"/>
              <a:t>YOLOv4 is a one-stage object detection model that improves on YOLOv3 by including a plethora of tricks and modules from the literature. The tricks and modules used are described in greater detail in the components section below. YOLOv4: Fastest and Most Accurate Object Detection </a:t>
            </a:r>
            <a:endParaRPr lang="en-US" sz="1800" u="sng"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CSE, SVIT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sp>
        <p:nvSpPr>
          <p:cNvPr id="4" name="Slide Number Placeholder 3">
            <a:extLst>
              <a:ext uri="{FF2B5EF4-FFF2-40B4-BE49-F238E27FC236}">
                <a16:creationId xmlns:a16="http://schemas.microsoft.com/office/drawing/2014/main" id="{BBB73D9E-C35F-4B6A-BCD1-77DF315537BD}"/>
              </a:ext>
            </a:extLst>
          </p:cNvPr>
          <p:cNvSpPr>
            <a:spLocks noGrp="1"/>
          </p:cNvSpPr>
          <p:nvPr>
            <p:ph type="sldNum" sz="quarter" idx="12"/>
          </p:nvPr>
        </p:nvSpPr>
        <p:spPr/>
        <p:txBody>
          <a:bodyPr/>
          <a:lstStyle/>
          <a:p>
            <a:fld id="{249020A1-FA28-4834-83A8-C0CE35CB1668}"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3920653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334</TotalTime>
  <Words>1173</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Times New Roman</vt:lpstr>
      <vt:lpstr>Wingdings</vt:lpstr>
      <vt:lpstr>Gallery</vt:lpstr>
      <vt:lpstr>SAI VIDYA INSTITUTE OF TECHNOLOGY</vt:lpstr>
      <vt:lpstr>Presentation Outline</vt:lpstr>
      <vt:lpstr>Introduction</vt:lpstr>
      <vt:lpstr>RELATED WORK</vt:lpstr>
      <vt:lpstr>System Model</vt:lpstr>
      <vt:lpstr>System Model</vt:lpstr>
      <vt:lpstr>MODULES</vt:lpstr>
      <vt:lpstr>MODULES</vt:lpstr>
      <vt:lpstr>MODULES</vt:lpstr>
      <vt:lpstr>ADVANTAGES AND DISADVANTAGES</vt:lpstr>
      <vt:lpstr>APPLICATIONS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B, Darshika</dc:creator>
  <cp:lastModifiedBy>B, Darshika</cp:lastModifiedBy>
  <cp:revision>26</cp:revision>
  <dcterms:modified xsi:type="dcterms:W3CDTF">2022-05-14T17:08:15Z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2022-05-13T06:46:42Z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a4bdf970-e2c1-4947-8c29-62d31e1115cd</vt:lpwstr>
  </property>
  <property fmtid="{D5CDD505-2E9C-101B-9397-08002B2CF9AE}" pid="8" name="MSIP_Label_ea60d57e-af5b-4752-ac57-3e4f28ca11dc_ContentBits">
    <vt:lpwstr>0</vt:lpwstr>
  </property>
</Properties>
</file>