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81" r:id="rId3"/>
    <p:sldId id="258" r:id="rId4"/>
    <p:sldId id="257" r:id="rId5"/>
    <p:sldId id="277" r:id="rId6"/>
    <p:sldId id="276" r:id="rId7"/>
    <p:sldId id="283" r:id="rId8"/>
    <p:sldId id="282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2048"/>
    <a:srgbClr val="408EC6"/>
    <a:srgbClr val="0066CC"/>
    <a:srgbClr val="1E2761"/>
    <a:srgbClr val="90D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3" autoAdjust="0"/>
  </p:normalViewPr>
  <p:slideViewPr>
    <p:cSldViewPr snapToGrid="0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F0AE-ECAF-4309-B1DA-999060AA2DA3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079DD-22B3-49D7-AAC4-5883D286D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8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A2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A52B-A82F-4969-95AD-AC25D91A4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C285-2E67-452C-A34C-9B14E8809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PalatinoLinotype-Roma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0174-359F-449B-8248-2E07F00A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2666-24C9-4CCF-8975-C295BE2C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1798-CD73-4C63-915D-99349DF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36377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1761-58DA-4540-B3D9-6A988007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AD215-6CCD-4411-ADD4-B788EEB14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F4D0A-8E80-4056-BCAE-9C331E53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2B16-1055-49DD-9164-5A12C432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98606-AE76-45B1-AF61-8C890E80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27EF9-34B7-4F84-81E1-5367AC55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703837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B717-D45F-448D-BA26-371F43F2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0EED9-1E9A-49B3-B990-85C1CA588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EC85-8916-482D-B950-F0C1A7E3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DD8D-E59D-4984-8ACC-7F7AD703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B046-B0AB-4C42-A788-31A5938E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43241"/>
      </p:ext>
    </p:extLst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A9169-DB75-4FD9-B993-11D9A0FE6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091E0-5158-40DE-8274-1EFF62FC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BB67-8C0B-40D5-A60D-E2AAE03A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BC34A-8D14-4F68-B83B-53981C31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8721-0D03-4072-9AC6-72795426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84799"/>
      </p:ext>
    </p:extLst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1_quiz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2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034081"/>
      </p:ext>
    </p:extLst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1_quiz an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9" name="Google Shape;189;p25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5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7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8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019154"/>
      </p:ext>
    </p:extLst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799393"/>
      </p:ext>
    </p:extLst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2_quiz a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52" name="Google Shape;252;p33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3" name="Google Shape;253;p33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p33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497813"/>
      </p:ext>
    </p:extLst>
  </p:cSld>
  <p:clrMapOvr>
    <a:masterClrMapping/>
  </p:clrMapOvr>
  <p:transition spd="slow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1287571" y="462531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7"/>
          </p:nvPr>
        </p:nvSpPr>
        <p:spPr>
          <a:xfrm>
            <a:off x="1747308" y="458922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37458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77042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A6F4A8-6905-4DE5-AD9B-C14B4D00F579}"/>
              </a:ext>
            </a:extLst>
          </p:cNvPr>
          <p:cNvSpPr/>
          <p:nvPr userDrawn="1"/>
        </p:nvSpPr>
        <p:spPr>
          <a:xfrm>
            <a:off x="-11376" y="-1"/>
            <a:ext cx="12203376" cy="1098783"/>
          </a:xfrm>
          <a:prstGeom prst="rect">
            <a:avLst/>
          </a:prstGeom>
          <a:solidFill>
            <a:srgbClr val="1E2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888"/>
            <a:ext cx="12192000" cy="785611"/>
          </a:xfrm>
          <a:noFill/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2" y="1486967"/>
            <a:ext cx="12046857" cy="4656255"/>
          </a:xfrm>
          <a:noFill/>
        </p:spPr>
        <p:txBody>
          <a:bodyPr/>
          <a:lstStyle>
            <a:lvl1pPr>
              <a:defRPr sz="2400">
                <a:latin typeface="PalatinoLinotype-Roman"/>
              </a:defRPr>
            </a:lvl1pPr>
            <a:lvl2pPr>
              <a:defRPr sz="2100">
                <a:latin typeface="PalatinoLinotype-Roman"/>
              </a:defRPr>
            </a:lvl2pPr>
            <a:lvl3pPr>
              <a:defRPr sz="1800">
                <a:latin typeface="PalatinoLinotype-Roman"/>
              </a:defRPr>
            </a:lvl3pPr>
            <a:lvl4pPr>
              <a:defRPr sz="1600">
                <a:latin typeface="PalatinoLinotype-Roman"/>
              </a:defRPr>
            </a:lvl4pPr>
            <a:lvl5pPr>
              <a:defRPr sz="1600">
                <a:latin typeface="PalatinoLinotype-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40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08E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AE8F-F538-4899-92F9-183EDA66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52D3C-2E30-4C1A-A413-CAB0D647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alatinoLinotype-Roman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22FB-F1DB-4230-B759-CC7C07C3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5BD2-19A4-4F85-8E19-DB7A0D5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8F3A-27ED-4756-94FB-9CDF2152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7462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D128-2B7B-4FAE-A768-C0E5516F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5B92-F4BE-4222-A86F-CC9369A24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E8D6F-7FF7-4D8E-8E28-2FA78D82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3CADE-103A-4EFA-82E5-9265C83A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012B-620F-469A-8FDA-81D10760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DDBD-1E59-48E1-8C87-8A61A840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59654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2BAC-4C2E-47AF-B5BD-ABD1A5F7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6D46A-A18C-4635-8080-9F926356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2C33D-C1DB-4F8E-9B60-3755B444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8B2EA-D963-4CA6-9135-0E3E5C3C5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2148C-32A4-4F45-A790-A53E1FA0B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8DF7F-76CA-4D8D-B82D-90C1D76F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0A7AE-E9E2-4B3C-8F3A-3A9C6415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0E9FC-B2A8-4969-82F0-9500378D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21490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77E1-5354-42B9-A5A2-C93B52BF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603C0-984D-44C5-83C8-1864FC97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0C4BC-ED1B-4F05-A988-CDB1DA29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C1160-CBAE-4272-9FCC-E3074826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543951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1BC4B-331A-4CEA-8D2F-C970FD87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B899B-12A6-4977-8CC0-F4F3666D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88AE-9F0E-41FD-BA33-B3F04ED8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96946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7B7C-FAF9-4C36-8E0E-45C312D4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092B-275D-43C6-AA62-4A9504DD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00E9-DF1C-4D61-B99F-9144B41D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C6B14-D400-47E6-AB6A-6A56C394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F199F-FA14-4AF2-8299-72AB7FF8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13CDC-236D-45CF-BCF9-674D4DAF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14474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7C0A1-3BF3-430F-98E7-B94A3829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6092F-A1EE-4141-BA48-29AC76B9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0EF-AFFB-442E-9B4D-9E506BD3F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C031-E844-4288-AB45-7E429C01CFBC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AAB5-0796-426D-B2C4-A4A79B86C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BE1D-ECCF-4F27-B6D0-AFC6ACB52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00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838200" y="365523"/>
            <a:ext cx="10515601" cy="13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838200" y="1825229"/>
            <a:ext cx="10515601" cy="435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dt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ft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6106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5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72" r:id="rId4"/>
    <p:sldLayoutId id="2147483673" r:id="rId5"/>
  </p:sldLayoutIdLst>
  <p:transition spd="slow">
    <p:comb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/opencv/blob/master/samples/dnn/face_detector/deploy.Prototxt" TargetMode="External"/><Relationship Id="rId2" Type="http://schemas.openxmlformats.org/officeDocument/2006/relationships/hyperlink" Target="https://github.com/opencv/opencv_3rdparty/raw/19512576c112aa2c7b6328cb0e8d589a4a90a26d/res10_300x300_ssd_iter_140000_fp16.caffemode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opencv/opencv_extra/blob/master/testdata/dnn/opencv_face_detector.pbtxt" TargetMode="External"/><Relationship Id="rId4" Type="http://schemas.openxmlformats.org/officeDocument/2006/relationships/hyperlink" Target="https://github.com/opencv/opencv_3rdparty/raw/8033c2bc31b3256f0d461c919ecc01c2428ca03b/opencv_face_detector_%20uint8.p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4DC4-6808-416F-878A-922EF783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4881"/>
            <a:ext cx="9144000" cy="1084119"/>
          </a:xfrm>
        </p:spPr>
        <p:txBody>
          <a:bodyPr/>
          <a:lstStyle/>
          <a:p>
            <a:r>
              <a:rPr lang="en-US" dirty="0">
                <a:latin typeface="PalatinoLinotype-Roman"/>
              </a:rPr>
              <a:t>Face Detection</a:t>
            </a:r>
            <a:endParaRPr lang="en-IN" dirty="0">
              <a:solidFill>
                <a:schemeClr val="bg1"/>
              </a:solidFill>
              <a:latin typeface="PalatinoLinotype-Roman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5B9FC3-B7BC-4691-B773-8C155F73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alatinoLinotype-Roman"/>
              </a:rPr>
              <a:t>deep neural network</a:t>
            </a:r>
            <a:endParaRPr lang="en-IN" b="1" dirty="0">
              <a:solidFill>
                <a:schemeClr val="bg1"/>
              </a:solidFill>
              <a:latin typeface="PalatinoLinotype-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787261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2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4DC4-6808-416F-878A-922EF783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4881"/>
            <a:ext cx="9144000" cy="1084119"/>
          </a:xfrm>
        </p:spPr>
        <p:txBody>
          <a:bodyPr>
            <a:noAutofit/>
          </a:bodyPr>
          <a:lstStyle/>
          <a:p>
            <a:r>
              <a:rPr lang="en-US" sz="4000" dirty="0">
                <a:latin typeface="PalatinoLinotype-Roman"/>
              </a:rPr>
              <a:t>Deep Learning based Face Detection</a:t>
            </a:r>
            <a:endParaRPr lang="en-IN" sz="4000" dirty="0">
              <a:solidFill>
                <a:schemeClr val="bg1"/>
              </a:solidFill>
              <a:latin typeface="PalatinoLinotype-Roman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5B9FC3-B7BC-4691-B773-8C155F73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alatinoLinotype-Roman"/>
              </a:rPr>
              <a:t>Using OpenCV</a:t>
            </a:r>
            <a:endParaRPr lang="en-IN" b="1" dirty="0">
              <a:solidFill>
                <a:schemeClr val="bg1"/>
              </a:solidFill>
              <a:latin typeface="PalatinoLinotype-Roman"/>
            </a:endParaRPr>
          </a:p>
        </p:txBody>
      </p:sp>
    </p:spTree>
    <p:extLst>
      <p:ext uri="{BB962C8B-B14F-4D97-AF65-F5344CB8AC3E}">
        <p14:creationId xmlns:p14="http://schemas.microsoft.com/office/powerpoint/2010/main" val="3213801743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0" u="none" strike="noStrike" baseline="0" dirty="0">
                <a:latin typeface="PalatinoLinotype-Roman"/>
              </a:rPr>
              <a:t>OpenCV deep neural network (DNN)</a:t>
            </a:r>
            <a:endParaRPr lang="en-IN" dirty="0">
              <a:latin typeface="PalatinoLinotype-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499617"/>
            <a:ext cx="11396964" cy="4643606"/>
          </a:xfrm>
        </p:spPr>
        <p:txBody>
          <a:bodyPr>
            <a:normAutofit/>
          </a:bodyPr>
          <a:lstStyle/>
          <a:p>
            <a:pPr algn="l"/>
            <a:r>
              <a:rPr lang="en-IN" sz="1800" b="1" i="0" u="none" strike="noStrike" baseline="0" dirty="0">
                <a:latin typeface="PalatinoLinotype-Bold"/>
              </a:rPr>
              <a:t>Single Shot </a:t>
            </a:r>
            <a:r>
              <a:rPr lang="en-IN" sz="1800" b="1" i="0" u="none" strike="noStrike" baseline="0" dirty="0" err="1">
                <a:latin typeface="PalatinoLinotype-Bold"/>
              </a:rPr>
              <a:t>MultiBox</a:t>
            </a:r>
            <a:r>
              <a:rPr lang="en-IN" sz="1800" b="1" dirty="0">
                <a:latin typeface="PalatinoLinotype-Bold"/>
              </a:rPr>
              <a:t> </a:t>
            </a:r>
            <a:r>
              <a:rPr lang="en-US" sz="1800" b="1" i="0" u="none" strike="noStrike" baseline="0" dirty="0">
                <a:latin typeface="PalatinoLinotype-Bold"/>
              </a:rPr>
              <a:t>Detector </a:t>
            </a:r>
            <a:r>
              <a:rPr lang="en-US" sz="1800" b="0" i="0" u="none" strike="noStrike" baseline="0" dirty="0">
                <a:latin typeface="PalatinoLinotype-Roman"/>
              </a:rPr>
              <a:t>(</a:t>
            </a:r>
            <a:r>
              <a:rPr lang="en-US" sz="1800" b="1" i="0" u="none" strike="noStrike" baseline="0" dirty="0">
                <a:latin typeface="PalatinoLinotype-Bold"/>
              </a:rPr>
              <a:t>SSD</a:t>
            </a:r>
            <a:r>
              <a:rPr lang="en-US" sz="1800" b="0" i="0" u="none" strike="noStrike" baseline="0" dirty="0">
                <a:latin typeface="PalatinoLinotype-Roman"/>
              </a:rPr>
              <a:t>) framework using a ResNet-10 network</a:t>
            </a:r>
          </a:p>
          <a:p>
            <a:pPr algn="l"/>
            <a:r>
              <a:rPr lang="en-US" sz="1800" dirty="0">
                <a:latin typeface="PalatinoLinotype-Roman"/>
              </a:rPr>
              <a:t>OpenCV DNN module</a:t>
            </a:r>
          </a:p>
          <a:p>
            <a:pPr lvl="1"/>
            <a:r>
              <a:rPr lang="en-US" sz="1900" dirty="0">
                <a:latin typeface="PalatinoLinotype-Roman"/>
              </a:rPr>
              <a:t>Caffe</a:t>
            </a:r>
          </a:p>
          <a:p>
            <a:pPr lvl="1"/>
            <a:r>
              <a:rPr lang="en-US" sz="1900" dirty="0">
                <a:latin typeface="PalatinoLinotype-Roman"/>
              </a:rPr>
              <a:t>TensorFlow</a:t>
            </a:r>
          </a:p>
          <a:p>
            <a:pPr lvl="1"/>
            <a:r>
              <a:rPr lang="en-US" sz="1900" dirty="0">
                <a:latin typeface="PalatinoLinotype-Roman"/>
              </a:rPr>
              <a:t>Torch</a:t>
            </a:r>
          </a:p>
          <a:p>
            <a:pPr lvl="1"/>
            <a:r>
              <a:rPr lang="en-US" sz="1900" dirty="0">
                <a:latin typeface="PalatinoLinotype-Roman"/>
              </a:rPr>
              <a:t>Darknet</a:t>
            </a:r>
          </a:p>
        </p:txBody>
      </p:sp>
    </p:spTree>
    <p:extLst>
      <p:ext uri="{BB962C8B-B14F-4D97-AF65-F5344CB8AC3E}">
        <p14:creationId xmlns:p14="http://schemas.microsoft.com/office/powerpoint/2010/main" val="31465640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Detector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408175"/>
            <a:ext cx="11396964" cy="4735047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sz="1800" b="1" dirty="0"/>
              <a:t>Face Detection (FP16):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PalatinoLinotype-Roman"/>
              </a:rPr>
              <a:t>	</a:t>
            </a:r>
            <a:r>
              <a:rPr lang="en-US" sz="1700" b="0" i="1" u="none" strike="noStrike" baseline="0" dirty="0">
                <a:latin typeface="PalatinoLinotype-Roman"/>
              </a:rPr>
              <a:t>Floating-point 16 version of the original Caffe </a:t>
            </a:r>
            <a:r>
              <a:rPr lang="en-IN" sz="1700" b="0" i="1" u="none" strike="noStrike" baseline="0" dirty="0">
                <a:latin typeface="PalatinoLinotype-Roman"/>
              </a:rPr>
              <a:t>implementation</a:t>
            </a:r>
          </a:p>
          <a:p>
            <a:pPr marL="1947863" indent="0" algn="l">
              <a:buNone/>
            </a:pPr>
            <a:r>
              <a:rPr lang="en-US" sz="1400" b="0" i="0" u="none" strike="noStrike" baseline="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res10_300x300_ssd_iter_140000_fp16.caffemodel: </a:t>
            </a:r>
          </a:p>
          <a:p>
            <a:pPr marL="1947863" indent="0" algn="l">
              <a:buNone/>
            </a:pPr>
            <a:r>
              <a:rPr lang="en-US" sz="1400" b="0" i="0" u="none" strike="noStrike" baseline="0" dirty="0"/>
              <a:t>This file contains the weights for the actual layers. It can be downloaded from </a:t>
            </a:r>
            <a:r>
              <a:rPr lang="en-US" sz="1100" b="0" i="0" u="none" strike="noStrike" baseline="0" dirty="0">
                <a:latin typeface="+mn-lt"/>
                <a:cs typeface="Courier New" panose="02070309020205020404" pitchFamily="49" charset="0"/>
                <a:hlinkClick r:id="rId2"/>
              </a:rPr>
              <a:t>https://github.com/</a:t>
            </a:r>
            <a:r>
              <a:rPr lang="en-IN" sz="1100" b="0" i="0" u="none" strike="noStrike" baseline="0" dirty="0" err="1">
                <a:latin typeface="+mn-lt"/>
                <a:cs typeface="Courier New" panose="02070309020205020404" pitchFamily="49" charset="0"/>
                <a:hlinkClick r:id="rId2"/>
              </a:rPr>
              <a:t>opencv</a:t>
            </a:r>
            <a:r>
              <a:rPr lang="en-IN" sz="1100" b="0" i="0" u="none" strike="noStrike" baseline="0" dirty="0">
                <a:latin typeface="+mn-lt"/>
                <a:cs typeface="Courier New" panose="02070309020205020404" pitchFamily="49" charset="0"/>
                <a:hlinkClick r:id="rId2"/>
              </a:rPr>
              <a:t>/opencv_3rdparty/raw/19512576c112aa2c7b6328cb0e8d589a4a90a26d/</a:t>
            </a:r>
            <a:r>
              <a:rPr lang="en-US" sz="1100" b="0" i="0" u="none" strike="noStrike" baseline="0" dirty="0">
                <a:latin typeface="+mn-lt"/>
                <a:cs typeface="Courier New" panose="02070309020205020404" pitchFamily="49" charset="0"/>
                <a:hlinkClick r:id="rId2"/>
              </a:rPr>
              <a:t>res10_300x300_ssd_iter_140000_fp16.caffemodel</a:t>
            </a:r>
            <a:endParaRPr lang="en-US" sz="1100" b="0" i="0" u="none" strike="noStrike" baseline="0" dirty="0">
              <a:latin typeface="+mn-lt"/>
              <a:cs typeface="Courier New" panose="02070309020205020404" pitchFamily="49" charset="0"/>
            </a:endParaRPr>
          </a:p>
          <a:p>
            <a:pPr marL="1947863" indent="0" algn="l">
              <a:buNone/>
            </a:pPr>
            <a:r>
              <a:rPr lang="en-US" sz="1400" b="0" i="0" u="none" strike="noStrike" baseline="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deploy.prototxt</a:t>
            </a:r>
            <a:r>
              <a:rPr lang="en-US" sz="1400" b="0" i="0" u="none" strike="noStrike" baseline="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1947863" indent="0" algn="l">
              <a:buNone/>
            </a:pPr>
            <a:r>
              <a:rPr lang="en-US" sz="1400" b="0" i="0" u="none" strike="noStrike" baseline="0" dirty="0"/>
              <a:t>This file defines the model architecture. It can be </a:t>
            </a:r>
            <a:r>
              <a:rPr lang="en-IN" sz="1400" b="0" i="0" u="none" strike="noStrike" baseline="0" dirty="0"/>
              <a:t>downloaded from </a:t>
            </a:r>
            <a:r>
              <a:rPr lang="en-IN" sz="1100" b="0" i="0" u="none" strike="noStrike" baseline="0" dirty="0">
                <a:latin typeface="+mn-lt"/>
                <a:cs typeface="Courier New" panose="02070309020205020404" pitchFamily="49" charset="0"/>
                <a:hlinkClick r:id="rId3"/>
              </a:rPr>
              <a:t>https://github.com/opencv/opencv/blob/master/samples/</a:t>
            </a:r>
            <a:r>
              <a:rPr lang="en-US" sz="1100" b="0" i="0" u="none" strike="noStrike" baseline="0" dirty="0" err="1">
                <a:latin typeface="+mn-lt"/>
                <a:cs typeface="Courier New" panose="02070309020205020404" pitchFamily="49" charset="0"/>
                <a:hlinkClick r:id="rId3"/>
              </a:rPr>
              <a:t>dnn</a:t>
            </a:r>
            <a:r>
              <a:rPr lang="en-US" sz="1100" b="0" i="0" u="none" strike="noStrike" baseline="0" dirty="0">
                <a:latin typeface="+mn-lt"/>
                <a:cs typeface="Courier New" panose="02070309020205020404" pitchFamily="49" charset="0"/>
                <a:hlinkClick r:id="rId3"/>
              </a:rPr>
              <a:t>/</a:t>
            </a:r>
            <a:r>
              <a:rPr lang="en-US" sz="1100" b="0" i="0" u="none" strike="noStrike" baseline="0" dirty="0" err="1">
                <a:latin typeface="+mn-lt"/>
                <a:cs typeface="Courier New" panose="02070309020205020404" pitchFamily="49" charset="0"/>
                <a:hlinkClick r:id="rId3"/>
              </a:rPr>
              <a:t>face_detector</a:t>
            </a:r>
            <a:r>
              <a:rPr lang="en-US" sz="1100" b="0" i="0" u="none" strike="noStrike" baseline="0" dirty="0">
                <a:latin typeface="+mn-lt"/>
                <a:cs typeface="Courier New" panose="02070309020205020404" pitchFamily="49" charset="0"/>
                <a:hlinkClick r:id="rId3"/>
              </a:rPr>
              <a:t>/</a:t>
            </a:r>
            <a:r>
              <a:rPr lang="en-US" sz="1100" b="0" i="0" u="none" strike="noStrike" baseline="0" dirty="0" err="1">
                <a:latin typeface="+mn-lt"/>
                <a:cs typeface="Courier New" panose="02070309020205020404" pitchFamily="49" charset="0"/>
                <a:hlinkClick r:id="rId3"/>
              </a:rPr>
              <a:t>deploy.Prototxt</a:t>
            </a:r>
            <a:endParaRPr lang="en-IN" sz="1100" b="0" i="1" u="none" strike="noStrike" baseline="0" dirty="0">
              <a:latin typeface="+mn-lt"/>
            </a:endParaRPr>
          </a:p>
          <a:p>
            <a:pPr marL="0" indent="0" algn="l">
              <a:buNone/>
            </a:pPr>
            <a:r>
              <a:rPr lang="en-IN" sz="1800" b="1" dirty="0"/>
              <a:t>Face Detector (UINT8) </a:t>
            </a:r>
          </a:p>
          <a:p>
            <a:pPr marL="0" indent="0" algn="l">
              <a:buNone/>
            </a:pPr>
            <a:r>
              <a:rPr lang="en-IN" sz="1800" b="1" dirty="0"/>
              <a:t>	</a:t>
            </a:r>
            <a:r>
              <a:rPr lang="en-US" sz="1700" b="0" i="1" u="none" strike="noStrike" baseline="0" dirty="0">
                <a:latin typeface="PalatinoLinotype-Roman"/>
              </a:rPr>
              <a:t>8-bit quantized version using TensorFlow</a:t>
            </a:r>
          </a:p>
          <a:p>
            <a:pPr marL="1947863" indent="0" algn="l">
              <a:buNone/>
            </a:pPr>
            <a:r>
              <a:rPr lang="en-US" sz="1400" b="0" i="0" u="none" strike="noStrike" baseline="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opencv_face_detector_uint8.pb: </a:t>
            </a:r>
          </a:p>
          <a:p>
            <a:pPr marL="1947863" indent="0" algn="l">
              <a:buNone/>
            </a:pPr>
            <a:r>
              <a:rPr lang="en-US" sz="1400" b="0" i="0" u="none" strike="noStrike" baseline="0" dirty="0"/>
              <a:t>This file contains the weights for the actual layers. This file can be downloaded from </a:t>
            </a:r>
          </a:p>
          <a:p>
            <a:pPr marL="1947863" indent="0" algn="l">
              <a:buNone/>
            </a:pPr>
            <a:r>
              <a:rPr lang="en-US" sz="1100" b="0" i="0" u="none" strike="noStrike" baseline="0" dirty="0">
                <a:hlinkClick r:id="rId4"/>
              </a:rPr>
              <a:t>https://github.com/opencv/opencv_3rdparty/raw/8033c2bc31b3256f0d461c919ecc01c2428ca03b/opencv_face_detector_ uint8.pb</a:t>
            </a:r>
            <a:endParaRPr lang="en-US" sz="1100" b="0" i="0" u="none" strike="noStrike" baseline="0" dirty="0"/>
          </a:p>
          <a:p>
            <a:pPr marL="1947863" indent="0" algn="l">
              <a:buNone/>
            </a:pPr>
            <a:r>
              <a:rPr lang="en-US" sz="1400" b="0" i="0" u="none" strike="noStrike" baseline="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opencv_face_detector.pbtxt</a:t>
            </a:r>
            <a:r>
              <a:rPr lang="en-US" sz="1400" b="0" i="0" u="none" strike="noStrike" baseline="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1947863" indent="0" algn="l">
              <a:buNone/>
            </a:pPr>
            <a:r>
              <a:rPr lang="en-US" sz="1400" b="0" i="0" u="none" strike="noStrike" baseline="0" dirty="0"/>
              <a:t>This file defines the model architecture. It can be downloaded from </a:t>
            </a:r>
          </a:p>
          <a:p>
            <a:pPr marL="1947863" indent="0" algn="l">
              <a:buNone/>
            </a:pPr>
            <a:r>
              <a:rPr lang="en-US" sz="1100" b="0" i="0" u="none" strike="noStrike" baseline="0" dirty="0">
                <a:hlinkClick r:id="rId5"/>
              </a:rPr>
              <a:t>https://github.com/opencv/opencv_extra/blob/master/</a:t>
            </a:r>
            <a:r>
              <a:rPr lang="en-IN" sz="1100" b="0" i="0" u="none" strike="noStrike" baseline="0" dirty="0" err="1">
                <a:hlinkClick r:id="rId5"/>
              </a:rPr>
              <a:t>testdata</a:t>
            </a:r>
            <a:r>
              <a:rPr lang="en-IN" sz="1100" b="0" i="0" u="none" strike="noStrike" baseline="0" dirty="0">
                <a:hlinkClick r:id="rId5"/>
              </a:rPr>
              <a:t>/</a:t>
            </a:r>
            <a:r>
              <a:rPr lang="en-IN" sz="1100" b="0" i="0" u="none" strike="noStrike" baseline="0" dirty="0" err="1">
                <a:hlinkClick r:id="rId5"/>
              </a:rPr>
              <a:t>dnn</a:t>
            </a:r>
            <a:r>
              <a:rPr lang="en-IN" sz="1100" b="0" i="0" u="none" strike="noStrike" baseline="0" dirty="0">
                <a:hlinkClick r:id="rId5"/>
              </a:rPr>
              <a:t>/</a:t>
            </a:r>
            <a:r>
              <a:rPr lang="en-IN" sz="1100" b="0" i="0" u="none" strike="noStrike" baseline="0" dirty="0" err="1">
                <a:hlinkClick r:id="rId5"/>
              </a:rPr>
              <a:t>opencv_face_detector.pbtxt</a:t>
            </a:r>
            <a:endParaRPr lang="en-US" sz="1100" b="1" i="1" dirty="0"/>
          </a:p>
          <a:p>
            <a:pPr marL="0" indent="0" algn="l">
              <a:lnSpc>
                <a:spcPct val="200000"/>
              </a:lnSpc>
              <a:buNone/>
            </a:pPr>
            <a:r>
              <a:rPr lang="en-US" sz="17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31831627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7935-6D6C-4841-9A5B-32F3258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886" y="737281"/>
            <a:ext cx="7559221" cy="2852737"/>
          </a:xfrm>
        </p:spPr>
        <p:txBody>
          <a:bodyPr>
            <a:normAutofit/>
          </a:bodyPr>
          <a:lstStyle/>
          <a:p>
            <a:r>
              <a:rPr lang="en-US" sz="4800" dirty="0"/>
              <a:t>next</a:t>
            </a:r>
            <a:endParaRPr lang="en-IN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B9841-9D70-4FCB-AE33-CAF328048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5885" y="3617006"/>
            <a:ext cx="7559221" cy="15001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Face Detection in </a:t>
            </a:r>
            <a:r>
              <a:rPr lang="en-US" dirty="0" err="1">
                <a:solidFill>
                  <a:schemeClr val="bg1"/>
                </a:solidFill>
              </a:rPr>
              <a:t>OpeCV</a:t>
            </a:r>
            <a:r>
              <a:rPr lang="en-US" dirty="0">
                <a:solidFill>
                  <a:schemeClr val="bg1"/>
                </a:solidFill>
              </a:rPr>
              <a:t> Python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A27EB1CA-C6F0-4E73-8B84-5F8FEF13E183}"/>
              </a:ext>
            </a:extLst>
          </p:cNvPr>
          <p:cNvSpPr/>
          <p:nvPr/>
        </p:nvSpPr>
        <p:spPr>
          <a:xfrm rot="5400000">
            <a:off x="5867398" y="2982686"/>
            <a:ext cx="420915" cy="471715"/>
          </a:xfrm>
          <a:prstGeom prst="flowChartExtra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308361"/>
      </p:ext>
    </p:extLst>
  </p:cSld>
  <p:clrMapOvr>
    <a:masterClrMapping/>
  </p:clrMapOvr>
  <p:transition spd="slow">
    <p:comb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177438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E140-A132-433C-B468-884CF0B9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Detector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7013-98FB-45FE-98F0-7761B29D9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449" y="2761488"/>
            <a:ext cx="1627631" cy="3381734"/>
          </a:xfrm>
          <a:solidFill>
            <a:srgbClr val="7A2048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200 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faces detected</a:t>
            </a:r>
            <a:endParaRPr lang="en-IN" sz="1900" dirty="0">
              <a:solidFill>
                <a:schemeClr val="bg1"/>
              </a:solidFill>
              <a:latin typeface="Roboto Slab Thin" pitchFamily="2" charset="0"/>
              <a:ea typeface="Roboto Slab Thin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AFEEC3-979F-43EA-B85F-2D57B8ED05E8}"/>
              </a:ext>
            </a:extLst>
          </p:cNvPr>
          <p:cNvGrpSpPr/>
          <p:nvPr/>
        </p:nvGrpSpPr>
        <p:grpSpPr>
          <a:xfrm>
            <a:off x="1005840" y="1550630"/>
            <a:ext cx="4629149" cy="794084"/>
            <a:chOff x="0" y="1815806"/>
            <a:chExt cx="4629149" cy="7940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805313-9AC1-404A-940F-A4CC5D1DF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9609"/>
            <a:stretch/>
          </p:blipFill>
          <p:spPr>
            <a:xfrm>
              <a:off x="0" y="1815806"/>
              <a:ext cx="3705225" cy="79408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1D2D3F-0327-4D4A-B6FC-15E70E44E7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234"/>
            <a:stretch/>
          </p:blipFill>
          <p:spPr>
            <a:xfrm>
              <a:off x="3438525" y="1815806"/>
              <a:ext cx="1190624" cy="794084"/>
            </a:xfrm>
            <a:prstGeom prst="rect">
              <a:avLst/>
            </a:prstGeom>
          </p:spPr>
        </p:pic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0FB1B9-49E0-40A8-8A5B-FE0002AFC079}"/>
              </a:ext>
            </a:extLst>
          </p:cNvPr>
          <p:cNvCxnSpPr/>
          <p:nvPr/>
        </p:nvCxnSpPr>
        <p:spPr>
          <a:xfrm>
            <a:off x="1956816" y="2344714"/>
            <a:ext cx="109728" cy="398486"/>
          </a:xfrm>
          <a:prstGeom prst="straightConnector1">
            <a:avLst/>
          </a:prstGeom>
          <a:ln>
            <a:solidFill>
              <a:srgbClr val="00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4D4F41-2E5A-46B3-89A8-CF175753F13B}"/>
              </a:ext>
            </a:extLst>
          </p:cNvPr>
          <p:cNvSpPr txBox="1">
            <a:spLocks/>
          </p:cNvSpPr>
          <p:nvPr/>
        </p:nvSpPr>
        <p:spPr>
          <a:xfrm>
            <a:off x="3412046" y="2761488"/>
            <a:ext cx="3793426" cy="3381734"/>
          </a:xfrm>
          <a:prstGeom prst="rect">
            <a:avLst/>
          </a:prstGeom>
          <a:solidFill>
            <a:srgbClr val="408EC6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Linotype-Roman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PalatinoLinotype-Roman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Linotype-Roman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alatinoLinotype-Roman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alatinoLinotype-Roman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0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 : Image Number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1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 : Binary (0 or 1).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2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 : Confidence Score (0 to 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3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 : Start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4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 : Start 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5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 : End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6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 : End 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CDDE88-F794-4F89-BDCB-AB8B6894098E}"/>
              </a:ext>
            </a:extLst>
          </p:cNvPr>
          <p:cNvCxnSpPr>
            <a:cxnSpLocks/>
          </p:cNvCxnSpPr>
          <p:nvPr/>
        </p:nvCxnSpPr>
        <p:spPr>
          <a:xfrm>
            <a:off x="2404872" y="2344714"/>
            <a:ext cx="1161288" cy="398486"/>
          </a:xfrm>
          <a:prstGeom prst="straightConnector1">
            <a:avLst/>
          </a:prstGeom>
          <a:ln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509999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132702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gital Marketin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310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Open Sans</vt:lpstr>
      <vt:lpstr>PalatinoLinotype-Bold</vt:lpstr>
      <vt:lpstr>PalatinoLinotype-Roman</vt:lpstr>
      <vt:lpstr>Roboto Slab Thin</vt:lpstr>
      <vt:lpstr>Office Theme</vt:lpstr>
      <vt:lpstr>Digital Marketing</vt:lpstr>
      <vt:lpstr>Face Detection</vt:lpstr>
      <vt:lpstr>Deep Learning based Face Detection</vt:lpstr>
      <vt:lpstr>OpenCV deep neural network (DNN)</vt:lpstr>
      <vt:lpstr>Face Detector Models</vt:lpstr>
      <vt:lpstr>next</vt:lpstr>
      <vt:lpstr>PowerPoint Presentation</vt:lpstr>
      <vt:lpstr>Face Detector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mota zen</dc:creator>
  <cp:lastModifiedBy>mota zen</cp:lastModifiedBy>
  <cp:revision>78</cp:revision>
  <dcterms:created xsi:type="dcterms:W3CDTF">2021-04-03T08:49:31Z</dcterms:created>
  <dcterms:modified xsi:type="dcterms:W3CDTF">2021-05-17T09:20:38Z</dcterms:modified>
</cp:coreProperties>
</file>