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2CB3-1E84-965B-67F5-E0686622C6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5F23E0-29BA-3368-19F2-73D055EB00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00468A-8B81-0893-7726-305FAB4D9E48}"/>
              </a:ext>
            </a:extLst>
          </p:cNvPr>
          <p:cNvSpPr>
            <a:spLocks noGrp="1"/>
          </p:cNvSpPr>
          <p:nvPr>
            <p:ph type="dt" sz="half" idx="10"/>
          </p:nvPr>
        </p:nvSpPr>
        <p:spPr/>
        <p:txBody>
          <a:bodyPr/>
          <a:lstStyle/>
          <a:p>
            <a:fld id="{9B89C432-9ADB-4BD0-B528-AA3E705378B7}" type="datetimeFigureOut">
              <a:rPr lang="en-US" smtClean="0"/>
              <a:t>5/6/2023</a:t>
            </a:fld>
            <a:endParaRPr lang="en-US"/>
          </a:p>
        </p:txBody>
      </p:sp>
      <p:sp>
        <p:nvSpPr>
          <p:cNvPr id="5" name="Footer Placeholder 4">
            <a:extLst>
              <a:ext uri="{FF2B5EF4-FFF2-40B4-BE49-F238E27FC236}">
                <a16:creationId xmlns:a16="http://schemas.microsoft.com/office/drawing/2014/main" id="{D11C50FF-D93D-5566-27CE-BA78A6ED6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9E426-438D-A20A-BCC9-8C4263C11ECB}"/>
              </a:ext>
            </a:extLst>
          </p:cNvPr>
          <p:cNvSpPr>
            <a:spLocks noGrp="1"/>
          </p:cNvSpPr>
          <p:nvPr>
            <p:ph type="sldNum" sz="quarter" idx="12"/>
          </p:nvPr>
        </p:nvSpPr>
        <p:spPr/>
        <p:txBody>
          <a:bodyPr/>
          <a:lstStyle/>
          <a:p>
            <a:fld id="{719F159D-D7FC-4610-A990-BDF0B057295A}" type="slidenum">
              <a:rPr lang="en-US" smtClean="0"/>
              <a:t>‹#›</a:t>
            </a:fld>
            <a:endParaRPr lang="en-US"/>
          </a:p>
        </p:txBody>
      </p:sp>
    </p:spTree>
    <p:extLst>
      <p:ext uri="{BB962C8B-B14F-4D97-AF65-F5344CB8AC3E}">
        <p14:creationId xmlns:p14="http://schemas.microsoft.com/office/powerpoint/2010/main" val="671656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05CA-D689-A33F-0761-4ADF80657C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8A61DE-EBF1-E7F1-5D63-5C4E24C2CB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E67212-A31A-C747-EB42-738B92AFD8B4}"/>
              </a:ext>
            </a:extLst>
          </p:cNvPr>
          <p:cNvSpPr>
            <a:spLocks noGrp="1"/>
          </p:cNvSpPr>
          <p:nvPr>
            <p:ph type="dt" sz="half" idx="10"/>
          </p:nvPr>
        </p:nvSpPr>
        <p:spPr/>
        <p:txBody>
          <a:bodyPr/>
          <a:lstStyle/>
          <a:p>
            <a:fld id="{9B89C432-9ADB-4BD0-B528-AA3E705378B7}" type="datetimeFigureOut">
              <a:rPr lang="en-US" smtClean="0"/>
              <a:t>5/6/2023</a:t>
            </a:fld>
            <a:endParaRPr lang="en-US"/>
          </a:p>
        </p:txBody>
      </p:sp>
      <p:sp>
        <p:nvSpPr>
          <p:cNvPr id="5" name="Footer Placeholder 4">
            <a:extLst>
              <a:ext uri="{FF2B5EF4-FFF2-40B4-BE49-F238E27FC236}">
                <a16:creationId xmlns:a16="http://schemas.microsoft.com/office/drawing/2014/main" id="{BEDB7E44-570F-75FE-BC58-AE2701591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3C07E-D655-C01A-C7F6-E2D15C55BB86}"/>
              </a:ext>
            </a:extLst>
          </p:cNvPr>
          <p:cNvSpPr>
            <a:spLocks noGrp="1"/>
          </p:cNvSpPr>
          <p:nvPr>
            <p:ph type="sldNum" sz="quarter" idx="12"/>
          </p:nvPr>
        </p:nvSpPr>
        <p:spPr/>
        <p:txBody>
          <a:bodyPr/>
          <a:lstStyle/>
          <a:p>
            <a:fld id="{719F159D-D7FC-4610-A990-BDF0B057295A}" type="slidenum">
              <a:rPr lang="en-US" smtClean="0"/>
              <a:t>‹#›</a:t>
            </a:fld>
            <a:endParaRPr lang="en-US"/>
          </a:p>
        </p:txBody>
      </p:sp>
    </p:spTree>
    <p:extLst>
      <p:ext uri="{BB962C8B-B14F-4D97-AF65-F5344CB8AC3E}">
        <p14:creationId xmlns:p14="http://schemas.microsoft.com/office/powerpoint/2010/main" val="4214296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B657CE-2E72-418D-2E3F-D6A93CC29F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3BFDC5-C5ED-2421-1CA9-99EFC1C45F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C75A3D-8E36-1B1F-77F3-7524018BCFA2}"/>
              </a:ext>
            </a:extLst>
          </p:cNvPr>
          <p:cNvSpPr>
            <a:spLocks noGrp="1"/>
          </p:cNvSpPr>
          <p:nvPr>
            <p:ph type="dt" sz="half" idx="10"/>
          </p:nvPr>
        </p:nvSpPr>
        <p:spPr/>
        <p:txBody>
          <a:bodyPr/>
          <a:lstStyle/>
          <a:p>
            <a:fld id="{9B89C432-9ADB-4BD0-B528-AA3E705378B7}" type="datetimeFigureOut">
              <a:rPr lang="en-US" smtClean="0"/>
              <a:t>5/6/2023</a:t>
            </a:fld>
            <a:endParaRPr lang="en-US"/>
          </a:p>
        </p:txBody>
      </p:sp>
      <p:sp>
        <p:nvSpPr>
          <p:cNvPr id="5" name="Footer Placeholder 4">
            <a:extLst>
              <a:ext uri="{FF2B5EF4-FFF2-40B4-BE49-F238E27FC236}">
                <a16:creationId xmlns:a16="http://schemas.microsoft.com/office/drawing/2014/main" id="{C2E00345-2CE3-5408-0879-114ED4D00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8B73E-1C64-A50D-5D60-72D98156F482}"/>
              </a:ext>
            </a:extLst>
          </p:cNvPr>
          <p:cNvSpPr>
            <a:spLocks noGrp="1"/>
          </p:cNvSpPr>
          <p:nvPr>
            <p:ph type="sldNum" sz="quarter" idx="12"/>
          </p:nvPr>
        </p:nvSpPr>
        <p:spPr/>
        <p:txBody>
          <a:bodyPr/>
          <a:lstStyle/>
          <a:p>
            <a:fld id="{719F159D-D7FC-4610-A990-BDF0B057295A}" type="slidenum">
              <a:rPr lang="en-US" smtClean="0"/>
              <a:t>‹#›</a:t>
            </a:fld>
            <a:endParaRPr lang="en-US"/>
          </a:p>
        </p:txBody>
      </p:sp>
    </p:spTree>
    <p:extLst>
      <p:ext uri="{BB962C8B-B14F-4D97-AF65-F5344CB8AC3E}">
        <p14:creationId xmlns:p14="http://schemas.microsoft.com/office/powerpoint/2010/main" val="2352767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0CC92-2CB9-5F3B-2FE5-9991C9A160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C5018E-A577-D936-81B3-68C60CACA9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2624D3-9BEA-11A1-B24F-5E3ACCC48915}"/>
              </a:ext>
            </a:extLst>
          </p:cNvPr>
          <p:cNvSpPr>
            <a:spLocks noGrp="1"/>
          </p:cNvSpPr>
          <p:nvPr>
            <p:ph type="dt" sz="half" idx="10"/>
          </p:nvPr>
        </p:nvSpPr>
        <p:spPr/>
        <p:txBody>
          <a:bodyPr/>
          <a:lstStyle/>
          <a:p>
            <a:fld id="{9B89C432-9ADB-4BD0-B528-AA3E705378B7}" type="datetimeFigureOut">
              <a:rPr lang="en-US" smtClean="0"/>
              <a:t>5/6/2023</a:t>
            </a:fld>
            <a:endParaRPr lang="en-US"/>
          </a:p>
        </p:txBody>
      </p:sp>
      <p:sp>
        <p:nvSpPr>
          <p:cNvPr id="5" name="Footer Placeholder 4">
            <a:extLst>
              <a:ext uri="{FF2B5EF4-FFF2-40B4-BE49-F238E27FC236}">
                <a16:creationId xmlns:a16="http://schemas.microsoft.com/office/drawing/2014/main" id="{13D0D548-ABFA-9026-487D-1CD28BAFF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CA924-FCFA-C557-5188-0909321D070B}"/>
              </a:ext>
            </a:extLst>
          </p:cNvPr>
          <p:cNvSpPr>
            <a:spLocks noGrp="1"/>
          </p:cNvSpPr>
          <p:nvPr>
            <p:ph type="sldNum" sz="quarter" idx="12"/>
          </p:nvPr>
        </p:nvSpPr>
        <p:spPr/>
        <p:txBody>
          <a:bodyPr/>
          <a:lstStyle/>
          <a:p>
            <a:fld id="{719F159D-D7FC-4610-A990-BDF0B057295A}" type="slidenum">
              <a:rPr lang="en-US" smtClean="0"/>
              <a:t>‹#›</a:t>
            </a:fld>
            <a:endParaRPr lang="en-US"/>
          </a:p>
        </p:txBody>
      </p:sp>
    </p:spTree>
    <p:extLst>
      <p:ext uri="{BB962C8B-B14F-4D97-AF65-F5344CB8AC3E}">
        <p14:creationId xmlns:p14="http://schemas.microsoft.com/office/powerpoint/2010/main" val="108744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561D-8EDA-E8F1-B7F7-2D07BA331A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FE7367-6646-102F-1D06-8B3987FBDF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064550-C9D9-1272-DDF8-6B842D0FB4B7}"/>
              </a:ext>
            </a:extLst>
          </p:cNvPr>
          <p:cNvSpPr>
            <a:spLocks noGrp="1"/>
          </p:cNvSpPr>
          <p:nvPr>
            <p:ph type="dt" sz="half" idx="10"/>
          </p:nvPr>
        </p:nvSpPr>
        <p:spPr/>
        <p:txBody>
          <a:bodyPr/>
          <a:lstStyle/>
          <a:p>
            <a:fld id="{9B89C432-9ADB-4BD0-B528-AA3E705378B7}" type="datetimeFigureOut">
              <a:rPr lang="en-US" smtClean="0"/>
              <a:t>5/6/2023</a:t>
            </a:fld>
            <a:endParaRPr lang="en-US"/>
          </a:p>
        </p:txBody>
      </p:sp>
      <p:sp>
        <p:nvSpPr>
          <p:cNvPr id="5" name="Footer Placeholder 4">
            <a:extLst>
              <a:ext uri="{FF2B5EF4-FFF2-40B4-BE49-F238E27FC236}">
                <a16:creationId xmlns:a16="http://schemas.microsoft.com/office/drawing/2014/main" id="{BA812206-9FA4-6575-56F4-F028E2A3B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D1468-4E9A-6E00-8F3B-D1AA312FEF89}"/>
              </a:ext>
            </a:extLst>
          </p:cNvPr>
          <p:cNvSpPr>
            <a:spLocks noGrp="1"/>
          </p:cNvSpPr>
          <p:nvPr>
            <p:ph type="sldNum" sz="quarter" idx="12"/>
          </p:nvPr>
        </p:nvSpPr>
        <p:spPr/>
        <p:txBody>
          <a:bodyPr/>
          <a:lstStyle/>
          <a:p>
            <a:fld id="{719F159D-D7FC-4610-A990-BDF0B057295A}" type="slidenum">
              <a:rPr lang="en-US" smtClean="0"/>
              <a:t>‹#›</a:t>
            </a:fld>
            <a:endParaRPr lang="en-US"/>
          </a:p>
        </p:txBody>
      </p:sp>
    </p:spTree>
    <p:extLst>
      <p:ext uri="{BB962C8B-B14F-4D97-AF65-F5344CB8AC3E}">
        <p14:creationId xmlns:p14="http://schemas.microsoft.com/office/powerpoint/2010/main" val="923221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BD408-C654-7515-F0E0-432E5BB7B4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C15D1-0D20-FC89-81C9-AD74C625A8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FE7EED-71B0-647C-EA6D-CA06750696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A71ED0-FCD4-4063-8071-4DB068CCA4FD}"/>
              </a:ext>
            </a:extLst>
          </p:cNvPr>
          <p:cNvSpPr>
            <a:spLocks noGrp="1"/>
          </p:cNvSpPr>
          <p:nvPr>
            <p:ph type="dt" sz="half" idx="10"/>
          </p:nvPr>
        </p:nvSpPr>
        <p:spPr/>
        <p:txBody>
          <a:bodyPr/>
          <a:lstStyle/>
          <a:p>
            <a:fld id="{9B89C432-9ADB-4BD0-B528-AA3E705378B7}" type="datetimeFigureOut">
              <a:rPr lang="en-US" smtClean="0"/>
              <a:t>5/6/2023</a:t>
            </a:fld>
            <a:endParaRPr lang="en-US"/>
          </a:p>
        </p:txBody>
      </p:sp>
      <p:sp>
        <p:nvSpPr>
          <p:cNvPr id="6" name="Footer Placeholder 5">
            <a:extLst>
              <a:ext uri="{FF2B5EF4-FFF2-40B4-BE49-F238E27FC236}">
                <a16:creationId xmlns:a16="http://schemas.microsoft.com/office/drawing/2014/main" id="{5BE89F1F-F3EA-2655-D2DB-06358A3DD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34690A-3C37-58D3-A9A6-C4AED02533F3}"/>
              </a:ext>
            </a:extLst>
          </p:cNvPr>
          <p:cNvSpPr>
            <a:spLocks noGrp="1"/>
          </p:cNvSpPr>
          <p:nvPr>
            <p:ph type="sldNum" sz="quarter" idx="12"/>
          </p:nvPr>
        </p:nvSpPr>
        <p:spPr/>
        <p:txBody>
          <a:bodyPr/>
          <a:lstStyle/>
          <a:p>
            <a:fld id="{719F159D-D7FC-4610-A990-BDF0B057295A}" type="slidenum">
              <a:rPr lang="en-US" smtClean="0"/>
              <a:t>‹#›</a:t>
            </a:fld>
            <a:endParaRPr lang="en-US"/>
          </a:p>
        </p:txBody>
      </p:sp>
    </p:spTree>
    <p:extLst>
      <p:ext uri="{BB962C8B-B14F-4D97-AF65-F5344CB8AC3E}">
        <p14:creationId xmlns:p14="http://schemas.microsoft.com/office/powerpoint/2010/main" val="1204240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B388B-51DE-FB53-C4C7-4FC013CFA6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49E3EF-2ABF-5CB0-6EF7-7783037698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7DC0D9-B716-7EB0-B444-B88881E9DB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853AC4-A434-906E-1543-A5B4EA6EA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B9180A-FFB7-9620-2C1B-BF12E0B655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317704-418E-4AB9-2CDA-C41B7954A537}"/>
              </a:ext>
            </a:extLst>
          </p:cNvPr>
          <p:cNvSpPr>
            <a:spLocks noGrp="1"/>
          </p:cNvSpPr>
          <p:nvPr>
            <p:ph type="dt" sz="half" idx="10"/>
          </p:nvPr>
        </p:nvSpPr>
        <p:spPr/>
        <p:txBody>
          <a:bodyPr/>
          <a:lstStyle/>
          <a:p>
            <a:fld id="{9B89C432-9ADB-4BD0-B528-AA3E705378B7}" type="datetimeFigureOut">
              <a:rPr lang="en-US" smtClean="0"/>
              <a:t>5/6/2023</a:t>
            </a:fld>
            <a:endParaRPr lang="en-US"/>
          </a:p>
        </p:txBody>
      </p:sp>
      <p:sp>
        <p:nvSpPr>
          <p:cNvPr id="8" name="Footer Placeholder 7">
            <a:extLst>
              <a:ext uri="{FF2B5EF4-FFF2-40B4-BE49-F238E27FC236}">
                <a16:creationId xmlns:a16="http://schemas.microsoft.com/office/drawing/2014/main" id="{15313457-93EC-13AD-B9BA-CBA8E0595E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0C6A58-FE29-ABB6-CA7F-D5A94EB3DDC4}"/>
              </a:ext>
            </a:extLst>
          </p:cNvPr>
          <p:cNvSpPr>
            <a:spLocks noGrp="1"/>
          </p:cNvSpPr>
          <p:nvPr>
            <p:ph type="sldNum" sz="quarter" idx="12"/>
          </p:nvPr>
        </p:nvSpPr>
        <p:spPr/>
        <p:txBody>
          <a:bodyPr/>
          <a:lstStyle/>
          <a:p>
            <a:fld id="{719F159D-D7FC-4610-A990-BDF0B057295A}" type="slidenum">
              <a:rPr lang="en-US" smtClean="0"/>
              <a:t>‹#›</a:t>
            </a:fld>
            <a:endParaRPr lang="en-US"/>
          </a:p>
        </p:txBody>
      </p:sp>
    </p:spTree>
    <p:extLst>
      <p:ext uri="{BB962C8B-B14F-4D97-AF65-F5344CB8AC3E}">
        <p14:creationId xmlns:p14="http://schemas.microsoft.com/office/powerpoint/2010/main" val="1007395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A45FC-4ACC-3661-0A81-D401D3488C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B37107-3DCA-4A0E-78A2-469F99F1BEB6}"/>
              </a:ext>
            </a:extLst>
          </p:cNvPr>
          <p:cNvSpPr>
            <a:spLocks noGrp="1"/>
          </p:cNvSpPr>
          <p:nvPr>
            <p:ph type="dt" sz="half" idx="10"/>
          </p:nvPr>
        </p:nvSpPr>
        <p:spPr/>
        <p:txBody>
          <a:bodyPr/>
          <a:lstStyle/>
          <a:p>
            <a:fld id="{9B89C432-9ADB-4BD0-B528-AA3E705378B7}" type="datetimeFigureOut">
              <a:rPr lang="en-US" smtClean="0"/>
              <a:t>5/6/2023</a:t>
            </a:fld>
            <a:endParaRPr lang="en-US"/>
          </a:p>
        </p:txBody>
      </p:sp>
      <p:sp>
        <p:nvSpPr>
          <p:cNvPr id="4" name="Footer Placeholder 3">
            <a:extLst>
              <a:ext uri="{FF2B5EF4-FFF2-40B4-BE49-F238E27FC236}">
                <a16:creationId xmlns:a16="http://schemas.microsoft.com/office/drawing/2014/main" id="{AE82ECF8-C831-E39F-688A-1E2C035BB4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1DAE16-8D12-0151-3305-CCB196152FD2}"/>
              </a:ext>
            </a:extLst>
          </p:cNvPr>
          <p:cNvSpPr>
            <a:spLocks noGrp="1"/>
          </p:cNvSpPr>
          <p:nvPr>
            <p:ph type="sldNum" sz="quarter" idx="12"/>
          </p:nvPr>
        </p:nvSpPr>
        <p:spPr/>
        <p:txBody>
          <a:bodyPr/>
          <a:lstStyle/>
          <a:p>
            <a:fld id="{719F159D-D7FC-4610-A990-BDF0B057295A}" type="slidenum">
              <a:rPr lang="en-US" smtClean="0"/>
              <a:t>‹#›</a:t>
            </a:fld>
            <a:endParaRPr lang="en-US"/>
          </a:p>
        </p:txBody>
      </p:sp>
    </p:spTree>
    <p:extLst>
      <p:ext uri="{BB962C8B-B14F-4D97-AF65-F5344CB8AC3E}">
        <p14:creationId xmlns:p14="http://schemas.microsoft.com/office/powerpoint/2010/main" val="259001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BC8AA7-A5D6-930D-80EF-640D9D938C56}"/>
              </a:ext>
            </a:extLst>
          </p:cNvPr>
          <p:cNvSpPr>
            <a:spLocks noGrp="1"/>
          </p:cNvSpPr>
          <p:nvPr>
            <p:ph type="dt" sz="half" idx="10"/>
          </p:nvPr>
        </p:nvSpPr>
        <p:spPr/>
        <p:txBody>
          <a:bodyPr/>
          <a:lstStyle/>
          <a:p>
            <a:fld id="{9B89C432-9ADB-4BD0-B528-AA3E705378B7}" type="datetimeFigureOut">
              <a:rPr lang="en-US" smtClean="0"/>
              <a:t>5/6/2023</a:t>
            </a:fld>
            <a:endParaRPr lang="en-US"/>
          </a:p>
        </p:txBody>
      </p:sp>
      <p:sp>
        <p:nvSpPr>
          <p:cNvPr id="3" name="Footer Placeholder 2">
            <a:extLst>
              <a:ext uri="{FF2B5EF4-FFF2-40B4-BE49-F238E27FC236}">
                <a16:creationId xmlns:a16="http://schemas.microsoft.com/office/drawing/2014/main" id="{49AEDADD-305E-0589-7CC5-B4CC572157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3FDE99-508A-8A8C-72E5-D833E4B63B9E}"/>
              </a:ext>
            </a:extLst>
          </p:cNvPr>
          <p:cNvSpPr>
            <a:spLocks noGrp="1"/>
          </p:cNvSpPr>
          <p:nvPr>
            <p:ph type="sldNum" sz="quarter" idx="12"/>
          </p:nvPr>
        </p:nvSpPr>
        <p:spPr/>
        <p:txBody>
          <a:bodyPr/>
          <a:lstStyle/>
          <a:p>
            <a:fld id="{719F159D-D7FC-4610-A990-BDF0B057295A}" type="slidenum">
              <a:rPr lang="en-US" smtClean="0"/>
              <a:t>‹#›</a:t>
            </a:fld>
            <a:endParaRPr lang="en-US"/>
          </a:p>
        </p:txBody>
      </p:sp>
    </p:spTree>
    <p:extLst>
      <p:ext uri="{BB962C8B-B14F-4D97-AF65-F5344CB8AC3E}">
        <p14:creationId xmlns:p14="http://schemas.microsoft.com/office/powerpoint/2010/main" val="410486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281FA-2E12-F2B7-16E1-13C9AA231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FECD63-5E04-4084-F5C6-92ED9FF49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7EFCB8-C058-ACBB-D4A7-2E4C875F4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96D1B3-F9CA-8611-A1C6-209B73783424}"/>
              </a:ext>
            </a:extLst>
          </p:cNvPr>
          <p:cNvSpPr>
            <a:spLocks noGrp="1"/>
          </p:cNvSpPr>
          <p:nvPr>
            <p:ph type="dt" sz="half" idx="10"/>
          </p:nvPr>
        </p:nvSpPr>
        <p:spPr/>
        <p:txBody>
          <a:bodyPr/>
          <a:lstStyle/>
          <a:p>
            <a:fld id="{9B89C432-9ADB-4BD0-B528-AA3E705378B7}" type="datetimeFigureOut">
              <a:rPr lang="en-US" smtClean="0"/>
              <a:t>5/6/2023</a:t>
            </a:fld>
            <a:endParaRPr lang="en-US"/>
          </a:p>
        </p:txBody>
      </p:sp>
      <p:sp>
        <p:nvSpPr>
          <p:cNvPr id="6" name="Footer Placeholder 5">
            <a:extLst>
              <a:ext uri="{FF2B5EF4-FFF2-40B4-BE49-F238E27FC236}">
                <a16:creationId xmlns:a16="http://schemas.microsoft.com/office/drawing/2014/main" id="{213E7B04-BBF0-78B4-83EA-D36CFAD6E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15D013-BD86-4174-9CF0-ABEF7140CAB0}"/>
              </a:ext>
            </a:extLst>
          </p:cNvPr>
          <p:cNvSpPr>
            <a:spLocks noGrp="1"/>
          </p:cNvSpPr>
          <p:nvPr>
            <p:ph type="sldNum" sz="quarter" idx="12"/>
          </p:nvPr>
        </p:nvSpPr>
        <p:spPr/>
        <p:txBody>
          <a:bodyPr/>
          <a:lstStyle/>
          <a:p>
            <a:fld id="{719F159D-D7FC-4610-A990-BDF0B057295A}" type="slidenum">
              <a:rPr lang="en-US" smtClean="0"/>
              <a:t>‹#›</a:t>
            </a:fld>
            <a:endParaRPr lang="en-US"/>
          </a:p>
        </p:txBody>
      </p:sp>
    </p:spTree>
    <p:extLst>
      <p:ext uri="{BB962C8B-B14F-4D97-AF65-F5344CB8AC3E}">
        <p14:creationId xmlns:p14="http://schemas.microsoft.com/office/powerpoint/2010/main" val="749417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24EE-FF49-D28B-9CEA-E758B8B79D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755C0C-206C-CF03-F979-85937E214E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999551-B2D0-35BE-335B-2A881FC3B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ACA38-A354-89A7-635E-C4AA9A35CF56}"/>
              </a:ext>
            </a:extLst>
          </p:cNvPr>
          <p:cNvSpPr>
            <a:spLocks noGrp="1"/>
          </p:cNvSpPr>
          <p:nvPr>
            <p:ph type="dt" sz="half" idx="10"/>
          </p:nvPr>
        </p:nvSpPr>
        <p:spPr/>
        <p:txBody>
          <a:bodyPr/>
          <a:lstStyle/>
          <a:p>
            <a:fld id="{9B89C432-9ADB-4BD0-B528-AA3E705378B7}" type="datetimeFigureOut">
              <a:rPr lang="en-US" smtClean="0"/>
              <a:t>5/6/2023</a:t>
            </a:fld>
            <a:endParaRPr lang="en-US"/>
          </a:p>
        </p:txBody>
      </p:sp>
      <p:sp>
        <p:nvSpPr>
          <p:cNvPr id="6" name="Footer Placeholder 5">
            <a:extLst>
              <a:ext uri="{FF2B5EF4-FFF2-40B4-BE49-F238E27FC236}">
                <a16:creationId xmlns:a16="http://schemas.microsoft.com/office/drawing/2014/main" id="{0547685C-442F-7CC2-DE17-05C55DD972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D88A38-BD8D-50B1-22E2-9693EE670922}"/>
              </a:ext>
            </a:extLst>
          </p:cNvPr>
          <p:cNvSpPr>
            <a:spLocks noGrp="1"/>
          </p:cNvSpPr>
          <p:nvPr>
            <p:ph type="sldNum" sz="quarter" idx="12"/>
          </p:nvPr>
        </p:nvSpPr>
        <p:spPr/>
        <p:txBody>
          <a:bodyPr/>
          <a:lstStyle/>
          <a:p>
            <a:fld id="{719F159D-D7FC-4610-A990-BDF0B057295A}" type="slidenum">
              <a:rPr lang="en-US" smtClean="0"/>
              <a:t>‹#›</a:t>
            </a:fld>
            <a:endParaRPr lang="en-US"/>
          </a:p>
        </p:txBody>
      </p:sp>
    </p:spTree>
    <p:extLst>
      <p:ext uri="{BB962C8B-B14F-4D97-AF65-F5344CB8AC3E}">
        <p14:creationId xmlns:p14="http://schemas.microsoft.com/office/powerpoint/2010/main" val="797853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831AB3-DD54-F5F4-2D9E-D05022388C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6E71E7-F2FF-6A4E-E432-E505B400D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0E8200-7D0F-E0D6-88A3-2E7DA63FEE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9C432-9ADB-4BD0-B528-AA3E705378B7}" type="datetimeFigureOut">
              <a:rPr lang="en-US" smtClean="0"/>
              <a:t>5/6/2023</a:t>
            </a:fld>
            <a:endParaRPr lang="en-US"/>
          </a:p>
        </p:txBody>
      </p:sp>
      <p:sp>
        <p:nvSpPr>
          <p:cNvPr id="5" name="Footer Placeholder 4">
            <a:extLst>
              <a:ext uri="{FF2B5EF4-FFF2-40B4-BE49-F238E27FC236}">
                <a16:creationId xmlns:a16="http://schemas.microsoft.com/office/drawing/2014/main" id="{2CEA42F8-609B-A791-ACE0-5FC5209493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0343FB-A814-3BB7-E96A-4959318F2B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F159D-D7FC-4610-A990-BDF0B057295A}" type="slidenum">
              <a:rPr lang="en-US" smtClean="0"/>
              <a:t>‹#›</a:t>
            </a:fld>
            <a:endParaRPr lang="en-US"/>
          </a:p>
        </p:txBody>
      </p:sp>
    </p:spTree>
    <p:extLst>
      <p:ext uri="{BB962C8B-B14F-4D97-AF65-F5344CB8AC3E}">
        <p14:creationId xmlns:p14="http://schemas.microsoft.com/office/powerpoint/2010/main" val="3177575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637556-E9E3-57A6-01B2-22F1B7BDE4D2}"/>
              </a:ext>
            </a:extLst>
          </p:cNvPr>
          <p:cNvSpPr>
            <a:spLocks noGrp="1"/>
          </p:cNvSpPr>
          <p:nvPr>
            <p:ph type="ctrTitle"/>
          </p:nvPr>
        </p:nvSpPr>
        <p:spPr>
          <a:xfrm>
            <a:off x="1524000" y="1293338"/>
            <a:ext cx="9144000" cy="3274592"/>
          </a:xfrm>
        </p:spPr>
        <p:txBody>
          <a:bodyPr anchor="ctr">
            <a:normAutofit/>
          </a:bodyPr>
          <a:lstStyle/>
          <a:p>
            <a:br>
              <a:rPr lang="en-US" sz="5600" b="0" i="0" u="none" strike="noStrike" baseline="0">
                <a:latin typeface="Bembo" panose="020B0604020202020204" pitchFamily="18" charset="0"/>
              </a:rPr>
            </a:br>
            <a:br>
              <a:rPr lang="en-US" sz="5600" b="0" i="0" u="none" strike="noStrike" baseline="0">
                <a:latin typeface="Bembo" panose="020B0604020202020204" pitchFamily="18" charset="0"/>
              </a:rPr>
            </a:br>
            <a:r>
              <a:rPr lang="en-US" sz="5600" b="0" i="0" u="none" strike="noStrike" baseline="0">
                <a:latin typeface="Bembo" panose="020B0604020202020204" pitchFamily="18" charset="0"/>
              </a:rPr>
              <a:t> ENTERTAINER DATA ANALYSIS</a:t>
            </a:r>
            <a:endParaRPr lang="en-US" sz="5600"/>
          </a:p>
        </p:txBody>
      </p:sp>
      <p:sp>
        <p:nvSpPr>
          <p:cNvPr id="3" name="Subtitle 2">
            <a:extLst>
              <a:ext uri="{FF2B5EF4-FFF2-40B4-BE49-F238E27FC236}">
                <a16:creationId xmlns:a16="http://schemas.microsoft.com/office/drawing/2014/main" id="{3E9CCB39-0A74-0AE2-FDCC-A7E742293807}"/>
              </a:ext>
            </a:extLst>
          </p:cNvPr>
          <p:cNvSpPr>
            <a:spLocks noGrp="1"/>
          </p:cNvSpPr>
          <p:nvPr>
            <p:ph type="subTitle" idx="1"/>
          </p:nvPr>
        </p:nvSpPr>
        <p:spPr>
          <a:xfrm>
            <a:off x="1524000" y="5514052"/>
            <a:ext cx="9144000" cy="651910"/>
          </a:xfrm>
        </p:spPr>
        <p:txBody>
          <a:bodyPr anchor="ctr">
            <a:normAutofit/>
          </a:bodyPr>
          <a:lstStyle/>
          <a:p>
            <a:r>
              <a:rPr lang="en-US"/>
              <a:t>Prepared by : Darshil Ashish Nanavati</a:t>
            </a:r>
            <a:endParaRPr lang="en-US" dirty="0"/>
          </a:p>
        </p:txBody>
      </p:sp>
      <p:cxnSp>
        <p:nvCxnSpPr>
          <p:cNvPr id="19"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147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52F0A-D2EC-DFA9-65A0-3C3E6D0BE1E9}"/>
              </a:ext>
            </a:extLst>
          </p:cNvPr>
          <p:cNvSpPr>
            <a:spLocks noGrp="1"/>
          </p:cNvSpPr>
          <p:nvPr>
            <p:ph type="title"/>
          </p:nvPr>
        </p:nvSpPr>
        <p:spPr>
          <a:xfrm>
            <a:off x="630936" y="639520"/>
            <a:ext cx="3429000" cy="1719072"/>
          </a:xfrm>
        </p:spPr>
        <p:txBody>
          <a:bodyPr anchor="b">
            <a:normAutofit/>
          </a:bodyPr>
          <a:lstStyle/>
          <a:p>
            <a:r>
              <a:rPr lang="en-US" sz="4600"/>
              <a:t>COMPLETE DASHBOARD</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A85EC0-C64E-8036-0344-1623540109A9}"/>
              </a:ext>
            </a:extLst>
          </p:cNvPr>
          <p:cNvSpPr>
            <a:spLocks noGrp="1"/>
          </p:cNvSpPr>
          <p:nvPr>
            <p:ph idx="1"/>
          </p:nvPr>
        </p:nvSpPr>
        <p:spPr>
          <a:xfrm>
            <a:off x="630936" y="2807208"/>
            <a:ext cx="3429000" cy="3410712"/>
          </a:xfrm>
        </p:spPr>
        <p:txBody>
          <a:bodyPr anchor="t">
            <a:normAutofit/>
          </a:bodyPr>
          <a:lstStyle/>
          <a:p>
            <a:pPr marL="0" marR="0">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1. Here is the complete look of the dashboard where on the top left corner I have added gender vs profession slicers which will filter out all the entertainers based on their gender and profession. </a:t>
            </a:r>
          </a:p>
          <a:p>
            <a:pPr marL="0" marR="0">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2. just next to the Gender vs profession slicers we have pie chart which gives us insights into entertainer’s profession, here 68.57% of entertainers are actors and 31.43% are singers.</a:t>
            </a:r>
          </a:p>
          <a:p>
            <a:pPr marL="0" marR="0">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3. top Right corner I have added stacked column chart that gives us information about the profession of entertainers based on their Gender</a:t>
            </a:r>
          </a:p>
          <a:p>
            <a:pPr marL="0" marR="0">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4. The two stacked column chart as explained earlier gives us in-depth information about the entertainers awards and nomination.</a:t>
            </a:r>
          </a:p>
          <a:p>
            <a:pPr marL="0" marR="0">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5. Finally at the bottom right corner we have individual artists where we can filter out their individual performance. </a:t>
            </a:r>
          </a:p>
          <a:p>
            <a:endParaRPr lang="en-US" sz="1200"/>
          </a:p>
        </p:txBody>
      </p:sp>
      <p:pic>
        <p:nvPicPr>
          <p:cNvPr id="4" name="Picture 3">
            <a:extLst>
              <a:ext uri="{FF2B5EF4-FFF2-40B4-BE49-F238E27FC236}">
                <a16:creationId xmlns:a16="http://schemas.microsoft.com/office/drawing/2014/main" id="{A6D806D1-5299-A859-330B-9416ED1DC643}"/>
              </a:ext>
            </a:extLst>
          </p:cNvPr>
          <p:cNvPicPr>
            <a:picLocks noChangeAspect="1"/>
          </p:cNvPicPr>
          <p:nvPr/>
        </p:nvPicPr>
        <p:blipFill>
          <a:blip r:embed="rId2"/>
          <a:stretch>
            <a:fillRect/>
          </a:stretch>
        </p:blipFill>
        <p:spPr>
          <a:xfrm>
            <a:off x="4654296" y="1487328"/>
            <a:ext cx="6903720" cy="3883343"/>
          </a:xfrm>
          <a:prstGeom prst="rect">
            <a:avLst/>
          </a:prstGeom>
        </p:spPr>
      </p:pic>
    </p:spTree>
    <p:extLst>
      <p:ext uri="{BB962C8B-B14F-4D97-AF65-F5344CB8AC3E}">
        <p14:creationId xmlns:p14="http://schemas.microsoft.com/office/powerpoint/2010/main" val="990564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0DC1B2-20EE-E37E-552F-A9E15794BA1E}"/>
              </a:ext>
            </a:extLst>
          </p:cNvPr>
          <p:cNvSpPr>
            <a:spLocks noGrp="1"/>
          </p:cNvSpPr>
          <p:nvPr>
            <p:ph type="title"/>
          </p:nvPr>
        </p:nvSpPr>
        <p:spPr>
          <a:xfrm>
            <a:off x="630936" y="639520"/>
            <a:ext cx="3429000" cy="1719072"/>
          </a:xfrm>
        </p:spPr>
        <p:txBody>
          <a:bodyPr anchor="b">
            <a:normAutofit/>
          </a:bodyPr>
          <a:lstStyle/>
          <a:p>
            <a:r>
              <a:rPr lang="en-US" sz="3400" dirty="0"/>
              <a:t>DASHBOARD WITH SOME FILTERED OPTIONS</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F89B00-6ABA-4BF8-27FE-7E46C9225666}"/>
              </a:ext>
            </a:extLst>
          </p:cNvPr>
          <p:cNvSpPr>
            <a:spLocks noGrp="1"/>
          </p:cNvSpPr>
          <p:nvPr>
            <p:ph idx="1"/>
          </p:nvPr>
        </p:nvSpPr>
        <p:spPr>
          <a:xfrm>
            <a:off x="630936" y="2807208"/>
            <a:ext cx="3429000" cy="3410712"/>
          </a:xfrm>
        </p:spPr>
        <p:txBody>
          <a:bodyPr anchor="t">
            <a:normAutofit/>
          </a:bodyPr>
          <a:lstStyle/>
          <a:p>
            <a:r>
              <a:rPr lang="en-US" sz="2200">
                <a:effectLst/>
                <a:latin typeface="Calibri" panose="020F0502020204030204" pitchFamily="34" charset="0"/>
                <a:ea typeface="Calibri" panose="020F0502020204030204" pitchFamily="34" charset="0"/>
                <a:cs typeface="Times New Roman" panose="02020603050405020304" pitchFamily="18" charset="0"/>
              </a:rPr>
              <a:t>Here I have selected Female Singers as my filter this gave us information about all the singers who have won total number of awards, their nomination including all the major awards won</a:t>
            </a:r>
            <a:endParaRPr lang="en-US" sz="2200"/>
          </a:p>
        </p:txBody>
      </p:sp>
      <p:pic>
        <p:nvPicPr>
          <p:cNvPr id="4" name="Picture 3">
            <a:extLst>
              <a:ext uri="{FF2B5EF4-FFF2-40B4-BE49-F238E27FC236}">
                <a16:creationId xmlns:a16="http://schemas.microsoft.com/office/drawing/2014/main" id="{4357AF48-58AE-0CBF-8826-0964B3C3D1AD}"/>
              </a:ext>
            </a:extLst>
          </p:cNvPr>
          <p:cNvPicPr>
            <a:picLocks noChangeAspect="1"/>
          </p:cNvPicPr>
          <p:nvPr/>
        </p:nvPicPr>
        <p:blipFill>
          <a:blip r:embed="rId2"/>
          <a:stretch>
            <a:fillRect/>
          </a:stretch>
        </p:blipFill>
        <p:spPr>
          <a:xfrm>
            <a:off x="4654296" y="1495958"/>
            <a:ext cx="6903720" cy="3866083"/>
          </a:xfrm>
          <a:prstGeom prst="rect">
            <a:avLst/>
          </a:prstGeom>
        </p:spPr>
      </p:pic>
    </p:spTree>
    <p:extLst>
      <p:ext uri="{BB962C8B-B14F-4D97-AF65-F5344CB8AC3E}">
        <p14:creationId xmlns:p14="http://schemas.microsoft.com/office/powerpoint/2010/main" val="426443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D5A11A-41D8-304F-F5FB-7A478F331F1F}"/>
              </a:ext>
            </a:extLst>
          </p:cNvPr>
          <p:cNvSpPr>
            <a:spLocks noGrp="1"/>
          </p:cNvSpPr>
          <p:nvPr>
            <p:ph type="title"/>
          </p:nvPr>
        </p:nvSpPr>
        <p:spPr>
          <a:xfrm>
            <a:off x="630936" y="639520"/>
            <a:ext cx="3429000" cy="1719072"/>
          </a:xfrm>
        </p:spPr>
        <p:txBody>
          <a:bodyPr anchor="b">
            <a:normAutofit/>
          </a:bodyPr>
          <a:lstStyle/>
          <a:p>
            <a:r>
              <a:rPr lang="en-US" sz="3400"/>
              <a:t>DASHBOARD WITH SOME FILTERED OPTIONS</a:t>
            </a:r>
          </a:p>
        </p:txBody>
      </p:sp>
      <p:sp>
        <p:nvSpPr>
          <p:cNvPr id="1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5C0873-26A3-1D95-7960-16FEDC201487}"/>
              </a:ext>
            </a:extLst>
          </p:cNvPr>
          <p:cNvSpPr>
            <a:spLocks noGrp="1"/>
          </p:cNvSpPr>
          <p:nvPr>
            <p:ph idx="1"/>
          </p:nvPr>
        </p:nvSpPr>
        <p:spPr>
          <a:xfrm>
            <a:off x="630936" y="2807208"/>
            <a:ext cx="3429000" cy="3410712"/>
          </a:xfrm>
        </p:spPr>
        <p:txBody>
          <a:bodyPr anchor="t">
            <a:normAutofit/>
          </a:bodyPr>
          <a:lstStyle/>
          <a:p>
            <a:r>
              <a:rPr lang="en-US" sz="2200">
                <a:effectLst/>
                <a:latin typeface="Calibri" panose="020F0502020204030204" pitchFamily="34" charset="0"/>
                <a:ea typeface="Calibri" panose="020F0502020204030204" pitchFamily="34" charset="0"/>
                <a:cs typeface="Times New Roman" panose="02020603050405020304" pitchFamily="18" charset="0"/>
              </a:rPr>
              <a:t>Further filtering when I selected a particular singer like lady gaga, we can see that she had total 307 nomination and awards won, but out of three major awards she has won only 16 grammy awards.</a:t>
            </a:r>
          </a:p>
          <a:p>
            <a:endParaRPr lang="en-US" sz="2200"/>
          </a:p>
        </p:txBody>
      </p:sp>
      <p:pic>
        <p:nvPicPr>
          <p:cNvPr id="4" name="Picture 3">
            <a:extLst>
              <a:ext uri="{FF2B5EF4-FFF2-40B4-BE49-F238E27FC236}">
                <a16:creationId xmlns:a16="http://schemas.microsoft.com/office/drawing/2014/main" id="{F29E3EBA-2F17-A0BC-68DD-8051BD6276E3}"/>
              </a:ext>
            </a:extLst>
          </p:cNvPr>
          <p:cNvPicPr>
            <a:picLocks noChangeAspect="1"/>
          </p:cNvPicPr>
          <p:nvPr/>
        </p:nvPicPr>
        <p:blipFill>
          <a:blip r:embed="rId2"/>
          <a:stretch>
            <a:fillRect/>
          </a:stretch>
        </p:blipFill>
        <p:spPr>
          <a:xfrm>
            <a:off x="4654296" y="1470069"/>
            <a:ext cx="6903720" cy="3917861"/>
          </a:xfrm>
          <a:prstGeom prst="rect">
            <a:avLst/>
          </a:prstGeom>
        </p:spPr>
      </p:pic>
    </p:spTree>
    <p:extLst>
      <p:ext uri="{BB962C8B-B14F-4D97-AF65-F5344CB8AC3E}">
        <p14:creationId xmlns:p14="http://schemas.microsoft.com/office/powerpoint/2010/main" val="36600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EF1B2-DC93-7790-088B-658F1020740D}"/>
              </a:ext>
            </a:extLst>
          </p:cNvPr>
          <p:cNvSpPr>
            <a:spLocks noGrp="1"/>
          </p:cNvSpPr>
          <p:nvPr>
            <p:ph type="title"/>
          </p:nvPr>
        </p:nvSpPr>
        <p:spPr>
          <a:xfrm>
            <a:off x="630936" y="640080"/>
            <a:ext cx="4818888" cy="1481328"/>
          </a:xfrm>
        </p:spPr>
        <p:txBody>
          <a:bodyPr anchor="b">
            <a:normAutofit/>
          </a:bodyPr>
          <a:lstStyle/>
          <a:p>
            <a:r>
              <a:rPr lang="en-US" sz="5000"/>
              <a:t>FINAL ANANLYSIS</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8525CF-90CB-CB2B-9713-DA5CF2EA5C4E}"/>
              </a:ext>
            </a:extLst>
          </p:cNvPr>
          <p:cNvSpPr>
            <a:spLocks noGrp="1"/>
          </p:cNvSpPr>
          <p:nvPr>
            <p:ph idx="1"/>
          </p:nvPr>
        </p:nvSpPr>
        <p:spPr>
          <a:xfrm>
            <a:off x="630936" y="2660904"/>
            <a:ext cx="4818888" cy="3547872"/>
          </a:xfrm>
        </p:spPr>
        <p:txBody>
          <a:bodyPr anchor="t">
            <a:normAutofit/>
          </a:bodyPr>
          <a:lstStyle/>
          <a:p>
            <a:endParaRPr lang="en-US" sz="1400" b="0" i="0" u="none" strike="noStrike" baseline="0" dirty="0">
              <a:latin typeface="Wingdings" panose="05000000000000000000" pitchFamily="2" charset="2"/>
            </a:endParaRPr>
          </a:p>
          <a:p>
            <a:endParaRPr lang="en-US" sz="1400" b="0" i="0" u="none" strike="noStrike" baseline="0" dirty="0">
              <a:latin typeface="Wingdings" panose="05000000000000000000" pitchFamily="2" charset="2"/>
            </a:endParaRPr>
          </a:p>
          <a:p>
            <a:r>
              <a:rPr lang="en-US" sz="1400" b="0" i="0" u="none" strike="noStrike" baseline="0" dirty="0">
                <a:latin typeface="Wingdings" panose="05000000000000000000" pitchFamily="2" charset="2"/>
              </a:rPr>
              <a:t></a:t>
            </a:r>
            <a:r>
              <a:rPr lang="en-US" sz="1400" b="0" i="0" u="none" strike="noStrike" baseline="0" dirty="0" err="1">
                <a:latin typeface="Bembo" panose="02020502050201020203" pitchFamily="18" charset="0"/>
              </a:rPr>
              <a:t>Mery</a:t>
            </a:r>
            <a:r>
              <a:rPr lang="en-US" sz="1400" b="0" i="0" u="none" strike="noStrike" baseline="0" dirty="0">
                <a:latin typeface="Bembo" panose="02020502050201020203" pitchFamily="18" charset="0"/>
              </a:rPr>
              <a:t> Streep is the best entertainer with 177 total wins including 3Oscars and 3Emmies also she has 540 nominees.</a:t>
            </a:r>
          </a:p>
          <a:p>
            <a:r>
              <a:rPr lang="en-US" sz="1400" b="0" i="0" u="none" strike="noStrike" baseline="0" dirty="0">
                <a:latin typeface="Wingdings" panose="05000000000000000000" pitchFamily="2" charset="2"/>
              </a:rPr>
              <a:t></a:t>
            </a:r>
            <a:r>
              <a:rPr lang="en-US" sz="1400" b="0" i="0" u="none" strike="noStrike" baseline="0" dirty="0">
                <a:latin typeface="Bembo" panose="02020502050201020203" pitchFamily="18" charset="0"/>
              </a:rPr>
              <a:t>Most of the entertainers are from actors category.</a:t>
            </a:r>
          </a:p>
          <a:p>
            <a:r>
              <a:rPr lang="en-US" sz="1400" b="0" i="0" u="none" strike="noStrike" baseline="0" dirty="0">
                <a:latin typeface="Wingdings" panose="05000000000000000000" pitchFamily="2" charset="2"/>
              </a:rPr>
              <a:t></a:t>
            </a:r>
            <a:r>
              <a:rPr lang="en-US" sz="1400" b="0" i="0" u="none" strike="noStrike" baseline="0" dirty="0">
                <a:latin typeface="Bembo" panose="02020502050201020203" pitchFamily="18" charset="0"/>
              </a:rPr>
              <a:t>Katherine Hepburn has highest Oscars(4).</a:t>
            </a:r>
          </a:p>
          <a:p>
            <a:r>
              <a:rPr lang="en-US" sz="1400" b="0" i="0" u="none" strike="noStrike" baseline="0" dirty="0">
                <a:latin typeface="Wingdings" panose="05000000000000000000" pitchFamily="2" charset="2"/>
              </a:rPr>
              <a:t></a:t>
            </a:r>
            <a:r>
              <a:rPr lang="en-US" sz="1400" b="0" i="0" u="none" strike="noStrike" baseline="0" dirty="0">
                <a:latin typeface="Bembo" panose="02020502050201020203" pitchFamily="18" charset="0"/>
              </a:rPr>
              <a:t>Orpah Winfrey has highest Emmie's(18).</a:t>
            </a:r>
          </a:p>
          <a:p>
            <a:r>
              <a:rPr lang="en-US" sz="1400" b="0" i="0" u="none" strike="noStrike" baseline="0" dirty="0">
                <a:latin typeface="Wingdings" panose="05000000000000000000" pitchFamily="2" charset="2"/>
              </a:rPr>
              <a:t></a:t>
            </a:r>
            <a:r>
              <a:rPr lang="en-US" sz="1400" b="0" i="0" u="none" strike="noStrike" baseline="0" dirty="0">
                <a:latin typeface="Bembo" panose="02020502050201020203" pitchFamily="18" charset="0"/>
              </a:rPr>
              <a:t>Stevie Wonder has highest Grammies(24).</a:t>
            </a:r>
          </a:p>
          <a:p>
            <a:r>
              <a:rPr lang="en-US" sz="1400" b="0" i="0" u="none" strike="noStrike" baseline="0" dirty="0">
                <a:latin typeface="Wingdings" panose="05000000000000000000" pitchFamily="2" charset="2"/>
              </a:rPr>
              <a:t></a:t>
            </a:r>
            <a:r>
              <a:rPr lang="en-US" sz="1400" b="0" i="0" u="none" strike="noStrike" baseline="0" dirty="0">
                <a:latin typeface="Bembo" panose="02020502050201020203" pitchFamily="18" charset="0"/>
              </a:rPr>
              <a:t>Stevie Wonder has highest mega awards (24Grammies+1Oscar).</a:t>
            </a:r>
          </a:p>
          <a:p>
            <a:r>
              <a:rPr lang="en-US" sz="1400" b="0" i="0" u="none" strike="noStrike" baseline="0" dirty="0">
                <a:latin typeface="Wingdings" panose="05000000000000000000" pitchFamily="2" charset="2"/>
              </a:rPr>
              <a:t></a:t>
            </a:r>
            <a:r>
              <a:rPr lang="en-US" sz="1400" b="0" i="0" u="none" strike="noStrike" baseline="0" dirty="0">
                <a:latin typeface="Bembo" panose="02020502050201020203" pitchFamily="18" charset="0"/>
              </a:rPr>
              <a:t>There are very less entertainers who won awards from their breakthrough.</a:t>
            </a:r>
          </a:p>
        </p:txBody>
      </p:sp>
      <p:pic>
        <p:nvPicPr>
          <p:cNvPr id="7" name="Graphic 6" descr="Confetti Ball">
            <a:extLst>
              <a:ext uri="{FF2B5EF4-FFF2-40B4-BE49-F238E27FC236}">
                <a16:creationId xmlns:a16="http://schemas.microsoft.com/office/drawing/2014/main" id="{0A09898C-2947-13A7-1000-7DB41725BC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206365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5526E0-530A-7EC9-4605-0BE607246E95}"/>
              </a:ext>
            </a:extLst>
          </p:cNvPr>
          <p:cNvSpPr>
            <a:spLocks noGrp="1"/>
          </p:cNvSpPr>
          <p:nvPr>
            <p:ph type="title"/>
          </p:nvPr>
        </p:nvSpPr>
        <p:spPr>
          <a:xfrm>
            <a:off x="838200" y="365125"/>
            <a:ext cx="10515600" cy="1325563"/>
          </a:xfrm>
        </p:spPr>
        <p:txBody>
          <a:bodyPr>
            <a:normAutofit/>
          </a:bodyPr>
          <a:lstStyle/>
          <a:p>
            <a:r>
              <a:rPr lang="en-US" sz="5400"/>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5C8111-288A-F598-58AB-D994E98F0885}"/>
              </a:ext>
            </a:extLst>
          </p:cNvPr>
          <p:cNvSpPr>
            <a:spLocks noGrp="1"/>
          </p:cNvSpPr>
          <p:nvPr>
            <p:ph idx="1"/>
          </p:nvPr>
        </p:nvSpPr>
        <p:spPr>
          <a:xfrm>
            <a:off x="838200" y="1929384"/>
            <a:ext cx="10515600" cy="4251960"/>
          </a:xfrm>
        </p:spPr>
        <p:txBody>
          <a:bodyPr>
            <a:normAutofit/>
          </a:bodyPr>
          <a:lstStyle/>
          <a:p>
            <a:r>
              <a:rPr lang="en-US" sz="1700"/>
              <a:t>Entertainment is an excellent way to reduce stress and make life's challenges easier to tackle. The entertainment industry encompasses various segments, including film, television, radio, and print media. These segments offer a wide range of entertainment options such as movies, TV shows, radio shows, news, music, newspapers, magazines, and books. The entertainment industry is a group of sub-industries that provide entertainment services to the masses.</a:t>
            </a:r>
          </a:p>
          <a:p>
            <a:r>
              <a:rPr lang="en-US" sz="1700"/>
              <a:t>The entertainment industry is responsible for producing and distributing entertainment content that is enjoyed by millions of people worldwide. The industry includes mass media companies that manufacture, distribute, and control the distribution of entertainment content. These companies leverage technology to make entertainment content available to consumers via different platforms.</a:t>
            </a:r>
          </a:p>
          <a:p>
            <a:r>
              <a:rPr lang="en-US" sz="1700"/>
              <a:t>One of the benefits of the entertainment industry is that users can easily access information about their favorite entertainers through various channels, such as dashboards. These dashboards provide users with information about an entertainer's background, career achievements, and the number of awards they have won. This allows users to stay up-to-date with their favorite entertainers and to discover new artists and entertainers they may be interested in. Overall, the entertainment industry plays a crucial role in providing people with a means of relaxation and enjoyment, and it will continue to evolve and adapt to meet the changing needs of consumers.</a:t>
            </a:r>
          </a:p>
        </p:txBody>
      </p:sp>
    </p:spTree>
    <p:extLst>
      <p:ext uri="{BB962C8B-B14F-4D97-AF65-F5344CB8AC3E}">
        <p14:creationId xmlns:p14="http://schemas.microsoft.com/office/powerpoint/2010/main" val="405748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59028-9521-59A3-8AE7-D22C83FA2F24}"/>
              </a:ext>
            </a:extLst>
          </p:cNvPr>
          <p:cNvSpPr>
            <a:spLocks noGrp="1"/>
          </p:cNvSpPr>
          <p:nvPr>
            <p:ph type="title"/>
          </p:nvPr>
        </p:nvSpPr>
        <p:spPr>
          <a:xfrm>
            <a:off x="838200" y="365125"/>
            <a:ext cx="10515600" cy="1325563"/>
          </a:xfrm>
        </p:spPr>
        <p:txBody>
          <a:bodyPr>
            <a:normAutofit/>
          </a:bodyPr>
          <a:lstStyle/>
          <a:p>
            <a:r>
              <a:rPr lang="en-US" sz="5400"/>
              <a:t>GIVEN TASKS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843BCF-5E52-C584-B73D-A813CA188EBA}"/>
              </a:ext>
            </a:extLst>
          </p:cNvPr>
          <p:cNvSpPr>
            <a:spLocks noGrp="1"/>
          </p:cNvSpPr>
          <p:nvPr>
            <p:ph idx="1"/>
          </p:nvPr>
        </p:nvSpPr>
        <p:spPr>
          <a:xfrm>
            <a:off x="838200" y="1929384"/>
            <a:ext cx="10515600" cy="4251960"/>
          </a:xfrm>
        </p:spPr>
        <p:txBody>
          <a:bodyPr>
            <a:normAutofit/>
          </a:bodyPr>
          <a:lstStyle/>
          <a:p>
            <a:r>
              <a:rPr lang="en-US" sz="2200"/>
              <a:t>Task #1 - In a word document write the process and data added to the current dataset. In addition, mention the theme on which you will be creating the dashboard. </a:t>
            </a:r>
          </a:p>
          <a:p>
            <a:r>
              <a:rPr lang="en-US" sz="2200"/>
              <a:t>Task #2 - You can add your data as per your convenience. </a:t>
            </a:r>
          </a:p>
          <a:p>
            <a:r>
              <a:rPr lang="en-US" sz="2200"/>
              <a:t>Task #3 – Do the data preparation part. </a:t>
            </a:r>
          </a:p>
          <a:p>
            <a:r>
              <a:rPr lang="en-US" sz="2200"/>
              <a:t>Task #4 – Build the dashboards.</a:t>
            </a:r>
          </a:p>
          <a:p>
            <a:r>
              <a:rPr lang="en-US" sz="2200"/>
              <a:t>Task #5 – Build a Storyline.</a:t>
            </a:r>
          </a:p>
        </p:txBody>
      </p:sp>
    </p:spTree>
    <p:extLst>
      <p:ext uri="{BB962C8B-B14F-4D97-AF65-F5344CB8AC3E}">
        <p14:creationId xmlns:p14="http://schemas.microsoft.com/office/powerpoint/2010/main" val="849754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47257-8708-2F45-0AE6-3ACEACEEDCBB}"/>
              </a:ext>
            </a:extLst>
          </p:cNvPr>
          <p:cNvSpPr>
            <a:spLocks noGrp="1"/>
          </p:cNvSpPr>
          <p:nvPr>
            <p:ph type="title"/>
          </p:nvPr>
        </p:nvSpPr>
        <p:spPr>
          <a:xfrm>
            <a:off x="838200" y="365125"/>
            <a:ext cx="10515600" cy="1325563"/>
          </a:xfrm>
        </p:spPr>
        <p:txBody>
          <a:bodyPr>
            <a:normAutofit/>
          </a:bodyPr>
          <a:lstStyle/>
          <a:p>
            <a:r>
              <a:rPr lang="en-US" sz="5000"/>
              <a:t>DATA PREPARATION AND DESCRIPTION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27B9AD-6500-6624-8FFD-F3C0AFC541AA}"/>
              </a:ext>
            </a:extLst>
          </p:cNvPr>
          <p:cNvSpPr>
            <a:spLocks noGrp="1"/>
          </p:cNvSpPr>
          <p:nvPr>
            <p:ph idx="1"/>
          </p:nvPr>
        </p:nvSpPr>
        <p:spPr>
          <a:xfrm>
            <a:off x="838200" y="1929384"/>
            <a:ext cx="10515600" cy="4251960"/>
          </a:xfrm>
        </p:spPr>
        <p:txBody>
          <a:bodyPr>
            <a:normAutofit/>
          </a:bodyPr>
          <a:lstStyle/>
          <a:p>
            <a:r>
              <a:rPr lang="en-US" sz="2200"/>
              <a:t>The data was divided into three parts: Entertainer Basic Info, Entertainer Breakthrough Info, and Entertainer Last Work Info.</a:t>
            </a:r>
          </a:p>
          <a:p>
            <a:r>
              <a:rPr lang="en-US" sz="2200"/>
              <a:t>The three parts were merged into a single file called "Entertainer Final.</a:t>
            </a:r>
          </a:p>
          <a:p>
            <a:r>
              <a:rPr lang="en-US" sz="2200"/>
              <a:t>"The given data was not sufficient for analysis, so more information needed to be added.</a:t>
            </a:r>
          </a:p>
          <a:p>
            <a:r>
              <a:rPr lang="en-US" sz="2200"/>
              <a:t>The number of awards and nominees won by the entertainers, as well as their awards from breakthrough performances, were added to the data.</a:t>
            </a:r>
          </a:p>
          <a:p>
            <a:r>
              <a:rPr lang="en-US" sz="2200"/>
              <a:t>The data included both numeric and alphabetic values.</a:t>
            </a:r>
          </a:p>
          <a:p>
            <a:r>
              <a:rPr lang="en-US" sz="2200"/>
              <a:t>Additional data was obtained from IMDb's official website.</a:t>
            </a:r>
          </a:p>
          <a:p>
            <a:r>
              <a:rPr lang="en-US" sz="2200"/>
              <a:t>The source of the data was IMDb.</a:t>
            </a:r>
          </a:p>
        </p:txBody>
      </p:sp>
    </p:spTree>
    <p:extLst>
      <p:ext uri="{BB962C8B-B14F-4D97-AF65-F5344CB8AC3E}">
        <p14:creationId xmlns:p14="http://schemas.microsoft.com/office/powerpoint/2010/main" val="10029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8350F2-AE33-F1FA-8E1A-C2890323B0B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latin typeface="+mj-lt"/>
                <a:ea typeface="+mj-ea"/>
                <a:cs typeface="+mj-cs"/>
              </a:rPr>
              <a:t>FINAL MERGED DATA SET</a:t>
            </a:r>
          </a:p>
        </p:txBody>
      </p:sp>
      <p:sp>
        <p:nvSpPr>
          <p:cNvPr id="3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5">
            <a:extLst>
              <a:ext uri="{FF2B5EF4-FFF2-40B4-BE49-F238E27FC236}">
                <a16:creationId xmlns:a16="http://schemas.microsoft.com/office/drawing/2014/main" id="{A07CF78D-C0DC-8E16-64DC-63A03073258D}"/>
              </a:ext>
            </a:extLst>
          </p:cNvPr>
          <p:cNvSpPr>
            <a:spLocks noGrp="1"/>
          </p:cNvSpPr>
          <p:nvPr>
            <p:ph idx="1"/>
          </p:nvPr>
        </p:nvSpPr>
        <p:spPr>
          <a:xfrm>
            <a:off x="630936" y="2807208"/>
            <a:ext cx="3429000" cy="3410712"/>
          </a:xfrm>
        </p:spPr>
        <p:txBody>
          <a:bodyPr anchor="t">
            <a:normAutofit/>
          </a:bodyPr>
          <a:lstStyle/>
          <a:p>
            <a:endParaRPr lang="en-US" sz="2200"/>
          </a:p>
        </p:txBody>
      </p:sp>
      <p:pic>
        <p:nvPicPr>
          <p:cNvPr id="5" name="Content Placeholder 4">
            <a:extLst>
              <a:ext uri="{FF2B5EF4-FFF2-40B4-BE49-F238E27FC236}">
                <a16:creationId xmlns:a16="http://schemas.microsoft.com/office/drawing/2014/main" id="{569602BB-2660-1DCE-1BE4-07F20F8E9F60}"/>
              </a:ext>
            </a:extLst>
          </p:cNvPr>
          <p:cNvPicPr>
            <a:picLocks noChangeAspect="1"/>
          </p:cNvPicPr>
          <p:nvPr/>
        </p:nvPicPr>
        <p:blipFill>
          <a:blip r:embed="rId2"/>
          <a:stretch>
            <a:fillRect/>
          </a:stretch>
        </p:blipFill>
        <p:spPr>
          <a:xfrm>
            <a:off x="630937" y="2807208"/>
            <a:ext cx="11122914" cy="3594354"/>
          </a:xfrm>
          <a:prstGeom prst="rect">
            <a:avLst/>
          </a:prstGeom>
        </p:spPr>
      </p:pic>
    </p:spTree>
    <p:extLst>
      <p:ext uri="{BB962C8B-B14F-4D97-AF65-F5344CB8AC3E}">
        <p14:creationId xmlns:p14="http://schemas.microsoft.com/office/powerpoint/2010/main" val="4068729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0F200B-C246-8062-12ED-4B282FB15CC7}"/>
              </a:ext>
            </a:extLst>
          </p:cNvPr>
          <p:cNvSpPr>
            <a:spLocks noGrp="1"/>
          </p:cNvSpPr>
          <p:nvPr>
            <p:ph type="title"/>
          </p:nvPr>
        </p:nvSpPr>
        <p:spPr>
          <a:xfrm>
            <a:off x="838200" y="1412488"/>
            <a:ext cx="2899189" cy="4363844"/>
          </a:xfrm>
        </p:spPr>
        <p:txBody>
          <a:bodyPr anchor="t">
            <a:normAutofit/>
          </a:bodyPr>
          <a:lstStyle/>
          <a:p>
            <a:r>
              <a:rPr lang="en-US" sz="3700">
                <a:solidFill>
                  <a:srgbClr val="FFFFFF"/>
                </a:solidFill>
              </a:rPr>
              <a:t>COLOUMN NAME AND DESCRIPTION</a:t>
            </a:r>
          </a:p>
        </p:txBody>
      </p:sp>
      <p:sp>
        <p:nvSpPr>
          <p:cNvPr id="3" name="Content Placeholder 2">
            <a:extLst>
              <a:ext uri="{FF2B5EF4-FFF2-40B4-BE49-F238E27FC236}">
                <a16:creationId xmlns:a16="http://schemas.microsoft.com/office/drawing/2014/main" id="{2B18FA49-DA45-FBA5-E687-573925CF9A82}"/>
              </a:ext>
            </a:extLst>
          </p:cNvPr>
          <p:cNvSpPr>
            <a:spLocks noGrp="1"/>
          </p:cNvSpPr>
          <p:nvPr>
            <p:ph sz="half" idx="1"/>
          </p:nvPr>
        </p:nvSpPr>
        <p:spPr>
          <a:xfrm>
            <a:off x="4380855" y="1412489"/>
            <a:ext cx="3427283" cy="4363844"/>
          </a:xfrm>
        </p:spPr>
        <p:txBody>
          <a:bodyPr>
            <a:normAutofit/>
          </a:bodyPr>
          <a:lstStyle/>
          <a:p>
            <a:r>
              <a:rPr lang="en-US" sz="800" b="0" i="0">
                <a:effectLst/>
                <a:latin typeface="Roboto" panose="02000000000000000000" pitchFamily="2" charset="0"/>
              </a:rPr>
              <a:t>Entertainer </a:t>
            </a:r>
          </a:p>
          <a:p>
            <a:r>
              <a:rPr lang="en-US" sz="800" b="0" i="0">
                <a:effectLst/>
                <a:latin typeface="Roboto" panose="02000000000000000000" pitchFamily="2" charset="0"/>
              </a:rPr>
              <a:t>Profession </a:t>
            </a:r>
          </a:p>
          <a:p>
            <a:r>
              <a:rPr lang="en-US" sz="800" b="0" i="0">
                <a:effectLst/>
                <a:latin typeface="Roboto" panose="02000000000000000000" pitchFamily="2" charset="0"/>
              </a:rPr>
              <a:t>Gender (traditional) </a:t>
            </a:r>
          </a:p>
          <a:p>
            <a:r>
              <a:rPr lang="en-US" sz="800" b="0" i="0">
                <a:effectLst/>
                <a:latin typeface="Roboto" panose="02000000000000000000" pitchFamily="2" charset="0"/>
              </a:rPr>
              <a:t>Birth Year </a:t>
            </a:r>
          </a:p>
          <a:p>
            <a:r>
              <a:rPr lang="en-US" sz="800" b="0" i="0">
                <a:effectLst/>
                <a:latin typeface="Roboto" panose="02000000000000000000" pitchFamily="2" charset="0"/>
              </a:rPr>
              <a:t>Year of Breakthrough/</a:t>
            </a:r>
          </a:p>
          <a:p>
            <a:r>
              <a:rPr lang="en-US" sz="800" b="0" i="0">
                <a:effectLst/>
                <a:latin typeface="Roboto" panose="02000000000000000000" pitchFamily="2" charset="0"/>
              </a:rPr>
              <a:t>#1 hit/Award Nomination </a:t>
            </a:r>
          </a:p>
          <a:p>
            <a:r>
              <a:rPr lang="en-US" sz="800" b="0" i="0">
                <a:effectLst/>
                <a:latin typeface="Roboto" panose="02000000000000000000" pitchFamily="2" charset="0"/>
              </a:rPr>
              <a:t>Breakthrough Name </a:t>
            </a:r>
          </a:p>
          <a:p>
            <a:r>
              <a:rPr lang="en-US" sz="800" b="0" i="0">
                <a:effectLst/>
                <a:latin typeface="Roboto" panose="02000000000000000000" pitchFamily="2" charset="0"/>
              </a:rPr>
              <a:t>Year of First Oscar/Grammy/Emmy </a:t>
            </a:r>
          </a:p>
          <a:p>
            <a:r>
              <a:rPr lang="en-US" sz="800" b="0" i="0">
                <a:effectLst/>
                <a:latin typeface="Roboto" panose="02000000000000000000" pitchFamily="2" charset="0"/>
              </a:rPr>
              <a:t>Year of Last Major Work (arguable) </a:t>
            </a:r>
          </a:p>
          <a:p>
            <a:r>
              <a:rPr lang="en-US" sz="800" b="0" i="0">
                <a:effectLst/>
                <a:latin typeface="Roboto" panose="02000000000000000000" pitchFamily="2" charset="0"/>
              </a:rPr>
              <a:t>Year of Death </a:t>
            </a:r>
          </a:p>
          <a:p>
            <a:r>
              <a:rPr lang="en-US" sz="800" b="0" i="0">
                <a:effectLst/>
                <a:latin typeface="Roboto" panose="02000000000000000000" pitchFamily="2" charset="0"/>
              </a:rPr>
              <a:t>Total Awards won </a:t>
            </a:r>
          </a:p>
          <a:p>
            <a:r>
              <a:rPr lang="en-US" sz="800" b="0" i="0">
                <a:effectLst/>
                <a:latin typeface="Roboto" panose="02000000000000000000" pitchFamily="2" charset="0"/>
              </a:rPr>
              <a:t>Total Nominees </a:t>
            </a:r>
          </a:p>
          <a:p>
            <a:r>
              <a:rPr lang="en-US" sz="800" b="0" i="0">
                <a:effectLst/>
                <a:latin typeface="Roboto" panose="02000000000000000000" pitchFamily="2" charset="0"/>
              </a:rPr>
              <a:t>Oscar won </a:t>
            </a:r>
          </a:p>
          <a:p>
            <a:r>
              <a:rPr lang="en-US" sz="800" b="0" i="0">
                <a:effectLst/>
                <a:latin typeface="Roboto" panose="02000000000000000000" pitchFamily="2" charset="0"/>
              </a:rPr>
              <a:t>Grammy won </a:t>
            </a:r>
          </a:p>
          <a:p>
            <a:r>
              <a:rPr lang="en-US" sz="800" b="0" i="0">
                <a:effectLst/>
                <a:latin typeface="Roboto" panose="02000000000000000000" pitchFamily="2" charset="0"/>
              </a:rPr>
              <a:t>Emmy won </a:t>
            </a:r>
          </a:p>
          <a:p>
            <a:r>
              <a:rPr lang="en-US" sz="800" b="0" i="0">
                <a:effectLst/>
                <a:latin typeface="Roboto" panose="02000000000000000000" pitchFamily="2" charset="0"/>
              </a:rPr>
              <a:t>No. of other awards won </a:t>
            </a:r>
          </a:p>
          <a:p>
            <a:r>
              <a:rPr lang="en-US" sz="800" b="0" i="0">
                <a:effectLst/>
                <a:latin typeface="Roboto" panose="02000000000000000000" pitchFamily="2" charset="0"/>
              </a:rPr>
              <a:t>Award won from Breakthrough</a:t>
            </a:r>
            <a:endParaRPr lang="en-US" sz="8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D647825-AEA5-F21E-D887-476E48973CE1}"/>
              </a:ext>
            </a:extLst>
          </p:cNvPr>
          <p:cNvSpPr>
            <a:spLocks noGrp="1"/>
          </p:cNvSpPr>
          <p:nvPr>
            <p:ph sz="half" idx="2"/>
          </p:nvPr>
        </p:nvSpPr>
        <p:spPr>
          <a:xfrm>
            <a:off x="8451604" y="1412489"/>
            <a:ext cx="3197701" cy="4363844"/>
          </a:xfrm>
        </p:spPr>
        <p:txBody>
          <a:bodyPr>
            <a:normAutofit/>
          </a:bodyPr>
          <a:lstStyle/>
          <a:p>
            <a:r>
              <a:rPr lang="en-US" sz="800" b="0" i="0">
                <a:effectLst/>
                <a:latin typeface="Roboto" panose="02000000000000000000" pitchFamily="2" charset="0"/>
              </a:rPr>
              <a:t>Name of entertainer. </a:t>
            </a:r>
          </a:p>
          <a:p>
            <a:r>
              <a:rPr lang="en-US" sz="800" b="0" i="0">
                <a:effectLst/>
                <a:latin typeface="Roboto" panose="02000000000000000000" pitchFamily="2" charset="0"/>
              </a:rPr>
              <a:t>Category of entertainer (actor or singer). Gender of entertainer</a:t>
            </a:r>
          </a:p>
          <a:p>
            <a:r>
              <a:rPr lang="en-US" sz="800" b="0" i="0">
                <a:effectLst/>
                <a:latin typeface="Roboto" panose="02000000000000000000" pitchFamily="2" charset="0"/>
              </a:rPr>
              <a:t> Birth year of entertainer </a:t>
            </a:r>
          </a:p>
          <a:p>
            <a:r>
              <a:rPr lang="en-US" sz="800" b="0" i="0">
                <a:effectLst/>
                <a:latin typeface="Roboto" panose="02000000000000000000" pitchFamily="2" charset="0"/>
              </a:rPr>
              <a:t>Year of breakthrough of entertainer. </a:t>
            </a:r>
          </a:p>
          <a:p>
            <a:r>
              <a:rPr lang="en-US" sz="800" b="0" i="0">
                <a:effectLst/>
                <a:latin typeface="Roboto" panose="02000000000000000000" pitchFamily="2" charset="0"/>
              </a:rPr>
              <a:t>Breakthrough means super hit or career changing performance by entertainer. </a:t>
            </a:r>
          </a:p>
          <a:p>
            <a:r>
              <a:rPr lang="en-US" sz="800" b="0" i="0">
                <a:effectLst/>
                <a:latin typeface="Roboto" panose="02000000000000000000" pitchFamily="2" charset="0"/>
              </a:rPr>
              <a:t>Name of breakthrough. It can be any musical album, TV shows, movie etc. </a:t>
            </a:r>
          </a:p>
          <a:p>
            <a:r>
              <a:rPr lang="en-US" sz="800" b="0" i="0">
                <a:effectLst/>
                <a:latin typeface="Roboto" panose="02000000000000000000" pitchFamily="2" charset="0"/>
              </a:rPr>
              <a:t>Year of first mega award won by entertainer. </a:t>
            </a:r>
          </a:p>
          <a:p>
            <a:r>
              <a:rPr lang="en-US" sz="800" b="0" i="0">
                <a:effectLst/>
                <a:latin typeface="Roboto" panose="02000000000000000000" pitchFamily="2" charset="0"/>
              </a:rPr>
              <a:t>Last appearance of that entertainer. Death year of that entertainer (if they die). </a:t>
            </a:r>
          </a:p>
          <a:p>
            <a:r>
              <a:rPr lang="en-US" sz="800" b="0" i="0">
                <a:effectLst/>
                <a:latin typeface="Roboto" panose="02000000000000000000" pitchFamily="2" charset="0"/>
              </a:rPr>
              <a:t>Total number of awards won by entertainer. </a:t>
            </a:r>
          </a:p>
          <a:p>
            <a:r>
              <a:rPr lang="en-US" sz="800" b="0" i="0">
                <a:effectLst/>
                <a:latin typeface="Roboto" panose="02000000000000000000" pitchFamily="2" charset="0"/>
              </a:rPr>
              <a:t>Total number of nominees by entertainer for whichever award they were candidate.</a:t>
            </a:r>
          </a:p>
          <a:p>
            <a:r>
              <a:rPr lang="en-US" sz="800" b="0" i="0">
                <a:effectLst/>
                <a:latin typeface="Roboto" panose="02000000000000000000" pitchFamily="2" charset="0"/>
              </a:rPr>
              <a:t> Number of total Oscars won by entertainer.</a:t>
            </a:r>
          </a:p>
          <a:p>
            <a:r>
              <a:rPr lang="en-US" sz="800" b="0" i="0">
                <a:effectLst/>
                <a:latin typeface="Roboto" panose="02000000000000000000" pitchFamily="2" charset="0"/>
              </a:rPr>
              <a:t> Number of total Grammies won by entertainer</a:t>
            </a:r>
          </a:p>
          <a:p>
            <a:r>
              <a:rPr lang="en-US" sz="800" b="0" i="0">
                <a:effectLst/>
                <a:latin typeface="Roboto" panose="02000000000000000000" pitchFamily="2" charset="0"/>
              </a:rPr>
              <a:t>. Number of total Emmieswon by entertainer.</a:t>
            </a:r>
          </a:p>
          <a:p>
            <a:r>
              <a:rPr lang="en-US" sz="800" b="0" i="0">
                <a:effectLst/>
                <a:latin typeface="Roboto" panose="02000000000000000000" pitchFamily="2" charset="0"/>
              </a:rPr>
              <a:t> Number of total other awards won by entertainer.</a:t>
            </a:r>
          </a:p>
          <a:p>
            <a:r>
              <a:rPr lang="en-US" sz="800" b="0" i="0">
                <a:effectLst/>
                <a:latin typeface="Roboto" panose="02000000000000000000" pitchFamily="2" charset="0"/>
              </a:rPr>
              <a:t> Entertainer has award from breakthrough or not? If they have mean award I</a:t>
            </a:r>
            <a:endParaRPr lang="en-US" sz="800"/>
          </a:p>
        </p:txBody>
      </p:sp>
    </p:spTree>
    <p:extLst>
      <p:ext uri="{BB962C8B-B14F-4D97-AF65-F5344CB8AC3E}">
        <p14:creationId xmlns:p14="http://schemas.microsoft.com/office/powerpoint/2010/main" val="1694467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2282FF83-8A85-4400-814A-617C38FDF8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FC9CD-D95D-CA8D-9127-CAF6EB198BAF}"/>
              </a:ext>
            </a:extLst>
          </p:cNvPr>
          <p:cNvSpPr>
            <a:spLocks noGrp="1"/>
          </p:cNvSpPr>
          <p:nvPr>
            <p:ph type="title"/>
          </p:nvPr>
        </p:nvSpPr>
        <p:spPr>
          <a:xfrm>
            <a:off x="1113810" y="3137364"/>
            <a:ext cx="5885506" cy="2712688"/>
          </a:xfrm>
        </p:spPr>
        <p:txBody>
          <a:bodyPr vert="horz" lIns="91440" tIns="45720" rIns="91440" bIns="45720" rtlCol="0" anchor="t">
            <a:normAutofit/>
          </a:bodyPr>
          <a:lstStyle/>
          <a:p>
            <a:r>
              <a:rPr lang="en-US" sz="6000"/>
              <a:t>TOOLS USED</a:t>
            </a:r>
          </a:p>
        </p:txBody>
      </p:sp>
      <p:grpSp>
        <p:nvGrpSpPr>
          <p:cNvPr id="1037" name="Group 103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03868"/>
            <a:ext cx="731521" cy="673460"/>
            <a:chOff x="3940602" y="308034"/>
            <a:chExt cx="2116791" cy="3428999"/>
          </a:xfrm>
          <a:solidFill>
            <a:schemeClr val="accent4"/>
          </a:solidFill>
        </p:grpSpPr>
        <p:sp>
          <p:nvSpPr>
            <p:cNvPr id="1038" name="Rectangle 103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2" name="Rectangle 104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9414" y="232757"/>
            <a:ext cx="3765762" cy="625948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Use Full-Text Searches in MySQL">
            <a:extLst>
              <a:ext uri="{FF2B5EF4-FFF2-40B4-BE49-F238E27FC236}">
                <a16:creationId xmlns:a16="http://schemas.microsoft.com/office/drawing/2014/main" id="{D1B7D931-DF69-B84F-3726-118C0EF058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89372" y="403240"/>
            <a:ext cx="3239989" cy="18224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to Master The Microsoft Excel Skills in a Short Time - Talent Economy">
            <a:extLst>
              <a:ext uri="{FF2B5EF4-FFF2-40B4-BE49-F238E27FC236}">
                <a16:creationId xmlns:a16="http://schemas.microsoft.com/office/drawing/2014/main" id="{FC947435-3DFE-A6D3-0805-1911C39F2AE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79723" y="2476904"/>
            <a:ext cx="3259287" cy="17213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s Power BI Actually Useful? - PEI">
            <a:extLst>
              <a:ext uri="{FF2B5EF4-FFF2-40B4-BE49-F238E27FC236}">
                <a16:creationId xmlns:a16="http://schemas.microsoft.com/office/drawing/2014/main" id="{76A53809-1547-418E-8877-7AE6E513A4D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79723" y="4725071"/>
            <a:ext cx="3259287" cy="1271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7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591406-8343-86CF-D431-FBF76C3F63E2}"/>
              </a:ext>
            </a:extLst>
          </p:cNvPr>
          <p:cNvSpPr>
            <a:spLocks noGrp="1"/>
          </p:cNvSpPr>
          <p:nvPr>
            <p:ph type="title"/>
          </p:nvPr>
        </p:nvSpPr>
        <p:spPr>
          <a:xfrm>
            <a:off x="630936" y="639520"/>
            <a:ext cx="3429000" cy="1719072"/>
          </a:xfrm>
        </p:spPr>
        <p:txBody>
          <a:bodyPr anchor="b">
            <a:normAutofit/>
          </a:bodyPr>
          <a:lstStyle/>
          <a:p>
            <a:r>
              <a:rPr lang="en-US" sz="5400"/>
              <a:t>VISUALS</a:t>
            </a:r>
          </a:p>
        </p:txBody>
      </p:sp>
      <p:sp>
        <p:nvSpPr>
          <p:cNvPr id="2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38B2B21F-4E7F-81BF-9C41-63A87E999E10}"/>
              </a:ext>
            </a:extLst>
          </p:cNvPr>
          <p:cNvSpPr>
            <a:spLocks noGrp="1"/>
          </p:cNvSpPr>
          <p:nvPr>
            <p:ph idx="1"/>
          </p:nvPr>
        </p:nvSpPr>
        <p:spPr>
          <a:xfrm>
            <a:off x="630936" y="2807208"/>
            <a:ext cx="3429000" cy="3410712"/>
          </a:xfrm>
        </p:spPr>
        <p:txBody>
          <a:bodyPr anchor="t">
            <a:normAutofit/>
          </a:bodyPr>
          <a:lstStyle/>
          <a:p>
            <a:r>
              <a:rPr lang="en-US" sz="2200">
                <a:effectLst/>
                <a:latin typeface="Calibri" panose="020F0502020204030204" pitchFamily="34" charset="0"/>
                <a:ea typeface="Calibri" panose="020F0502020204030204" pitchFamily="34" charset="0"/>
                <a:cs typeface="Times New Roman" panose="02020603050405020304" pitchFamily="18" charset="0"/>
              </a:rPr>
              <a:t>Top 10 award winners and nominees based on their Gender and Profession.</a:t>
            </a:r>
          </a:p>
          <a:p>
            <a:endParaRPr lang="en-US" sz="2200"/>
          </a:p>
        </p:txBody>
      </p:sp>
      <p:pic>
        <p:nvPicPr>
          <p:cNvPr id="7" name="Picture 6" descr="Graphical user interface&#10;&#10;Description automatically generated">
            <a:extLst>
              <a:ext uri="{FF2B5EF4-FFF2-40B4-BE49-F238E27FC236}">
                <a16:creationId xmlns:a16="http://schemas.microsoft.com/office/drawing/2014/main" id="{9ECE4835-AFC1-9770-B022-EF66EDB4716C}"/>
              </a:ext>
            </a:extLst>
          </p:cNvPr>
          <p:cNvPicPr>
            <a:picLocks noChangeAspect="1"/>
          </p:cNvPicPr>
          <p:nvPr/>
        </p:nvPicPr>
        <p:blipFill>
          <a:blip r:embed="rId2"/>
          <a:stretch>
            <a:fillRect/>
          </a:stretch>
        </p:blipFill>
        <p:spPr>
          <a:xfrm>
            <a:off x="4318423" y="1800226"/>
            <a:ext cx="7581900" cy="3028950"/>
          </a:xfrm>
          <a:prstGeom prst="rect">
            <a:avLst/>
          </a:prstGeom>
        </p:spPr>
      </p:pic>
    </p:spTree>
    <p:extLst>
      <p:ext uri="{BB962C8B-B14F-4D97-AF65-F5344CB8AC3E}">
        <p14:creationId xmlns:p14="http://schemas.microsoft.com/office/powerpoint/2010/main" val="186426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17130B-9027-19C9-EB3E-CD38A7836D9B}"/>
              </a:ext>
            </a:extLst>
          </p:cNvPr>
          <p:cNvSpPr>
            <a:spLocks noGrp="1"/>
          </p:cNvSpPr>
          <p:nvPr>
            <p:ph type="title"/>
          </p:nvPr>
        </p:nvSpPr>
        <p:spPr>
          <a:xfrm>
            <a:off x="630936" y="639520"/>
            <a:ext cx="3429000" cy="1719072"/>
          </a:xfrm>
        </p:spPr>
        <p:txBody>
          <a:bodyPr anchor="b">
            <a:normAutofit/>
          </a:bodyPr>
          <a:lstStyle/>
          <a:p>
            <a:r>
              <a:rPr lang="en-US" sz="5400"/>
              <a:t>VISUALS</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F09E99-583E-B8EB-FBD5-567BDC3523BC}"/>
              </a:ext>
            </a:extLst>
          </p:cNvPr>
          <p:cNvSpPr>
            <a:spLocks noGrp="1"/>
          </p:cNvSpPr>
          <p:nvPr>
            <p:ph idx="1"/>
          </p:nvPr>
        </p:nvSpPr>
        <p:spPr>
          <a:xfrm>
            <a:off x="630936" y="2807208"/>
            <a:ext cx="3429000" cy="3410712"/>
          </a:xfrm>
        </p:spPr>
        <p:txBody>
          <a:bodyPr anchor="t">
            <a:normAutofit/>
          </a:bodyPr>
          <a:lstStyle/>
          <a:p>
            <a:r>
              <a:rPr lang="en-US" sz="2200">
                <a:effectLst/>
                <a:latin typeface="Calibri" panose="020F0502020204030204" pitchFamily="34" charset="0"/>
                <a:ea typeface="Calibri" panose="020F0502020204030204" pitchFamily="34" charset="0"/>
                <a:cs typeface="Times New Roman" panose="02020603050405020304" pitchFamily="18" charset="0"/>
              </a:rPr>
              <a:t>This graph gives us insights about top 15 entertainers with most awards and nominations and you can see red bar shows us the sum of total awards won by and individual artist and green bar gives us information about his/her total nominations.</a:t>
            </a:r>
          </a:p>
          <a:p>
            <a:endParaRPr lang="en-US" sz="2200"/>
          </a:p>
        </p:txBody>
      </p:sp>
      <p:pic>
        <p:nvPicPr>
          <p:cNvPr id="4" name="Picture 3" descr="Graphical user interface&#10;&#10;Description automatically generated">
            <a:extLst>
              <a:ext uri="{FF2B5EF4-FFF2-40B4-BE49-F238E27FC236}">
                <a16:creationId xmlns:a16="http://schemas.microsoft.com/office/drawing/2014/main" id="{0010CB92-E04D-2E10-A401-2A54C9489DEE}"/>
              </a:ext>
            </a:extLst>
          </p:cNvPr>
          <p:cNvPicPr>
            <a:picLocks noChangeAspect="1"/>
          </p:cNvPicPr>
          <p:nvPr/>
        </p:nvPicPr>
        <p:blipFill>
          <a:blip r:embed="rId2"/>
          <a:stretch>
            <a:fillRect/>
          </a:stretch>
        </p:blipFill>
        <p:spPr>
          <a:xfrm>
            <a:off x="4654296" y="2272627"/>
            <a:ext cx="6903720" cy="2312745"/>
          </a:xfrm>
          <a:prstGeom prst="rect">
            <a:avLst/>
          </a:prstGeom>
        </p:spPr>
      </p:pic>
    </p:spTree>
    <p:extLst>
      <p:ext uri="{BB962C8B-B14F-4D97-AF65-F5344CB8AC3E}">
        <p14:creationId xmlns:p14="http://schemas.microsoft.com/office/powerpoint/2010/main" val="467658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1029</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Bembo</vt:lpstr>
      <vt:lpstr>Calibri</vt:lpstr>
      <vt:lpstr>Calibri Light</vt:lpstr>
      <vt:lpstr>Roboto</vt:lpstr>
      <vt:lpstr>Wingdings</vt:lpstr>
      <vt:lpstr>Office Theme</vt:lpstr>
      <vt:lpstr>   ENTERTAINER DATA ANALYSIS</vt:lpstr>
      <vt:lpstr>INTRODUCTION</vt:lpstr>
      <vt:lpstr>GIVEN TASKS</vt:lpstr>
      <vt:lpstr>DATA PREPARATION AND DESCRIPTION</vt:lpstr>
      <vt:lpstr>FINAL MERGED DATA SET</vt:lpstr>
      <vt:lpstr>COLOUMN NAME AND DESCRIPTION</vt:lpstr>
      <vt:lpstr>TOOLS USED</vt:lpstr>
      <vt:lpstr>VISUALS</vt:lpstr>
      <vt:lpstr>VISUALS</vt:lpstr>
      <vt:lpstr>COMPLETE DASHBOARD</vt:lpstr>
      <vt:lpstr>DASHBOARD WITH SOME FILTERED OPTIONS</vt:lpstr>
      <vt:lpstr>DASHBOARD WITH SOME FILTERED OPTIONS</vt:lpstr>
      <vt:lpstr>FINAL ANANLYSIS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ENTERTAINERDATA ANALYSIS</dc:title>
  <dc:creator>Darshil Ashish Nanavati</dc:creator>
  <cp:lastModifiedBy>Darshil Ashish Nanavati</cp:lastModifiedBy>
  <cp:revision>2</cp:revision>
  <dcterms:created xsi:type="dcterms:W3CDTF">2023-05-04T21:54:00Z</dcterms:created>
  <dcterms:modified xsi:type="dcterms:W3CDTF">2023-05-07T03:15:23Z</dcterms:modified>
</cp:coreProperties>
</file>