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83" r:id="rId7"/>
    <p:sldId id="277" r:id="rId8"/>
    <p:sldId id="261" r:id="rId9"/>
    <p:sldId id="284" r:id="rId10"/>
    <p:sldId id="285" r:id="rId11"/>
    <p:sldId id="262" r:id="rId12"/>
    <p:sldId id="286" r:id="rId13"/>
    <p:sldId id="287" r:id="rId14"/>
    <p:sldId id="263" r:id="rId15"/>
    <p:sldId id="288" r:id="rId16"/>
    <p:sldId id="289" r:id="rId17"/>
    <p:sldId id="264" r:id="rId18"/>
    <p:sldId id="290" r:id="rId19"/>
    <p:sldId id="291" r:id="rId20"/>
    <p:sldId id="292" r:id="rId21"/>
    <p:sldId id="265" r:id="rId22"/>
    <p:sldId id="266" r:id="rId23"/>
    <p:sldId id="293" r:id="rId24"/>
    <p:sldId id="294" r:id="rId25"/>
    <p:sldId id="278" r:id="rId26"/>
    <p:sldId id="279" r:id="rId27"/>
    <p:sldId id="280" r:id="rId28"/>
    <p:sldId id="296" r:id="rId29"/>
    <p:sldId id="281" r:id="rId30"/>
    <p:sldId id="282" r:id="rId31"/>
    <p:sldId id="274" r:id="rId32"/>
    <p:sldId id="27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CCF045-E37F-48D5-9D5E-DAD749457168}" type="datetimeFigureOut">
              <a:rPr lang="en-IN" smtClean="0"/>
              <a:t>19-04-2022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C76E2A-9360-4B7D-8614-2A237F5EB0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259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73C54-5F0E-4829-9F61-1BB7E70FC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F158E-3845-49B1-8A1F-CDC83C9D05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35E30-CE34-49AC-9787-E850CD5D2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465A3-A8C4-47D1-B49B-97A6BD6A416D}" type="datetime1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16BA6-260C-47DE-8E6E-3DD38F9E5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35D9A-6C0E-4C8E-B020-2BDED36FD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B4FF-5ED1-45EA-B65E-9B4824650A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685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CA85B-1BC8-46DF-B112-DB5EA9B3B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4B5DC-A9FD-460F-8BAB-82B7A140F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161D2-1E33-43EA-BD62-2ADBE7BD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95F1-87F3-431E-9B73-C46F1DB98C32}" type="datetime1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1E0EF-B493-4001-8779-70CCD77AB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F4FD1-FFDB-4DDA-A5CB-A546D9BC5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B4FF-5ED1-45EA-B65E-9B4824650A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72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B78BEF-55E5-496C-9359-EF691ACF80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BA2654-3B4A-4DE5-806E-D6059E423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6EB78-5C00-4F97-91A2-D46A43F77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6706F-D157-4C55-8A60-0C8410ECFC12}" type="datetime1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2A351-768A-411F-964A-0E47EA059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5B67B-65B3-4CAD-8B98-A9DAFCAF8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B4FF-5ED1-45EA-B65E-9B4824650A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07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5954B-FCF5-4636-82A2-73F0A4F09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4DB1A-228F-4B3A-A520-95E24B514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F9DA1-972E-4C6F-9F29-34BAE99D5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BE13-6B34-443D-BE96-A8E577CEC842}" type="datetime1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F50A5-83C6-4AA8-A4AB-E745A2A7C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631B6-9ACD-4AA4-BBF9-DB0F83269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B4FF-5ED1-45EA-B65E-9B4824650A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17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0CAA4-0583-4AA4-B44A-F011E1128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7F8F4-5893-4E51-B439-56B342C31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4310C-C4CC-4089-B6DD-C10A46AEA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B00A-76F5-4E75-8759-0C501BD8F76E}" type="datetime1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4D80F-1B12-450F-984B-269A938BC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CA186-E633-44C9-8D16-84EC0B872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B4FF-5ED1-45EA-B65E-9B4824650A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253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26222-E46A-455E-A9CB-A013E1882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530F7-A01B-457E-94FB-01325CF01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A881E8-42A8-4E76-8CEB-DDDBB8704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A29D0-FE4B-49BD-B433-F8F0EFDDF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F6A7B-605D-4A60-8AA5-32F4BDC84C5E}" type="datetime1">
              <a:rPr lang="en-IN" smtClean="0"/>
              <a:t>19-04-2022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B2D44-5CD3-4E21-A4A3-FAAA29FD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08A7A-F282-40D4-AEB5-23300A512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B4FF-5ED1-45EA-B65E-9B4824650A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542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23CDF-F902-48C7-AA08-813195BD3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8F8A0-C51F-4979-AA75-ED53BA09E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15A7F0-E015-455A-8383-34FE2C176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E4E1F-C521-4554-9181-D500D55FC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D89B9D-2CFB-4339-BE02-DEB191905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13733C-9BAA-49D5-BFA4-C9A0E3ACA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364F6-432D-4702-8908-7AA070FA17B6}" type="datetime1">
              <a:rPr lang="en-IN" smtClean="0"/>
              <a:t>19-04-2022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3417C1-8466-4DC7-A0CA-F146FC7FD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CD0F10-9FBC-4C0C-8887-78A7FD308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B4FF-5ED1-45EA-B65E-9B4824650A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211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BBC8F-68F4-403F-B245-739AFB6D6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E2A8A1-BFFE-49B8-B76C-83FEB4573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D602-23E2-456C-A50D-20C7D87161F9}" type="datetime1">
              <a:rPr lang="en-IN" smtClean="0"/>
              <a:t>19-04-2022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7CA515-C4B3-4617-9B55-099DD26E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D92269-0DB9-4C5C-826D-DF0385D96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B4FF-5ED1-45EA-B65E-9B4824650A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38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D9C027-AC61-45A0-B85B-C493AE47A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9B14D-9C25-4388-A713-226DEB8B249B}" type="datetime1">
              <a:rPr lang="en-IN" smtClean="0"/>
              <a:t>19-04-2022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F7EF8D-636E-4234-B08D-0FF513C5C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1226C-5360-43FB-B83C-19A516DA9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B4FF-5ED1-45EA-B65E-9B4824650A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194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C988E-FB21-4E17-BF9A-A5C0CF567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244A6-D4A2-485B-A34C-835386815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953FE-71A1-49E3-AC2E-BD59F4FDD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188EA-6654-4D52-BA11-834FFC8A8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7630F-F1C3-4541-9616-061B2FEF99E6}" type="datetime1">
              <a:rPr lang="en-IN" smtClean="0"/>
              <a:t>19-04-2022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7B03B-B8E3-479C-92E1-8D7A4E8FA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F35CC0-4489-49CB-B067-8765D6699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B4FF-5ED1-45EA-B65E-9B4824650A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49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BE3D8-09B4-4240-965A-9558D29D3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9FB69F-CE15-41E4-A958-440F8F1EA1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E4889-834E-41A2-8333-575F1ED4F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E23C0-A316-4731-A9B1-CDEF59F14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95066-B94B-47F7-87B7-FAD79F5228FA}" type="datetime1">
              <a:rPr lang="en-IN" smtClean="0"/>
              <a:t>19-04-2022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30F70-72BC-4A70-A015-F0CFBE88F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E1379-2B1A-4648-A445-F3A9B420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B4FF-5ED1-45EA-B65E-9B4824650A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681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674717-1506-4BF9-9C38-106B28F55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D7FE1-2162-4D67-B32B-E1BFADDBA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6BC86-76A9-44B7-8066-788A98FFBE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58011-F40A-4B2C-9161-16638346E837}" type="datetime1">
              <a:rPr lang="en-IN" smtClean="0"/>
              <a:t>19-04-2022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36CF7-2AE5-46D4-A5B4-38AB31FA2A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07D94-7C41-47ED-85E4-D3E2C448A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4B4FF-5ED1-45EA-B65E-9B4824650A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158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microservices-with-node-js-and-react/learn/lecture/19225968#overview" TargetMode="External"/><Relationship Id="rId2" Type="http://schemas.openxmlformats.org/officeDocument/2006/relationships/hyperlink" Target="https://www.udemy.com/course/the-complete-nodejs-developer-course-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udemy.com/course/microservices-with-node-js-and-react/learn/lecture/19225975#overview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chemeClr val="accent3">
                <a:lumMod val="5000"/>
                <a:lumOff val="95000"/>
              </a:schemeClr>
            </a:gs>
            <a:gs pos="61000">
              <a:schemeClr val="accent3">
                <a:lumMod val="45000"/>
                <a:lumOff val="55000"/>
              </a:schemeClr>
            </a:gs>
            <a:gs pos="60000">
              <a:schemeClr val="bg1">
                <a:lumMod val="85000"/>
              </a:schemeClr>
            </a:gs>
            <a:gs pos="7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E659E-7F5D-4093-9384-DCF56AC6D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09" y="1120185"/>
            <a:ext cx="12192000" cy="825910"/>
          </a:xfrm>
        </p:spPr>
        <p:txBody>
          <a:bodyPr>
            <a:normAutofit fontScale="90000"/>
          </a:bodyPr>
          <a:lstStyle/>
          <a:p>
            <a:r>
              <a:rPr lang="en-GB" sz="4400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R. N. G. Patel Institute of Technology (RNGPIT)</a:t>
            </a:r>
            <a:endParaRPr lang="en-IN" sz="5400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1C79D6-0418-461D-8102-C669E5B87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802" y="176166"/>
            <a:ext cx="3156539" cy="11431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38CA26-B15F-45FB-8983-83E672819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220" y="176166"/>
            <a:ext cx="1069354" cy="112538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1489499-E5D8-440E-9659-68C6A1348885}"/>
              </a:ext>
            </a:extLst>
          </p:cNvPr>
          <p:cNvSpPr txBox="1">
            <a:spLocks/>
          </p:cNvSpPr>
          <p:nvPr/>
        </p:nvSpPr>
        <p:spPr>
          <a:xfrm>
            <a:off x="-5109" y="1695372"/>
            <a:ext cx="12192000" cy="8259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100" b="1" dirty="0">
                <a:solidFill>
                  <a:srgbClr val="00B0F0"/>
                </a:solidFill>
                <a:latin typeface="Arial Rounded MT Bold" panose="020F0704030504030204" pitchFamily="34" charset="0"/>
              </a:rPr>
              <a:t>Computer Science and Engineering Dept.</a:t>
            </a:r>
            <a:endParaRPr lang="en-IN" sz="5400" b="1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C64D989-F363-4963-9D79-42EC0C0BD1C8}"/>
              </a:ext>
            </a:extLst>
          </p:cNvPr>
          <p:cNvSpPr txBox="1">
            <a:spLocks/>
          </p:cNvSpPr>
          <p:nvPr/>
        </p:nvSpPr>
        <p:spPr>
          <a:xfrm>
            <a:off x="5109" y="2574152"/>
            <a:ext cx="3225171" cy="6886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Semester : 8</a:t>
            </a:r>
            <a:r>
              <a:rPr lang="en-GB" sz="41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th</a:t>
            </a:r>
            <a:r>
              <a:rPr lang="en-GB" sz="4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endParaRPr lang="en-IN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3543E46-D45F-4766-9017-2CD6267889F2}"/>
              </a:ext>
            </a:extLst>
          </p:cNvPr>
          <p:cNvSpPr txBox="1">
            <a:spLocks/>
          </p:cNvSpPr>
          <p:nvPr/>
        </p:nvSpPr>
        <p:spPr>
          <a:xfrm>
            <a:off x="3313471" y="2574153"/>
            <a:ext cx="8873420" cy="68867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1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cs typeface="Calibri Light" panose="020F0302020204030204" pitchFamily="34" charset="0"/>
              </a:rPr>
              <a:t>Subject : Internship/Project (3183101) </a:t>
            </a:r>
            <a:endParaRPr lang="en-IN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1426625-34A2-44F3-B46F-04162D81A08D}"/>
              </a:ext>
            </a:extLst>
          </p:cNvPr>
          <p:cNvSpPr txBox="1">
            <a:spLocks/>
          </p:cNvSpPr>
          <p:nvPr/>
        </p:nvSpPr>
        <p:spPr>
          <a:xfrm>
            <a:off x="-10026" y="3717855"/>
            <a:ext cx="12192000" cy="8259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100" b="1" spc="300" dirty="0">
                <a:solidFill>
                  <a:srgbClr val="FF0000"/>
                </a:solidFill>
                <a:latin typeface="Algerian" panose="04020705040A02060702" pitchFamily="82" charset="0"/>
              </a:rPr>
              <a:t>Backend developer intern</a:t>
            </a:r>
            <a:endParaRPr lang="en-IN" sz="5400" b="1" spc="3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2B57A2D6-8D4C-40FE-841A-960E33330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032828"/>
              </p:ext>
            </p:extLst>
          </p:nvPr>
        </p:nvGraphicFramePr>
        <p:xfrm>
          <a:off x="15327" y="5188314"/>
          <a:ext cx="12181782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0594">
                  <a:extLst>
                    <a:ext uri="{9D8B030D-6E8A-4147-A177-3AD203B41FA5}">
                      <a16:colId xmlns:a16="http://schemas.microsoft.com/office/drawing/2014/main" val="968058674"/>
                    </a:ext>
                  </a:extLst>
                </a:gridCol>
                <a:gridCol w="4060594">
                  <a:extLst>
                    <a:ext uri="{9D8B030D-6E8A-4147-A177-3AD203B41FA5}">
                      <a16:colId xmlns:a16="http://schemas.microsoft.com/office/drawing/2014/main" val="3258459689"/>
                    </a:ext>
                  </a:extLst>
                </a:gridCol>
                <a:gridCol w="4060594">
                  <a:extLst>
                    <a:ext uri="{9D8B030D-6E8A-4147-A177-3AD203B41FA5}">
                      <a16:colId xmlns:a16="http://schemas.microsoft.com/office/drawing/2014/main" val="3494969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rgbClr val="002060"/>
                          </a:solidFill>
                        </a:rPr>
                        <a:t>Prepared By::</a:t>
                      </a:r>
                      <a:endParaRPr lang="en-IN" sz="2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rgbClr val="002060"/>
                          </a:solidFill>
                        </a:rPr>
                        <a:t>Faculty Mentor::</a:t>
                      </a:r>
                      <a:endParaRPr lang="en-IN" sz="2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rgbClr val="002060"/>
                          </a:solidFill>
                        </a:rPr>
                        <a:t>Industry Mentor::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54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200" dirty="0" err="1">
                          <a:solidFill>
                            <a:srgbClr val="002060"/>
                          </a:solidFill>
                        </a:rPr>
                        <a:t>Pansuriya</a:t>
                      </a:r>
                      <a:r>
                        <a:rPr lang="en-GB" sz="2200" dirty="0">
                          <a:solidFill>
                            <a:srgbClr val="002060"/>
                          </a:solidFill>
                        </a:rPr>
                        <a:t> Darshil J.</a:t>
                      </a:r>
                    </a:p>
                    <a:p>
                      <a:r>
                        <a:rPr lang="en-IN" sz="2200" dirty="0">
                          <a:solidFill>
                            <a:srgbClr val="002060"/>
                          </a:solidFill>
                        </a:rPr>
                        <a:t>180840131033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dirty="0">
                          <a:solidFill>
                            <a:srgbClr val="002060"/>
                          </a:solidFill>
                        </a:rPr>
                        <a:t>Mr. Nikunj Y. Kansara</a:t>
                      </a:r>
                    </a:p>
                    <a:p>
                      <a:r>
                        <a:rPr lang="en-GB" sz="2200" dirty="0">
                          <a:solidFill>
                            <a:srgbClr val="002060"/>
                          </a:solidFill>
                        </a:rPr>
                        <a:t>Assistant Professor</a:t>
                      </a:r>
                    </a:p>
                    <a:p>
                      <a:r>
                        <a:rPr lang="en-GB" sz="2200" dirty="0">
                          <a:solidFill>
                            <a:srgbClr val="002060"/>
                          </a:solidFill>
                        </a:rPr>
                        <a:t>CSE, RNGPIT</a:t>
                      </a:r>
                      <a:endParaRPr lang="en-IN" sz="22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dirty="0">
                          <a:solidFill>
                            <a:srgbClr val="002060"/>
                          </a:solidFill>
                        </a:rPr>
                        <a:t>Ms. Priyanka Rajani</a:t>
                      </a:r>
                      <a:endParaRPr lang="en-US" sz="2400" baseline="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aseline="0" dirty="0">
                          <a:solidFill>
                            <a:srgbClr val="002060"/>
                          </a:solidFill>
                        </a:rPr>
                        <a:t>Team Leader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 err="1">
                          <a:solidFill>
                            <a:srgbClr val="002060"/>
                          </a:solidFill>
                        </a:rPr>
                        <a:t>Infozium</a:t>
                      </a:r>
                      <a:r>
                        <a:rPr lang="en-GB" sz="2400" dirty="0">
                          <a:solidFill>
                            <a:srgbClr val="002060"/>
                          </a:solidFill>
                        </a:rPr>
                        <a:t> Solution PVT LTD</a:t>
                      </a:r>
                      <a:endParaRPr lang="en-GB" sz="2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96205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5CE9F0-C98F-4E65-B5D1-5B54B44BD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B4FF-5ED1-45EA-B65E-9B4824650A8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87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chemeClr val="accent3">
                <a:lumMod val="5000"/>
                <a:lumOff val="95000"/>
              </a:schemeClr>
            </a:gs>
            <a:gs pos="61000">
              <a:schemeClr val="accent3">
                <a:lumMod val="45000"/>
                <a:lumOff val="55000"/>
              </a:schemeClr>
            </a:gs>
            <a:gs pos="60000">
              <a:schemeClr val="bg1">
                <a:lumMod val="85000"/>
              </a:schemeClr>
            </a:gs>
            <a:gs pos="7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C3F6CA-84B6-49CA-9AA1-4BD99713D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24"/>
            <a:ext cx="12192000" cy="665731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GB" sz="4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Work</a:t>
            </a:r>
            <a:endParaRPr lang="en-GB" sz="44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7003D-5BD8-4DD6-9996-A358B9D85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74155"/>
            <a:ext cx="12192000" cy="5963264"/>
          </a:xfrm>
        </p:spPr>
        <p:txBody>
          <a:bodyPr>
            <a:normAutofit/>
          </a:bodyPr>
          <a:lstStyle/>
          <a:p>
            <a:pPr algn="just"/>
            <a:r>
              <a:rPr lang="en-US" sz="3200" b="1" u="sng" dirty="0">
                <a:solidFill>
                  <a:srgbClr val="000000"/>
                </a:solidFill>
              </a:rPr>
              <a:t>Week 1</a:t>
            </a:r>
          </a:p>
          <a:p>
            <a:pPr algn="just"/>
            <a:endParaRPr lang="en-US" sz="3200" b="1" u="sng" dirty="0">
              <a:solidFill>
                <a:srgbClr val="000000"/>
              </a:solidFill>
            </a:endParaRPr>
          </a:p>
          <a:p>
            <a:pPr marL="0" indent="0" algn="just">
              <a:buNone/>
            </a:pPr>
            <a:endParaRPr lang="en-IN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9A6585-733A-41CB-90CF-82781DB3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B4FF-5ED1-45EA-B65E-9B4824650A89}" type="slidenum">
              <a:rPr lang="en-IN" smtClean="0"/>
              <a:t>10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86B5A1-8D8F-449D-8A12-2F773A12E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887" y="681148"/>
            <a:ext cx="7903611" cy="604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102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chemeClr val="accent3">
                <a:lumMod val="5000"/>
                <a:lumOff val="95000"/>
              </a:schemeClr>
            </a:gs>
            <a:gs pos="61000">
              <a:schemeClr val="accent3">
                <a:lumMod val="45000"/>
                <a:lumOff val="55000"/>
              </a:schemeClr>
            </a:gs>
            <a:gs pos="60000">
              <a:schemeClr val="bg1">
                <a:lumMod val="85000"/>
              </a:schemeClr>
            </a:gs>
            <a:gs pos="7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C3F6CA-84B6-49CA-9AA1-4BD99713D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24"/>
            <a:ext cx="12192000" cy="88631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GB" sz="4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Work</a:t>
            </a:r>
            <a:endParaRPr lang="en-GB" sz="44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7003D-5BD8-4DD6-9996-A358B9D85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4736"/>
            <a:ext cx="12192000" cy="5963264"/>
          </a:xfrm>
        </p:spPr>
        <p:txBody>
          <a:bodyPr>
            <a:normAutofit/>
          </a:bodyPr>
          <a:lstStyle/>
          <a:p>
            <a:r>
              <a:rPr lang="en-US" sz="3200" b="1" u="sng" dirty="0">
                <a:solidFill>
                  <a:srgbClr val="000000"/>
                </a:solidFill>
              </a:rPr>
              <a:t>Week 2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on the file module and validate the file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uploadation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en-I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Learnt documentation about the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socketio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</a:t>
            </a:r>
            <a:r>
              <a:rPr lang="en-US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 bi-directional communication between web clients and servers. It has two parts: a client-side library that runs in the browser, and a server-side library for Nodejs.[2]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the simple chat app using the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socketio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which users enter into rooms and chatting with each other.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157993-446B-4354-9714-A797273DE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B4FF-5ED1-45EA-B65E-9B4824650A89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782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chemeClr val="accent3">
                <a:lumMod val="5000"/>
                <a:lumOff val="95000"/>
              </a:schemeClr>
            </a:gs>
            <a:gs pos="61000">
              <a:schemeClr val="accent3">
                <a:lumMod val="45000"/>
                <a:lumOff val="55000"/>
              </a:schemeClr>
            </a:gs>
            <a:gs pos="60000">
              <a:schemeClr val="bg1">
                <a:lumMod val="85000"/>
              </a:schemeClr>
            </a:gs>
            <a:gs pos="7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C3F6CA-84B6-49CA-9AA1-4BD99713D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24"/>
            <a:ext cx="12192000" cy="88631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GB" sz="4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Work</a:t>
            </a:r>
            <a:endParaRPr lang="en-GB" sz="44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7003D-5BD8-4DD6-9996-A358B9D85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4736"/>
            <a:ext cx="12192000" cy="5963264"/>
          </a:xfrm>
        </p:spPr>
        <p:txBody>
          <a:bodyPr>
            <a:normAutofit/>
          </a:bodyPr>
          <a:lstStyle/>
          <a:p>
            <a:r>
              <a:rPr lang="en-US" sz="3200" b="1" u="sng" dirty="0">
                <a:solidFill>
                  <a:srgbClr val="000000"/>
                </a:solidFill>
              </a:rPr>
              <a:t>Week 2</a:t>
            </a:r>
          </a:p>
          <a:p>
            <a:endParaRPr lang="en-IN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157993-446B-4354-9714-A797273DE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B4FF-5ED1-45EA-B65E-9B4824650A89}" type="slidenum">
              <a:rPr lang="en-IN" smtClean="0"/>
              <a:t>12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551EBD-180C-4DF9-A4FA-DABE27CAC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98" y="1431472"/>
            <a:ext cx="923925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19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chemeClr val="accent3">
                <a:lumMod val="5000"/>
                <a:lumOff val="95000"/>
              </a:schemeClr>
            </a:gs>
            <a:gs pos="61000">
              <a:schemeClr val="accent3">
                <a:lumMod val="45000"/>
                <a:lumOff val="55000"/>
              </a:schemeClr>
            </a:gs>
            <a:gs pos="60000">
              <a:schemeClr val="bg1">
                <a:lumMod val="85000"/>
              </a:schemeClr>
            </a:gs>
            <a:gs pos="7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C3F6CA-84B6-49CA-9AA1-4BD99713D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24"/>
            <a:ext cx="12192000" cy="88631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GB" sz="4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Work</a:t>
            </a:r>
            <a:endParaRPr lang="en-GB" sz="44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7003D-5BD8-4DD6-9996-A358B9D85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4736"/>
            <a:ext cx="12192000" cy="5963264"/>
          </a:xfrm>
        </p:spPr>
        <p:txBody>
          <a:bodyPr>
            <a:normAutofit/>
          </a:bodyPr>
          <a:lstStyle/>
          <a:p>
            <a:r>
              <a:rPr lang="en-US" sz="3200" b="1" u="sng" dirty="0">
                <a:solidFill>
                  <a:srgbClr val="000000"/>
                </a:solidFill>
              </a:rPr>
              <a:t>Week 2</a:t>
            </a:r>
          </a:p>
          <a:p>
            <a:endParaRPr lang="en-US" sz="3200" b="1" u="sng" dirty="0">
              <a:solidFill>
                <a:srgbClr val="000000"/>
              </a:solidFill>
            </a:endParaRPr>
          </a:p>
          <a:p>
            <a:endParaRPr lang="en-US" sz="3200" b="1" u="sng" dirty="0">
              <a:solidFill>
                <a:srgbClr val="000000"/>
              </a:solidFill>
            </a:endParaRPr>
          </a:p>
          <a:p>
            <a:endParaRPr lang="en-IN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157993-446B-4354-9714-A797273DE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B4FF-5ED1-45EA-B65E-9B4824650A89}" type="slidenum">
              <a:rPr lang="en-IN" smtClean="0"/>
              <a:t>13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A90F8E-C948-4472-B874-BD16860AF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2" y="1342565"/>
            <a:ext cx="9814307" cy="537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133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chemeClr val="accent3">
                <a:lumMod val="5000"/>
                <a:lumOff val="95000"/>
              </a:schemeClr>
            </a:gs>
            <a:gs pos="61000">
              <a:schemeClr val="accent3">
                <a:lumMod val="45000"/>
                <a:lumOff val="55000"/>
              </a:schemeClr>
            </a:gs>
            <a:gs pos="60000">
              <a:schemeClr val="bg1">
                <a:lumMod val="85000"/>
              </a:schemeClr>
            </a:gs>
            <a:gs pos="7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C3F6CA-84B6-49CA-9AA1-4BD99713D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24"/>
            <a:ext cx="12192000" cy="88631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GB" sz="4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Work</a:t>
            </a:r>
            <a:endParaRPr lang="en-GB" sz="44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7003D-5BD8-4DD6-9996-A358B9D85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4736"/>
            <a:ext cx="12192000" cy="5963264"/>
          </a:xfrm>
        </p:spPr>
        <p:txBody>
          <a:bodyPr>
            <a:normAutofit/>
          </a:bodyPr>
          <a:lstStyle/>
          <a:p>
            <a:pPr algn="just"/>
            <a:r>
              <a:rPr lang="en-US" sz="3500" b="1" u="sng" dirty="0">
                <a:solidFill>
                  <a:srgbClr val="000000"/>
                </a:solidFill>
              </a:rPr>
              <a:t>Week 3</a:t>
            </a:r>
            <a:r>
              <a:rPr lang="en-US" sz="3500" dirty="0">
                <a:solidFill>
                  <a:srgbClr val="000000"/>
                </a:solidFill>
              </a:rPr>
              <a:t> </a:t>
            </a:r>
          </a:p>
          <a:p>
            <a:r>
              <a:rPr lang="en-IN" sz="3200" dirty="0"/>
              <a:t>Learnt about the </a:t>
            </a:r>
            <a:r>
              <a:rPr lang="en-IN" sz="3200" dirty="0" err="1"/>
              <a:t>JsonWebToken</a:t>
            </a:r>
            <a:r>
              <a:rPr lang="en-IN" sz="3200" dirty="0"/>
              <a:t> which used for the authentication a user.</a:t>
            </a:r>
          </a:p>
          <a:p>
            <a:r>
              <a:rPr lang="en-IN" sz="3200" dirty="0"/>
              <a:t>Implementation of </a:t>
            </a:r>
            <a:r>
              <a:rPr lang="en-IN" sz="3200" dirty="0" err="1"/>
              <a:t>jsonwebtoken</a:t>
            </a:r>
            <a:r>
              <a:rPr lang="en-IN" sz="3200" dirty="0"/>
              <a:t> with the </a:t>
            </a:r>
            <a:r>
              <a:rPr lang="en-IN" sz="3200" dirty="0" err="1"/>
              <a:t>accesstoken</a:t>
            </a:r>
            <a:r>
              <a:rPr lang="en-IN" sz="3200" dirty="0"/>
              <a:t> and the </a:t>
            </a:r>
            <a:r>
              <a:rPr lang="en-IN" sz="3200" dirty="0" err="1"/>
              <a:t>refreshtoken</a:t>
            </a:r>
            <a:r>
              <a:rPr lang="en-IN" sz="3200" dirty="0"/>
              <a:t>.</a:t>
            </a:r>
          </a:p>
          <a:p>
            <a:r>
              <a:rPr lang="en-IN" sz="3200" dirty="0"/>
              <a:t>Implement passport-local-</a:t>
            </a:r>
            <a:r>
              <a:rPr lang="en-IN" sz="3200" dirty="0" err="1"/>
              <a:t>stratergy</a:t>
            </a:r>
            <a:r>
              <a:rPr lang="en-IN" sz="3200" dirty="0"/>
              <a:t> which is used for the authentication.</a:t>
            </a:r>
          </a:p>
          <a:p>
            <a:r>
              <a:rPr lang="en-IN" sz="3200" dirty="0"/>
              <a:t>Google based authentication and </a:t>
            </a:r>
            <a:r>
              <a:rPr lang="en-IN" sz="3200" dirty="0" err="1"/>
              <a:t>facebook</a:t>
            </a:r>
            <a:r>
              <a:rPr lang="en-IN" sz="3200" dirty="0"/>
              <a:t> based authentication implement using the passport </a:t>
            </a:r>
            <a:r>
              <a:rPr lang="en-IN" sz="3200" dirty="0" err="1"/>
              <a:t>stratergy</a:t>
            </a:r>
            <a:r>
              <a:rPr lang="en-IN" sz="3200" dirty="0"/>
              <a:t>.</a:t>
            </a:r>
          </a:p>
          <a:p>
            <a:endParaRPr lang="en-IN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IN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4887DE-A867-481F-940C-C9F0BAD6A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B4FF-5ED1-45EA-B65E-9B4824650A89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366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chemeClr val="accent3">
                <a:lumMod val="5000"/>
                <a:lumOff val="95000"/>
              </a:schemeClr>
            </a:gs>
            <a:gs pos="61000">
              <a:schemeClr val="accent3">
                <a:lumMod val="45000"/>
                <a:lumOff val="55000"/>
              </a:schemeClr>
            </a:gs>
            <a:gs pos="60000">
              <a:schemeClr val="bg1">
                <a:lumMod val="85000"/>
              </a:schemeClr>
            </a:gs>
            <a:gs pos="7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C3F6CA-84B6-49CA-9AA1-4BD99713D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24"/>
            <a:ext cx="12192000" cy="88631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GB" sz="4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Work</a:t>
            </a:r>
            <a:endParaRPr lang="en-GB" sz="44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7003D-5BD8-4DD6-9996-A358B9D85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4736"/>
            <a:ext cx="12192000" cy="5963264"/>
          </a:xfrm>
        </p:spPr>
        <p:txBody>
          <a:bodyPr>
            <a:normAutofit/>
          </a:bodyPr>
          <a:lstStyle/>
          <a:p>
            <a:pPr algn="just"/>
            <a:r>
              <a:rPr lang="en-US" sz="3500" b="1" u="sng" dirty="0">
                <a:solidFill>
                  <a:srgbClr val="000000"/>
                </a:solidFill>
              </a:rPr>
              <a:t>Week 3</a:t>
            </a:r>
            <a:r>
              <a:rPr lang="en-US" sz="3500" dirty="0">
                <a:solidFill>
                  <a:srgbClr val="000000"/>
                </a:solidFill>
              </a:rPr>
              <a:t> </a:t>
            </a:r>
          </a:p>
          <a:p>
            <a:endParaRPr lang="en-IN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IN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4887DE-A867-481F-940C-C9F0BAD6A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B4FF-5ED1-45EA-B65E-9B4824650A89}" type="slidenum">
              <a:rPr lang="en-IN" smtClean="0"/>
              <a:t>15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C5C25B-5C3D-46AB-95C0-FE03D3557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747" y="1001810"/>
            <a:ext cx="4968273" cy="571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394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chemeClr val="accent3">
                <a:lumMod val="5000"/>
                <a:lumOff val="95000"/>
              </a:schemeClr>
            </a:gs>
            <a:gs pos="61000">
              <a:schemeClr val="accent3">
                <a:lumMod val="45000"/>
                <a:lumOff val="55000"/>
              </a:schemeClr>
            </a:gs>
            <a:gs pos="60000">
              <a:schemeClr val="bg1">
                <a:lumMod val="85000"/>
              </a:schemeClr>
            </a:gs>
            <a:gs pos="7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C3F6CA-84B6-49CA-9AA1-4BD99713D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24"/>
            <a:ext cx="12192000" cy="88631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GB" sz="4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Work</a:t>
            </a:r>
            <a:endParaRPr lang="en-GB" sz="44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7003D-5BD8-4DD6-9996-A358B9D85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4736"/>
            <a:ext cx="12192000" cy="5963264"/>
          </a:xfrm>
        </p:spPr>
        <p:txBody>
          <a:bodyPr>
            <a:normAutofit/>
          </a:bodyPr>
          <a:lstStyle/>
          <a:p>
            <a:pPr algn="just"/>
            <a:r>
              <a:rPr lang="en-US" sz="3500" b="1" u="sng" dirty="0">
                <a:solidFill>
                  <a:srgbClr val="000000"/>
                </a:solidFill>
              </a:rPr>
              <a:t>Week 3</a:t>
            </a:r>
            <a:r>
              <a:rPr lang="en-US" sz="3500" dirty="0">
                <a:solidFill>
                  <a:srgbClr val="000000"/>
                </a:solidFill>
              </a:rPr>
              <a:t> </a:t>
            </a:r>
          </a:p>
          <a:p>
            <a:endParaRPr lang="en-IN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IN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4887DE-A867-481F-940C-C9F0BAD6A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B4FF-5ED1-45EA-B65E-9B4824650A89}" type="slidenum">
              <a:rPr lang="en-IN" smtClean="0"/>
              <a:t>16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2C4F93-0965-4F70-B7C4-179D8E6B8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40" y="1568709"/>
            <a:ext cx="8491323" cy="307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419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chemeClr val="accent3">
                <a:lumMod val="5000"/>
                <a:lumOff val="95000"/>
              </a:schemeClr>
            </a:gs>
            <a:gs pos="61000">
              <a:schemeClr val="accent3">
                <a:lumMod val="45000"/>
                <a:lumOff val="55000"/>
              </a:schemeClr>
            </a:gs>
            <a:gs pos="60000">
              <a:schemeClr val="bg1">
                <a:lumMod val="85000"/>
              </a:schemeClr>
            </a:gs>
            <a:gs pos="7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C3F6CA-84B6-49CA-9AA1-4BD99713D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24"/>
            <a:ext cx="12192000" cy="88631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GB" sz="4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Work</a:t>
            </a:r>
            <a:endParaRPr lang="en-GB" sz="44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7003D-5BD8-4DD6-9996-A358B9D85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4736"/>
            <a:ext cx="12192000" cy="5963264"/>
          </a:xfrm>
        </p:spPr>
        <p:txBody>
          <a:bodyPr>
            <a:normAutofit/>
          </a:bodyPr>
          <a:lstStyle/>
          <a:p>
            <a:pPr algn="just"/>
            <a:r>
              <a:rPr lang="en-US" sz="3500" b="1" u="sng" dirty="0">
                <a:solidFill>
                  <a:srgbClr val="000000"/>
                </a:solidFill>
              </a:rPr>
              <a:t>Week 4</a:t>
            </a:r>
          </a:p>
          <a:p>
            <a:pPr algn="just"/>
            <a:r>
              <a:rPr lang="en-US" sz="3200" dirty="0">
                <a:solidFill>
                  <a:srgbClr val="000000"/>
                </a:solidFill>
              </a:rPr>
              <a:t>Overview of typescript, basic syntax of typescript, type annotations and inference.[3]</a:t>
            </a:r>
          </a:p>
          <a:p>
            <a:pPr algn="just"/>
            <a:r>
              <a:rPr lang="en-IN" sz="3200" dirty="0"/>
              <a:t>Learnt about the </a:t>
            </a:r>
            <a:r>
              <a:rPr lang="en-IN" sz="3200" dirty="0" err="1"/>
              <a:t>typeORM</a:t>
            </a:r>
            <a:r>
              <a:rPr lang="en-IN" sz="3200" dirty="0"/>
              <a:t> which is Object Relational library.</a:t>
            </a:r>
          </a:p>
          <a:p>
            <a:pPr algn="just"/>
            <a:r>
              <a:rPr lang="en-IN" sz="3200" dirty="0"/>
              <a:t>In </a:t>
            </a:r>
            <a:r>
              <a:rPr lang="en-IN" sz="3200" dirty="0" err="1"/>
              <a:t>typeORM</a:t>
            </a:r>
            <a:r>
              <a:rPr lang="en-IN" sz="3200" dirty="0"/>
              <a:t> entities, </a:t>
            </a:r>
            <a:r>
              <a:rPr lang="en-IN" sz="3200" dirty="0" err="1"/>
              <a:t>embeded</a:t>
            </a:r>
            <a:r>
              <a:rPr lang="en-IN" sz="3200" dirty="0"/>
              <a:t> entities, relations one to one , many to one, one to many.</a:t>
            </a:r>
          </a:p>
          <a:p>
            <a:pPr algn="just"/>
            <a:r>
              <a:rPr lang="en-IN" sz="3200" dirty="0"/>
              <a:t>Learnt the Select , insert, update, delete Query builder which is used for the CRUD operation.[4]</a:t>
            </a:r>
          </a:p>
          <a:p>
            <a:pPr algn="just"/>
            <a:r>
              <a:rPr lang="en-IN" sz="3200" dirty="0"/>
              <a:t>Implementation of the CRUD operation and relations between the entities.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587517-515A-46FB-AC08-8F6D8EA0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B4FF-5ED1-45EA-B65E-9B4824650A89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791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chemeClr val="accent3">
                <a:lumMod val="5000"/>
                <a:lumOff val="95000"/>
              </a:schemeClr>
            </a:gs>
            <a:gs pos="61000">
              <a:schemeClr val="accent3">
                <a:lumMod val="45000"/>
                <a:lumOff val="55000"/>
              </a:schemeClr>
            </a:gs>
            <a:gs pos="60000">
              <a:schemeClr val="bg1">
                <a:lumMod val="85000"/>
              </a:schemeClr>
            </a:gs>
            <a:gs pos="7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C3F6CA-84B6-49CA-9AA1-4BD99713D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24"/>
            <a:ext cx="12192000" cy="570074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GB" sz="4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Work</a:t>
            </a:r>
            <a:endParaRPr lang="en-GB" sz="44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7003D-5BD8-4DD6-9996-A358B9D85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8498"/>
            <a:ext cx="12192000" cy="6279502"/>
          </a:xfrm>
        </p:spPr>
        <p:txBody>
          <a:bodyPr>
            <a:normAutofit/>
          </a:bodyPr>
          <a:lstStyle/>
          <a:p>
            <a:pPr algn="just"/>
            <a:r>
              <a:rPr lang="en-US" sz="3500" b="1" u="sng" dirty="0">
                <a:solidFill>
                  <a:srgbClr val="000000"/>
                </a:solidFill>
              </a:rPr>
              <a:t>Week 4</a:t>
            </a:r>
          </a:p>
          <a:p>
            <a:pPr algn="just"/>
            <a:endParaRPr lang="en-US" sz="3500" b="1" u="sng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587517-515A-46FB-AC08-8F6D8EA0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B4FF-5ED1-45EA-B65E-9B4824650A89}" type="slidenum">
              <a:rPr lang="en-IN" smtClean="0"/>
              <a:t>18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6EC656-6F50-4AAA-A7A5-D3DA60BE1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62" y="1137866"/>
            <a:ext cx="10124686" cy="571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48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chemeClr val="accent3">
                <a:lumMod val="5000"/>
                <a:lumOff val="95000"/>
              </a:schemeClr>
            </a:gs>
            <a:gs pos="61000">
              <a:schemeClr val="accent3">
                <a:lumMod val="45000"/>
                <a:lumOff val="55000"/>
              </a:schemeClr>
            </a:gs>
            <a:gs pos="60000">
              <a:schemeClr val="bg1">
                <a:lumMod val="85000"/>
              </a:schemeClr>
            </a:gs>
            <a:gs pos="7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C3F6CA-84B6-49CA-9AA1-4BD99713D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24"/>
            <a:ext cx="12192000" cy="570074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GB" sz="4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Work</a:t>
            </a:r>
            <a:endParaRPr lang="en-GB" sz="44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7003D-5BD8-4DD6-9996-A358B9D85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8498"/>
            <a:ext cx="12192000" cy="6279502"/>
          </a:xfrm>
        </p:spPr>
        <p:txBody>
          <a:bodyPr>
            <a:normAutofit/>
          </a:bodyPr>
          <a:lstStyle/>
          <a:p>
            <a:pPr algn="just"/>
            <a:r>
              <a:rPr lang="en-US" sz="3500" b="1" u="sng" dirty="0">
                <a:solidFill>
                  <a:srgbClr val="000000"/>
                </a:solidFill>
              </a:rPr>
              <a:t>Week 4</a:t>
            </a:r>
          </a:p>
          <a:p>
            <a:pPr algn="just"/>
            <a:endParaRPr lang="en-US" sz="3500" b="1" u="sng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587517-515A-46FB-AC08-8F6D8EA0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B4FF-5ED1-45EA-B65E-9B4824650A89}" type="slidenum">
              <a:rPr lang="en-IN" smtClean="0"/>
              <a:t>19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9CA95A-AAAC-44A0-B854-E5F930889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57" y="1095874"/>
            <a:ext cx="5850674" cy="575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407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chemeClr val="accent3">
                <a:lumMod val="5000"/>
                <a:lumOff val="95000"/>
              </a:schemeClr>
            </a:gs>
            <a:gs pos="61000">
              <a:schemeClr val="accent3">
                <a:lumMod val="45000"/>
                <a:lumOff val="55000"/>
              </a:schemeClr>
            </a:gs>
            <a:gs pos="60000">
              <a:schemeClr val="bg1">
                <a:lumMod val="85000"/>
              </a:schemeClr>
            </a:gs>
            <a:gs pos="7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C3F6CA-84B6-49CA-9AA1-4BD99713D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24"/>
            <a:ext cx="12192000" cy="88631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GB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Outline</a:t>
            </a:r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7003D-5BD8-4DD6-9996-A358B9D85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586" y="1098038"/>
            <a:ext cx="11540613" cy="5548568"/>
          </a:xfrm>
        </p:spPr>
        <p:txBody>
          <a:bodyPr>
            <a:normAutofit/>
          </a:bodyPr>
          <a:lstStyle/>
          <a:p>
            <a:r>
              <a:rPr lang="en-GB" sz="4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Purpose of </a:t>
            </a:r>
            <a:r>
              <a:rPr lang="en-GB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</a:t>
            </a:r>
            <a:r>
              <a:rPr lang="en-GB" sz="4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Internship</a:t>
            </a:r>
          </a:p>
          <a:p>
            <a:r>
              <a:rPr lang="en-IN" sz="4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Introduction of the Organization</a:t>
            </a:r>
            <a:endParaRPr lang="en-GB" sz="48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4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Timeline Chart for 12 weeks Internship</a:t>
            </a:r>
          </a:p>
          <a:p>
            <a:r>
              <a:rPr lang="en-GB" sz="4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Training Work</a:t>
            </a:r>
            <a:endParaRPr lang="en-GB" sz="48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4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Project Work</a:t>
            </a:r>
          </a:p>
          <a:p>
            <a:r>
              <a:rPr lang="en-IN" sz="4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Future Work</a:t>
            </a:r>
            <a:endParaRPr lang="en-IN" sz="48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48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References</a:t>
            </a:r>
            <a:endParaRPr lang="en-IN" sz="6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88623B-E469-4259-84CD-922DD8E0C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B4FF-5ED1-45EA-B65E-9B4824650A89}" type="slidenum">
              <a:rPr lang="en-IN" sz="1400" smtClean="0"/>
              <a:t>2</a:t>
            </a:fld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626965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chemeClr val="accent3">
                <a:lumMod val="5000"/>
                <a:lumOff val="95000"/>
              </a:schemeClr>
            </a:gs>
            <a:gs pos="61000">
              <a:schemeClr val="accent3">
                <a:lumMod val="45000"/>
                <a:lumOff val="55000"/>
              </a:schemeClr>
            </a:gs>
            <a:gs pos="60000">
              <a:schemeClr val="bg1">
                <a:lumMod val="85000"/>
              </a:schemeClr>
            </a:gs>
            <a:gs pos="7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C3F6CA-84B6-49CA-9AA1-4BD99713D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24"/>
            <a:ext cx="12192000" cy="570074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GB" sz="4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Work</a:t>
            </a:r>
            <a:endParaRPr lang="en-GB" sz="44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7003D-5BD8-4DD6-9996-A358B9D85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8498"/>
            <a:ext cx="12192000" cy="6279502"/>
          </a:xfrm>
        </p:spPr>
        <p:txBody>
          <a:bodyPr>
            <a:normAutofit/>
          </a:bodyPr>
          <a:lstStyle/>
          <a:p>
            <a:pPr algn="just"/>
            <a:r>
              <a:rPr lang="en-US" sz="3500" b="1" u="sng" dirty="0">
                <a:solidFill>
                  <a:srgbClr val="000000"/>
                </a:solidFill>
              </a:rPr>
              <a:t>Week 4</a:t>
            </a:r>
          </a:p>
          <a:p>
            <a:pPr algn="just"/>
            <a:endParaRPr lang="en-US" sz="3500" b="1" u="sng" dirty="0">
              <a:solidFill>
                <a:srgbClr val="000000"/>
              </a:solidFill>
            </a:endParaRPr>
          </a:p>
          <a:p>
            <a:pPr algn="just"/>
            <a:endParaRPr lang="en-US" sz="3500" b="1" u="sng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587517-515A-46FB-AC08-8F6D8EA0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B4FF-5ED1-45EA-B65E-9B4824650A89}" type="slidenum">
              <a:rPr lang="en-IN" smtClean="0"/>
              <a:t>20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A21057-4C52-4E5B-95F6-00ABA43F2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91" y="1036822"/>
            <a:ext cx="9184457" cy="581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517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chemeClr val="accent3">
                <a:lumMod val="5000"/>
                <a:lumOff val="95000"/>
              </a:schemeClr>
            </a:gs>
            <a:gs pos="61000">
              <a:schemeClr val="accent3">
                <a:lumMod val="45000"/>
                <a:lumOff val="55000"/>
              </a:schemeClr>
            </a:gs>
            <a:gs pos="60000">
              <a:schemeClr val="bg1">
                <a:lumMod val="85000"/>
              </a:schemeClr>
            </a:gs>
            <a:gs pos="7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C3F6CA-84B6-49CA-9AA1-4BD99713D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24"/>
            <a:ext cx="12192000" cy="88631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GB" sz="4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Work</a:t>
            </a:r>
            <a:endParaRPr lang="en-GB" sz="44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7003D-5BD8-4DD6-9996-A358B9D85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4736"/>
            <a:ext cx="12192000" cy="5963264"/>
          </a:xfrm>
        </p:spPr>
        <p:txBody>
          <a:bodyPr>
            <a:normAutofit/>
          </a:bodyPr>
          <a:lstStyle/>
          <a:p>
            <a:pPr algn="just"/>
            <a:r>
              <a:rPr lang="en-US" sz="3500" b="1" u="sng" dirty="0">
                <a:solidFill>
                  <a:srgbClr val="000000"/>
                </a:solidFill>
              </a:rPr>
              <a:t>Week 5</a:t>
            </a:r>
          </a:p>
          <a:p>
            <a:pPr algn="just"/>
            <a:r>
              <a:rPr lang="en-US" sz="3200" dirty="0">
                <a:solidFill>
                  <a:srgbClr val="000000"/>
                </a:solidFill>
              </a:rPr>
              <a:t>In fifth week get Introduction about the warehouse management project which client’s project.</a:t>
            </a:r>
          </a:p>
          <a:p>
            <a:pPr algn="just"/>
            <a:r>
              <a:rPr lang="en-US" sz="3200" dirty="0">
                <a:solidFill>
                  <a:srgbClr val="000000"/>
                </a:solidFill>
              </a:rPr>
              <a:t>This project basically based upon the delivery service by the agency for ex </a:t>
            </a:r>
            <a:r>
              <a:rPr lang="en-US" sz="3200" dirty="0" err="1">
                <a:solidFill>
                  <a:srgbClr val="000000"/>
                </a:solidFill>
              </a:rPr>
              <a:t>Ekart</a:t>
            </a:r>
            <a:r>
              <a:rPr lang="en-US" sz="3200" dirty="0">
                <a:solidFill>
                  <a:srgbClr val="000000"/>
                </a:solidFill>
              </a:rPr>
              <a:t> Logistics.</a:t>
            </a:r>
          </a:p>
          <a:p>
            <a:pPr algn="just"/>
            <a:r>
              <a:rPr lang="en-US" sz="3200" dirty="0">
                <a:solidFill>
                  <a:srgbClr val="000000"/>
                </a:solidFill>
              </a:rPr>
              <a:t>It has main three roles admin, warehouse manager and Delivery Boy.</a:t>
            </a:r>
          </a:p>
          <a:p>
            <a:pPr algn="just"/>
            <a:r>
              <a:rPr lang="en-US" sz="3200" dirty="0">
                <a:solidFill>
                  <a:srgbClr val="000000"/>
                </a:solidFill>
              </a:rPr>
              <a:t> Build the Register and Login </a:t>
            </a:r>
            <a:r>
              <a:rPr lang="en-US" sz="3200" dirty="0" err="1">
                <a:solidFill>
                  <a:srgbClr val="000000"/>
                </a:solidFill>
              </a:rPr>
              <a:t>api</a:t>
            </a:r>
            <a:r>
              <a:rPr lang="en-US" sz="3200" dirty="0">
                <a:solidFill>
                  <a:srgbClr val="000000"/>
                </a:solidFill>
              </a:rPr>
              <a:t> for the Delivery Boy and Warehouse manager which is used by the admin.</a:t>
            </a:r>
          </a:p>
          <a:p>
            <a:pPr algn="just"/>
            <a:r>
              <a:rPr lang="en-US" sz="3200" dirty="0">
                <a:solidFill>
                  <a:srgbClr val="000000"/>
                </a:solidFill>
              </a:rPr>
              <a:t>Create Delete, </a:t>
            </a:r>
            <a:r>
              <a:rPr lang="en-US" sz="3200" dirty="0" err="1">
                <a:solidFill>
                  <a:srgbClr val="000000"/>
                </a:solidFill>
              </a:rPr>
              <a:t>update,block</a:t>
            </a:r>
            <a:r>
              <a:rPr lang="en-US" sz="3200" dirty="0">
                <a:solidFill>
                  <a:srgbClr val="000000"/>
                </a:solidFill>
              </a:rPr>
              <a:t>, unblock </a:t>
            </a:r>
            <a:r>
              <a:rPr lang="en-US" sz="3200" dirty="0" err="1">
                <a:solidFill>
                  <a:srgbClr val="000000"/>
                </a:solidFill>
              </a:rPr>
              <a:t>api</a:t>
            </a:r>
            <a:r>
              <a:rPr lang="en-US" sz="3200" dirty="0">
                <a:solidFill>
                  <a:srgbClr val="000000"/>
                </a:solidFill>
              </a:rPr>
              <a:t> for the delivery boy and warehouse manager which is controlled by the Admin.</a:t>
            </a:r>
          </a:p>
          <a:p>
            <a:pPr algn="just"/>
            <a:endParaRPr lang="en-IN" sz="32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82F369-EC4D-4046-91BF-27EE532B2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B4FF-5ED1-45EA-B65E-9B4824650A89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905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chemeClr val="accent3">
                <a:lumMod val="5000"/>
                <a:lumOff val="95000"/>
              </a:schemeClr>
            </a:gs>
            <a:gs pos="61000">
              <a:schemeClr val="accent3">
                <a:lumMod val="45000"/>
                <a:lumOff val="55000"/>
              </a:schemeClr>
            </a:gs>
            <a:gs pos="60000">
              <a:schemeClr val="bg1">
                <a:lumMod val="85000"/>
              </a:schemeClr>
            </a:gs>
            <a:gs pos="7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C3F6CA-84B6-49CA-9AA1-4BD99713D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24"/>
            <a:ext cx="12192000" cy="88631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GB" sz="4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Work</a:t>
            </a:r>
            <a:endParaRPr lang="en-GB" sz="44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7003D-5BD8-4DD6-9996-A358B9D85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4736"/>
            <a:ext cx="12192000" cy="5963264"/>
          </a:xfrm>
        </p:spPr>
        <p:txBody>
          <a:bodyPr>
            <a:normAutofit/>
          </a:bodyPr>
          <a:lstStyle/>
          <a:p>
            <a:pPr algn="just"/>
            <a:r>
              <a:rPr lang="en-US" sz="3500" b="1" u="sng" dirty="0">
                <a:solidFill>
                  <a:srgbClr val="000000"/>
                </a:solidFill>
              </a:rPr>
              <a:t>Week 6</a:t>
            </a:r>
          </a:p>
          <a:p>
            <a:pPr algn="just"/>
            <a:r>
              <a:rPr lang="en-US" sz="3200" dirty="0">
                <a:solidFill>
                  <a:srgbClr val="000000"/>
                </a:solidFill>
              </a:rPr>
              <a:t>In 6</a:t>
            </a:r>
            <a:r>
              <a:rPr lang="en-US" sz="3200" baseline="30000" dirty="0">
                <a:solidFill>
                  <a:srgbClr val="000000"/>
                </a:solidFill>
              </a:rPr>
              <a:t>th</a:t>
            </a:r>
            <a:r>
              <a:rPr lang="en-US" sz="3200" dirty="0">
                <a:solidFill>
                  <a:srgbClr val="000000"/>
                </a:solidFill>
              </a:rPr>
              <a:t> week build the API of create, get, update, delete for the warehouse.</a:t>
            </a:r>
          </a:p>
          <a:p>
            <a:pPr algn="just"/>
            <a:r>
              <a:rPr lang="en-US" sz="3200" dirty="0">
                <a:solidFill>
                  <a:srgbClr val="000000"/>
                </a:solidFill>
              </a:rPr>
              <a:t>Build the </a:t>
            </a:r>
            <a:r>
              <a:rPr lang="en-US" sz="3200" dirty="0" err="1">
                <a:solidFill>
                  <a:srgbClr val="000000"/>
                </a:solidFill>
              </a:rPr>
              <a:t>api</a:t>
            </a:r>
            <a:r>
              <a:rPr lang="en-US" sz="3200" dirty="0">
                <a:solidFill>
                  <a:srgbClr val="000000"/>
                </a:solidFill>
              </a:rPr>
              <a:t> for </a:t>
            </a:r>
            <a:r>
              <a:rPr lang="en-US" sz="3200" dirty="0" err="1">
                <a:solidFill>
                  <a:srgbClr val="000000"/>
                </a:solidFill>
              </a:rPr>
              <a:t>upoad</a:t>
            </a:r>
            <a:r>
              <a:rPr lang="en-US" sz="3200" dirty="0">
                <a:solidFill>
                  <a:srgbClr val="000000"/>
                </a:solidFill>
              </a:rPr>
              <a:t> excel file and file data insert into </a:t>
            </a:r>
            <a:r>
              <a:rPr lang="en-US" sz="3200" dirty="0" err="1">
                <a:solidFill>
                  <a:srgbClr val="000000"/>
                </a:solidFill>
              </a:rPr>
              <a:t>into</a:t>
            </a:r>
            <a:r>
              <a:rPr lang="en-US" sz="3200" dirty="0">
                <a:solidFill>
                  <a:srgbClr val="000000"/>
                </a:solidFill>
              </a:rPr>
              <a:t> the database.</a:t>
            </a:r>
          </a:p>
          <a:p>
            <a:pPr algn="just"/>
            <a:r>
              <a:rPr lang="en-US" sz="3200" dirty="0">
                <a:solidFill>
                  <a:srgbClr val="000000"/>
                </a:solidFill>
              </a:rPr>
              <a:t>Create the </a:t>
            </a:r>
            <a:r>
              <a:rPr lang="en-US" sz="3200" dirty="0" err="1">
                <a:solidFill>
                  <a:srgbClr val="000000"/>
                </a:solidFill>
              </a:rPr>
              <a:t>api</a:t>
            </a:r>
            <a:r>
              <a:rPr lang="en-US" sz="3200" dirty="0">
                <a:solidFill>
                  <a:srgbClr val="000000"/>
                </a:solidFill>
              </a:rPr>
              <a:t> for  order assign by the warehouse manager to the Delivery Boy and Delivery Boy view the all assigned order.</a:t>
            </a:r>
          </a:p>
          <a:p>
            <a:pPr algn="just"/>
            <a:r>
              <a:rPr lang="en-US" sz="3200" dirty="0">
                <a:solidFill>
                  <a:srgbClr val="000000"/>
                </a:solidFill>
              </a:rPr>
              <a:t>Build </a:t>
            </a:r>
            <a:r>
              <a:rPr lang="en-US" sz="3200" dirty="0" err="1">
                <a:solidFill>
                  <a:srgbClr val="000000"/>
                </a:solidFill>
              </a:rPr>
              <a:t>api</a:t>
            </a:r>
            <a:r>
              <a:rPr lang="en-US" sz="3200" dirty="0">
                <a:solidFill>
                  <a:srgbClr val="000000"/>
                </a:solidFill>
              </a:rPr>
              <a:t> of view order between the from date and to date. </a:t>
            </a:r>
            <a:endParaRPr lang="en-IN" sz="32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470FBA-CE03-4772-9AF6-47F998FC6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B4FF-5ED1-45EA-B65E-9B4824650A89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838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chemeClr val="accent3">
                <a:lumMod val="5000"/>
                <a:lumOff val="95000"/>
              </a:schemeClr>
            </a:gs>
            <a:gs pos="61000">
              <a:schemeClr val="accent3">
                <a:lumMod val="45000"/>
                <a:lumOff val="55000"/>
              </a:schemeClr>
            </a:gs>
            <a:gs pos="60000">
              <a:schemeClr val="bg1">
                <a:lumMod val="85000"/>
              </a:schemeClr>
            </a:gs>
            <a:gs pos="7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C3F6CA-84B6-49CA-9AA1-4BD99713D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24"/>
            <a:ext cx="12192000" cy="88631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GB" sz="4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Work</a:t>
            </a:r>
            <a:endParaRPr lang="en-GB" sz="44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7003D-5BD8-4DD6-9996-A358B9D85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4736"/>
            <a:ext cx="12192000" cy="5963264"/>
          </a:xfrm>
        </p:spPr>
        <p:txBody>
          <a:bodyPr>
            <a:normAutofit/>
          </a:bodyPr>
          <a:lstStyle/>
          <a:p>
            <a:pPr algn="just"/>
            <a:r>
              <a:rPr lang="en-US" sz="3500" b="1" u="sng" dirty="0">
                <a:solidFill>
                  <a:srgbClr val="000000"/>
                </a:solidFill>
              </a:rPr>
              <a:t>Week 7</a:t>
            </a:r>
          </a:p>
          <a:p>
            <a:pPr algn="just"/>
            <a:r>
              <a:rPr lang="en-US" sz="3200" dirty="0">
                <a:solidFill>
                  <a:srgbClr val="000000"/>
                </a:solidFill>
              </a:rPr>
              <a:t>Build the status update of order by delivery boy </a:t>
            </a:r>
            <a:r>
              <a:rPr lang="en-US" sz="3200" dirty="0" err="1">
                <a:solidFill>
                  <a:srgbClr val="000000"/>
                </a:solidFill>
              </a:rPr>
              <a:t>api</a:t>
            </a:r>
            <a:r>
              <a:rPr lang="en-US" sz="3200" dirty="0">
                <a:solidFill>
                  <a:srgbClr val="000000"/>
                </a:solidFill>
              </a:rPr>
              <a:t> and solved error on it.</a:t>
            </a:r>
          </a:p>
          <a:p>
            <a:pPr algn="just"/>
            <a:r>
              <a:rPr lang="en-US" sz="3200" dirty="0">
                <a:solidFill>
                  <a:srgbClr val="000000"/>
                </a:solidFill>
              </a:rPr>
              <a:t>Working on changes in </a:t>
            </a:r>
            <a:r>
              <a:rPr lang="en-US" sz="3200" dirty="0" err="1">
                <a:solidFill>
                  <a:srgbClr val="000000"/>
                </a:solidFill>
              </a:rPr>
              <a:t>api</a:t>
            </a:r>
            <a:r>
              <a:rPr lang="en-US" sz="3200" dirty="0">
                <a:solidFill>
                  <a:srgbClr val="000000"/>
                </a:solidFill>
              </a:rPr>
              <a:t> and build the view all assigned order and status of order </a:t>
            </a:r>
            <a:r>
              <a:rPr lang="en-US" sz="3200" dirty="0" err="1">
                <a:solidFill>
                  <a:srgbClr val="000000"/>
                </a:solidFill>
              </a:rPr>
              <a:t>api</a:t>
            </a:r>
            <a:r>
              <a:rPr lang="en-US" sz="3200" dirty="0">
                <a:solidFill>
                  <a:srgbClr val="000000"/>
                </a:solidFill>
              </a:rPr>
              <a:t>.</a:t>
            </a:r>
          </a:p>
          <a:p>
            <a:pPr algn="just"/>
            <a:r>
              <a:rPr lang="en-US" sz="3200" dirty="0">
                <a:solidFill>
                  <a:srgbClr val="000000"/>
                </a:solidFill>
              </a:rPr>
              <a:t>Create the delivery boy wise and </a:t>
            </a:r>
            <a:r>
              <a:rPr lang="en-US" sz="3200" dirty="0" err="1">
                <a:solidFill>
                  <a:srgbClr val="000000"/>
                </a:solidFill>
              </a:rPr>
              <a:t>datewise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 err="1">
                <a:solidFill>
                  <a:srgbClr val="000000"/>
                </a:solidFill>
              </a:rPr>
              <a:t>api</a:t>
            </a:r>
            <a:r>
              <a:rPr lang="en-US" sz="3200" dirty="0">
                <a:solidFill>
                  <a:srgbClr val="000000"/>
                </a:solidFill>
              </a:rPr>
              <a:t> and changes on it.</a:t>
            </a:r>
          </a:p>
          <a:p>
            <a:pPr algn="just"/>
            <a:r>
              <a:rPr lang="en-US" sz="3200" dirty="0">
                <a:solidFill>
                  <a:srgbClr val="000000"/>
                </a:solidFill>
              </a:rPr>
              <a:t>Made the changes in view all order and assign order </a:t>
            </a:r>
            <a:r>
              <a:rPr lang="en-US" sz="3200" dirty="0" err="1">
                <a:solidFill>
                  <a:srgbClr val="000000"/>
                </a:solidFill>
              </a:rPr>
              <a:t>api</a:t>
            </a:r>
            <a:r>
              <a:rPr lang="en-US" sz="3200" dirty="0">
                <a:solidFill>
                  <a:srgbClr val="000000"/>
                </a:solidFill>
              </a:rPr>
              <a:t> and build the </a:t>
            </a:r>
            <a:r>
              <a:rPr lang="en-US" sz="3200" dirty="0" err="1">
                <a:solidFill>
                  <a:srgbClr val="000000"/>
                </a:solidFill>
              </a:rPr>
              <a:t>api</a:t>
            </a:r>
            <a:r>
              <a:rPr lang="en-US" sz="3200" dirty="0">
                <a:solidFill>
                  <a:srgbClr val="000000"/>
                </a:solidFill>
              </a:rPr>
              <a:t> of cash summery of delivery boy for the manager.</a:t>
            </a:r>
          </a:p>
          <a:p>
            <a:pPr algn="just"/>
            <a:r>
              <a:rPr lang="en-US" sz="3200" dirty="0">
                <a:solidFill>
                  <a:srgbClr val="000000"/>
                </a:solidFill>
              </a:rPr>
              <a:t>Working on excel sheet download of cash collection by delivery boy </a:t>
            </a:r>
            <a:r>
              <a:rPr lang="en-US" sz="3200" dirty="0" err="1">
                <a:solidFill>
                  <a:srgbClr val="000000"/>
                </a:solidFill>
              </a:rPr>
              <a:t>api</a:t>
            </a:r>
            <a:r>
              <a:rPr lang="en-US" sz="3200" dirty="0">
                <a:solidFill>
                  <a:srgbClr val="000000"/>
                </a:solidFill>
              </a:rPr>
              <a:t>.</a:t>
            </a:r>
          </a:p>
          <a:p>
            <a:pPr algn="just"/>
            <a:endParaRPr lang="en-IN" sz="32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470FBA-CE03-4772-9AF6-47F998FC6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B4FF-5ED1-45EA-B65E-9B4824650A89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4685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chemeClr val="accent3">
                <a:lumMod val="5000"/>
                <a:lumOff val="95000"/>
              </a:schemeClr>
            </a:gs>
            <a:gs pos="61000">
              <a:schemeClr val="accent3">
                <a:lumMod val="45000"/>
                <a:lumOff val="55000"/>
              </a:schemeClr>
            </a:gs>
            <a:gs pos="60000">
              <a:schemeClr val="bg1">
                <a:lumMod val="85000"/>
              </a:schemeClr>
            </a:gs>
            <a:gs pos="7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C3F6CA-84B6-49CA-9AA1-4BD99713D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24"/>
            <a:ext cx="12192000" cy="88631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GB" sz="4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Work</a:t>
            </a:r>
            <a:endParaRPr lang="en-GB" sz="44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7003D-5BD8-4DD6-9996-A358B9D85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4736"/>
            <a:ext cx="12192000" cy="5963264"/>
          </a:xfrm>
        </p:spPr>
        <p:txBody>
          <a:bodyPr>
            <a:normAutofit/>
          </a:bodyPr>
          <a:lstStyle/>
          <a:p>
            <a:pPr algn="just"/>
            <a:r>
              <a:rPr lang="en-US" sz="3500" b="1" u="sng" dirty="0">
                <a:solidFill>
                  <a:srgbClr val="000000"/>
                </a:solidFill>
              </a:rPr>
              <a:t>Week 8</a:t>
            </a:r>
          </a:p>
          <a:p>
            <a:pPr algn="just"/>
            <a:r>
              <a:rPr lang="en-US" sz="3200" dirty="0">
                <a:solidFill>
                  <a:srgbClr val="000000"/>
                </a:solidFill>
              </a:rPr>
              <a:t>Working on build get order by the status updated by the delivery boy and report of delivered order </a:t>
            </a:r>
            <a:r>
              <a:rPr lang="en-US" sz="3200" dirty="0" err="1">
                <a:solidFill>
                  <a:srgbClr val="000000"/>
                </a:solidFill>
              </a:rPr>
              <a:t>api</a:t>
            </a:r>
            <a:r>
              <a:rPr lang="en-US" sz="3200" dirty="0">
                <a:solidFill>
                  <a:srgbClr val="000000"/>
                </a:solidFill>
              </a:rPr>
              <a:t>.</a:t>
            </a:r>
          </a:p>
          <a:p>
            <a:pPr algn="just"/>
            <a:r>
              <a:rPr lang="en-US" sz="3200" dirty="0">
                <a:solidFill>
                  <a:srgbClr val="000000"/>
                </a:solidFill>
              </a:rPr>
              <a:t>Build the </a:t>
            </a:r>
            <a:r>
              <a:rPr lang="en-US" sz="3200" dirty="0" err="1">
                <a:solidFill>
                  <a:srgbClr val="000000"/>
                </a:solidFill>
              </a:rPr>
              <a:t>api</a:t>
            </a:r>
            <a:r>
              <a:rPr lang="en-US" sz="3200" dirty="0">
                <a:solidFill>
                  <a:srgbClr val="000000"/>
                </a:solidFill>
              </a:rPr>
              <a:t> for cash collection by delivery boy for the manager .</a:t>
            </a:r>
          </a:p>
          <a:p>
            <a:pPr algn="just"/>
            <a:r>
              <a:rPr lang="en-US" sz="3200" dirty="0">
                <a:solidFill>
                  <a:srgbClr val="000000"/>
                </a:solidFill>
              </a:rPr>
              <a:t>Create the track order as per order status for the delivery boy and changes in payment collection report.</a:t>
            </a:r>
          </a:p>
          <a:p>
            <a:pPr algn="just"/>
            <a:r>
              <a:rPr lang="en-US" sz="3200" dirty="0">
                <a:solidFill>
                  <a:srgbClr val="000000"/>
                </a:solidFill>
              </a:rPr>
              <a:t>Made the changes in </a:t>
            </a:r>
            <a:r>
              <a:rPr lang="en-US" sz="3200" dirty="0" err="1">
                <a:solidFill>
                  <a:srgbClr val="000000"/>
                </a:solidFill>
              </a:rPr>
              <a:t>api</a:t>
            </a:r>
            <a:r>
              <a:rPr lang="en-US" sz="3200" dirty="0">
                <a:solidFill>
                  <a:srgbClr val="000000"/>
                </a:solidFill>
              </a:rPr>
              <a:t> and fix issues. </a:t>
            </a:r>
            <a:endParaRPr lang="en-IN" sz="32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470FBA-CE03-4772-9AF6-47F998FC6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B4FF-5ED1-45EA-B65E-9B4824650A89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071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chemeClr val="accent3">
                <a:lumMod val="5000"/>
                <a:lumOff val="95000"/>
              </a:schemeClr>
            </a:gs>
            <a:gs pos="61000">
              <a:schemeClr val="accent3">
                <a:lumMod val="45000"/>
                <a:lumOff val="55000"/>
              </a:schemeClr>
            </a:gs>
            <a:gs pos="60000">
              <a:schemeClr val="bg1">
                <a:lumMod val="85000"/>
              </a:schemeClr>
            </a:gs>
            <a:gs pos="7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C3F6CA-84B6-49CA-9AA1-4BD99713D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24"/>
            <a:ext cx="12192000" cy="88631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4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Work 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7003D-5BD8-4DD6-9996-A358B9D85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4736"/>
            <a:ext cx="12192000" cy="5954840"/>
          </a:xfrm>
        </p:spPr>
        <p:txBody>
          <a:bodyPr>
            <a:normAutofit lnSpcReduction="10000"/>
          </a:bodyPr>
          <a:lstStyle/>
          <a:p>
            <a:r>
              <a:rPr lang="en-US" sz="36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Project </a:t>
            </a:r>
            <a:r>
              <a:rPr lang="en-US" sz="3600" b="1" u="sng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Defination</a:t>
            </a:r>
            <a:r>
              <a:rPr lang="en-US" sz="36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:-Warehouse management</a:t>
            </a:r>
          </a:p>
          <a:p>
            <a:r>
              <a:rPr lang="en-US" sz="3200" dirty="0"/>
              <a:t>Warehouse Management is based upon delivery </a:t>
            </a:r>
            <a:r>
              <a:rPr lang="en-US" sz="3200" dirty="0" err="1"/>
              <a:t>services.It</a:t>
            </a:r>
            <a:r>
              <a:rPr lang="en-US" sz="3200" dirty="0"/>
              <a:t> has mainly three Roles are Admin, Warehouse Manager and Delivery Boy In which admin and warehouse manager  uses the web app and delivery boy uses the mobile app.</a:t>
            </a:r>
          </a:p>
          <a:p>
            <a:r>
              <a:rPr lang="en-US" sz="3200" dirty="0"/>
              <a:t> Admin can add/edit/delete Warehouse Manager and Delivery Boy as well apart from that admin can view/ edit delivery boy and Warehouse Manager. Admin can Manage, view, Assign Orders to Managers and Delivery Boys. </a:t>
            </a:r>
          </a:p>
          <a:p>
            <a:r>
              <a:rPr lang="en-US" sz="3200" dirty="0"/>
              <a:t>Warehouse Manager will assign order to Delivery Boy and Download status of order and Payment Collection report.</a:t>
            </a:r>
          </a:p>
          <a:p>
            <a:r>
              <a:rPr lang="en-US" sz="3200" dirty="0"/>
              <a:t>Delivery Boy accept the order and Delivered the order and update the status of order and collect the payment.</a:t>
            </a:r>
          </a:p>
          <a:p>
            <a:endParaRPr lang="en-IN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F9CEF5-2651-4D2F-9CBD-535779E20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B4FF-5ED1-45EA-B65E-9B4824650A89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473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chemeClr val="accent3">
                <a:lumMod val="5000"/>
                <a:lumOff val="95000"/>
              </a:schemeClr>
            </a:gs>
            <a:gs pos="61000">
              <a:schemeClr val="accent3">
                <a:lumMod val="45000"/>
                <a:lumOff val="55000"/>
              </a:schemeClr>
            </a:gs>
            <a:gs pos="60000">
              <a:schemeClr val="bg1">
                <a:lumMod val="85000"/>
              </a:schemeClr>
            </a:gs>
            <a:gs pos="7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C3F6CA-84B6-49CA-9AA1-4BD99713D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24"/>
            <a:ext cx="12192000" cy="88631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4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Work 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7003D-5BD8-4DD6-9996-A358B9D85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4736"/>
            <a:ext cx="12192000" cy="5954840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Technology required for the Project</a:t>
            </a:r>
          </a:p>
          <a:p>
            <a:r>
              <a:rPr lang="en-US" sz="3200" dirty="0"/>
              <a:t>For web application </a:t>
            </a:r>
            <a:r>
              <a:rPr lang="en-US" sz="3200" dirty="0" err="1"/>
              <a:t>ReactJs</a:t>
            </a:r>
            <a:r>
              <a:rPr lang="en-US" sz="3200" dirty="0"/>
              <a:t> used for the front-end and Nodejs used for the Backend those both framework of the </a:t>
            </a:r>
            <a:r>
              <a:rPr lang="en-US" sz="3200" dirty="0" err="1"/>
              <a:t>javascript</a:t>
            </a:r>
            <a:r>
              <a:rPr lang="en-US" sz="3200" dirty="0"/>
              <a:t>.</a:t>
            </a:r>
          </a:p>
          <a:p>
            <a:r>
              <a:rPr lang="en-US" sz="3200" dirty="0" err="1"/>
              <a:t>Mysql</a:t>
            </a:r>
            <a:r>
              <a:rPr lang="en-US" sz="3200" dirty="0"/>
              <a:t> database used for database.</a:t>
            </a:r>
          </a:p>
          <a:p>
            <a:r>
              <a:rPr lang="en-US" sz="3200" dirty="0"/>
              <a:t>Mobile application build through the Flutter Technology which uses the </a:t>
            </a:r>
          </a:p>
          <a:p>
            <a:pPr marL="0" indent="0">
              <a:buNone/>
            </a:pPr>
            <a:r>
              <a:rPr lang="en-US" sz="3200" dirty="0"/>
              <a:t>   Dart programming language.</a:t>
            </a:r>
          </a:p>
          <a:p>
            <a:endParaRPr lang="en-IN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D3A28C-7905-46D4-841B-D023511A0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B4FF-5ED1-45EA-B65E-9B4824650A89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022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chemeClr val="accent3">
                <a:lumMod val="5000"/>
                <a:lumOff val="95000"/>
              </a:schemeClr>
            </a:gs>
            <a:gs pos="61000">
              <a:schemeClr val="accent3">
                <a:lumMod val="45000"/>
                <a:lumOff val="55000"/>
              </a:schemeClr>
            </a:gs>
            <a:gs pos="60000">
              <a:schemeClr val="bg1">
                <a:lumMod val="85000"/>
              </a:schemeClr>
            </a:gs>
            <a:gs pos="7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C3F6CA-84B6-49CA-9AA1-4BD99713D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24"/>
            <a:ext cx="12192000" cy="88631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4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Work 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7003D-5BD8-4DD6-9996-A358B9D85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4736"/>
            <a:ext cx="12192000" cy="5954840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Implementation of the Project Module</a:t>
            </a:r>
          </a:p>
          <a:p>
            <a:r>
              <a:rPr lang="en-IN" sz="3200" dirty="0"/>
              <a:t>Build the </a:t>
            </a:r>
            <a:r>
              <a:rPr lang="en-IN" sz="3200" dirty="0" err="1"/>
              <a:t>api</a:t>
            </a:r>
            <a:r>
              <a:rPr lang="en-IN" sz="3200" dirty="0"/>
              <a:t> of admin</a:t>
            </a:r>
            <a:r>
              <a:rPr lang="en-IN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3200" dirty="0"/>
              <a:t>can add/edit/delete/view/edit warehouse, warehouse manager and delivery boy.</a:t>
            </a:r>
          </a:p>
          <a:p>
            <a:r>
              <a:rPr lang="en-US" sz="3200" dirty="0"/>
              <a:t>Manager can manage, view, assign orders to managers and delivery boys. </a:t>
            </a:r>
          </a:p>
          <a:p>
            <a:r>
              <a:rPr lang="en-US" sz="3200" dirty="0"/>
              <a:t>Delivery boy can view its assigned order and update status of order and mark down the payment collection.</a:t>
            </a:r>
          </a:p>
          <a:p>
            <a:r>
              <a:rPr lang="en-US" sz="3200" dirty="0"/>
              <a:t>Manager can view and download report of delivery boy that status of order, payment collection report of particular delivery boy.</a:t>
            </a:r>
          </a:p>
          <a:p>
            <a:r>
              <a:rPr lang="en-US" sz="3200" dirty="0"/>
              <a:t>Delivery boy can view the history of its delivered order and payment collection.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IN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F0F91D-9C45-41CC-99E4-BE8118F5E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B4FF-5ED1-45EA-B65E-9B4824650A89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502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chemeClr val="accent3">
                <a:lumMod val="5000"/>
                <a:lumOff val="95000"/>
              </a:schemeClr>
            </a:gs>
            <a:gs pos="61000">
              <a:schemeClr val="accent3">
                <a:lumMod val="45000"/>
                <a:lumOff val="55000"/>
              </a:schemeClr>
            </a:gs>
            <a:gs pos="60000">
              <a:schemeClr val="bg1">
                <a:lumMod val="85000"/>
              </a:schemeClr>
            </a:gs>
            <a:gs pos="7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C3F6CA-84B6-49CA-9AA1-4BD99713D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24"/>
            <a:ext cx="12192000" cy="88631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4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Work 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7003D-5BD8-4DD6-9996-A358B9D85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4736"/>
            <a:ext cx="12192000" cy="5954840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Implementation of the Project Module</a:t>
            </a:r>
          </a:p>
          <a:p>
            <a:r>
              <a:rPr lang="en-US" sz="3200" dirty="0"/>
              <a:t>Manager can view and download report of particular delivery boy that he can collect the payment from the particular delivery boy.</a:t>
            </a:r>
          </a:p>
          <a:p>
            <a:endParaRPr lang="en-US" sz="3200" dirty="0"/>
          </a:p>
          <a:p>
            <a:endParaRPr lang="en-IN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F0F91D-9C45-41CC-99E4-BE8118F5E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B4FF-5ED1-45EA-B65E-9B4824650A89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9593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chemeClr val="accent3">
                <a:lumMod val="5000"/>
                <a:lumOff val="95000"/>
              </a:schemeClr>
            </a:gs>
            <a:gs pos="61000">
              <a:schemeClr val="accent3">
                <a:lumMod val="45000"/>
                <a:lumOff val="55000"/>
              </a:schemeClr>
            </a:gs>
            <a:gs pos="60000">
              <a:schemeClr val="bg1">
                <a:lumMod val="85000"/>
              </a:schemeClr>
            </a:gs>
            <a:gs pos="7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C3F6CA-84B6-49CA-9AA1-4BD99713D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24"/>
            <a:ext cx="12192000" cy="88631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4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Work 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7003D-5BD8-4DD6-9996-A358B9D85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4736"/>
            <a:ext cx="12192000" cy="5954840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Hardware and software requirement for development</a:t>
            </a:r>
          </a:p>
          <a:p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Software requirement :</a:t>
            </a:r>
          </a:p>
          <a:p>
            <a:r>
              <a:rPr lang="en-US" sz="3200" dirty="0"/>
              <a:t>Nginx for deployment, Linux, git, </a:t>
            </a:r>
            <a:r>
              <a:rPr lang="en-US" sz="3200" dirty="0" err="1"/>
              <a:t>nodejs</a:t>
            </a:r>
            <a:r>
              <a:rPr lang="en-US" sz="3200" dirty="0"/>
              <a:t> ,</a:t>
            </a:r>
            <a:r>
              <a:rPr lang="en-US" sz="3200" dirty="0" err="1"/>
              <a:t>reactjs</a:t>
            </a:r>
            <a:r>
              <a:rPr lang="en-US" sz="3200" dirty="0"/>
              <a:t> for development.</a:t>
            </a:r>
          </a:p>
          <a:p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Hardware requirement : </a:t>
            </a:r>
          </a:p>
          <a:p>
            <a:r>
              <a:rPr lang="en-US" sz="3200" dirty="0"/>
              <a:t>Ram : 8 </a:t>
            </a:r>
            <a:r>
              <a:rPr lang="en-US" sz="3200" dirty="0" err="1"/>
              <a:t>gb</a:t>
            </a:r>
            <a:r>
              <a:rPr lang="en-US" sz="3200" dirty="0"/>
              <a:t> ,Rom : 512 </a:t>
            </a:r>
            <a:r>
              <a:rPr lang="en-US" sz="3200" dirty="0" err="1"/>
              <a:t>gb</a:t>
            </a:r>
            <a:endParaRPr lang="en-US" sz="3200" dirty="0"/>
          </a:p>
          <a:p>
            <a:endParaRPr lang="en-US" sz="36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en-US" sz="36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4AF3E5-50C7-48B0-A191-1ACC0F82C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B4FF-5ED1-45EA-B65E-9B4824650A89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3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chemeClr val="accent3">
                <a:lumMod val="5000"/>
                <a:lumOff val="95000"/>
              </a:schemeClr>
            </a:gs>
            <a:gs pos="61000">
              <a:schemeClr val="accent3">
                <a:lumMod val="45000"/>
                <a:lumOff val="55000"/>
              </a:schemeClr>
            </a:gs>
            <a:gs pos="60000">
              <a:schemeClr val="bg1">
                <a:lumMod val="85000"/>
              </a:schemeClr>
            </a:gs>
            <a:gs pos="7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C3F6CA-84B6-49CA-9AA1-4BD99713D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24"/>
            <a:ext cx="12192000" cy="88631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GB" sz="4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Purpose of my Internship</a:t>
            </a:r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7003D-5BD8-4DD6-9996-A358B9D85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91682"/>
            <a:ext cx="12192000" cy="575789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Purpose of an Internship that I want to learn new technologies which are use by the companies Nowadays.</a:t>
            </a:r>
          </a:p>
          <a:p>
            <a:r>
              <a:rPr 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gain real work experience and provide meaningful assistance to the company.</a:t>
            </a:r>
          </a:p>
          <a:p>
            <a:r>
              <a:rPr 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gain experience and skills in a particular field.</a:t>
            </a:r>
          </a:p>
          <a:p>
            <a:r>
              <a:rPr lang="en-IN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develop professional contacts.</a:t>
            </a:r>
          </a:p>
          <a:p>
            <a:pPr marL="0" indent="0">
              <a:buNone/>
            </a:pPr>
            <a:endParaRPr lang="en-IN" sz="3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5FCF66-B645-4577-A95E-5DB245363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B4FF-5ED1-45EA-B65E-9B4824650A8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9011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chemeClr val="accent3">
                <a:lumMod val="5000"/>
                <a:lumOff val="95000"/>
              </a:schemeClr>
            </a:gs>
            <a:gs pos="61000">
              <a:schemeClr val="accent3">
                <a:lumMod val="45000"/>
                <a:lumOff val="55000"/>
              </a:schemeClr>
            </a:gs>
            <a:gs pos="60000">
              <a:schemeClr val="bg1">
                <a:lumMod val="85000"/>
              </a:schemeClr>
            </a:gs>
            <a:gs pos="7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C3F6CA-84B6-49CA-9AA1-4BD99713D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24"/>
            <a:ext cx="12192000" cy="88631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Future</a:t>
            </a:r>
            <a:r>
              <a:rPr lang="en-IN" sz="4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Work 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7003D-5BD8-4DD6-9996-A358B9D85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4736"/>
            <a:ext cx="12192000" cy="5954840"/>
          </a:xfrm>
        </p:spPr>
        <p:txBody>
          <a:bodyPr>
            <a:normAutofit/>
          </a:bodyPr>
          <a:lstStyle/>
          <a:p>
            <a:r>
              <a:rPr lang="en-US" sz="3200" dirty="0"/>
              <a:t>Learn  more about on </a:t>
            </a:r>
            <a:r>
              <a:rPr lang="en-US" sz="3200" dirty="0" err="1"/>
              <a:t>socketIO</a:t>
            </a:r>
            <a:r>
              <a:rPr lang="en-US" sz="3200" dirty="0"/>
              <a:t> and other module which is used into the backend of the game development.</a:t>
            </a:r>
          </a:p>
          <a:p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sz="3600" b="1" u="sn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766221-637C-4F5A-9707-DAFA82C62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B4FF-5ED1-45EA-B65E-9B4824650A89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9367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chemeClr val="accent3">
                <a:lumMod val="5000"/>
                <a:lumOff val="95000"/>
              </a:schemeClr>
            </a:gs>
            <a:gs pos="61000">
              <a:schemeClr val="accent3">
                <a:lumMod val="45000"/>
                <a:lumOff val="55000"/>
              </a:schemeClr>
            </a:gs>
            <a:gs pos="60000">
              <a:schemeClr val="bg1">
                <a:lumMod val="85000"/>
              </a:schemeClr>
            </a:gs>
            <a:gs pos="7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C3F6CA-84B6-49CA-9AA1-4BD99713D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24"/>
            <a:ext cx="12192000" cy="88631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References</a:t>
            </a:r>
            <a:endParaRPr lang="en-IN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7003D-5BD8-4DD6-9996-A358B9D85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4736"/>
            <a:ext cx="12192000" cy="59548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>
              <a:solidFill>
                <a:schemeClr val="accent1"/>
              </a:solidFill>
              <a:hlinkClick r:id="rId2"/>
            </a:endParaRPr>
          </a:p>
          <a:p>
            <a:pPr marL="0" indent="0">
              <a:buNone/>
            </a:pPr>
            <a:r>
              <a:rPr lang="en-IN" sz="2400" dirty="0">
                <a:solidFill>
                  <a:schemeClr val="accent1"/>
                </a:solidFill>
                <a:hlinkClick r:id="rId2"/>
              </a:rPr>
              <a:t>[1]   </a:t>
            </a:r>
            <a:r>
              <a:rPr lang="en-IN" sz="2400" u="sng" dirty="0">
                <a:solidFill>
                  <a:schemeClr val="accent1"/>
                </a:solidFill>
                <a:hlinkClick r:id="rId2"/>
              </a:rPr>
              <a:t>https://www.udemy.com/course/the-complete-nodejs-developer-course-</a:t>
            </a:r>
            <a:r>
              <a:rPr lang="en-IN" sz="2400" u="sng" dirty="0">
                <a:solidFill>
                  <a:schemeClr val="accent1"/>
                </a:solidFill>
              </a:rPr>
              <a:t> 2/learn/lecture/13729518#overview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1"/>
                </a:solidFill>
              </a:rPr>
              <a:t>[2]   </a:t>
            </a:r>
            <a:r>
              <a:rPr lang="en-IN" sz="2400" u="sng" dirty="0">
                <a:solidFill>
                  <a:schemeClr val="accent1"/>
                </a:solidFill>
                <a:hlinkClick r:id="rId2"/>
              </a:rPr>
              <a:t>https://www.udemy.com/course/the-complete-nodejs-developer-course-</a:t>
            </a:r>
            <a:r>
              <a:rPr lang="en-IN" sz="2400" u="sng" dirty="0">
                <a:solidFill>
                  <a:schemeClr val="accent1"/>
                </a:solidFill>
              </a:rPr>
              <a:t> 2/learn/lecture/13729538#overview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1"/>
                </a:solidFill>
              </a:rPr>
              <a:t>[3]   </a:t>
            </a:r>
            <a:r>
              <a:rPr lang="en-IN" sz="2400" u="sng" dirty="0">
                <a:solidFill>
                  <a:schemeClr val="accent1"/>
                </a:solidFill>
                <a:hlinkClick r:id="rId3"/>
              </a:rPr>
              <a:t>https://www.udemy.com/course/microservices-with-node-js-and-react/learn/lecture/19225968#overview</a:t>
            </a:r>
            <a:endParaRPr lang="en-IN" sz="2400" u="sng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IN" sz="2400" dirty="0">
                <a:solidFill>
                  <a:schemeClr val="accent1"/>
                </a:solidFill>
              </a:rPr>
              <a:t>[4]   </a:t>
            </a:r>
            <a:r>
              <a:rPr lang="en-IN" sz="2400" u="sng" dirty="0">
                <a:solidFill>
                  <a:schemeClr val="accent1"/>
                </a:solidFill>
                <a:hlinkClick r:id="rId4"/>
              </a:rPr>
              <a:t>https://www.udemy.com/course/microservices-with-node-js-and-react/learn/lecture/19225975#overview</a:t>
            </a:r>
            <a:endParaRPr lang="en-IN" sz="2400" u="sng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IN" sz="2400" u="sng" dirty="0">
              <a:solidFill>
                <a:schemeClr val="accent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766CDD-9E6D-48ED-BA40-D93844C24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B4FF-5ED1-45EA-B65E-9B4824650A89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2175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chemeClr val="accent3">
                <a:lumMod val="5000"/>
                <a:lumOff val="95000"/>
              </a:schemeClr>
            </a:gs>
            <a:gs pos="61000">
              <a:schemeClr val="accent3">
                <a:lumMod val="45000"/>
                <a:lumOff val="55000"/>
              </a:schemeClr>
            </a:gs>
            <a:gs pos="60000">
              <a:schemeClr val="bg1">
                <a:lumMod val="85000"/>
              </a:schemeClr>
            </a:gs>
            <a:gs pos="7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>
            <a:extLst>
              <a:ext uri="{FF2B5EF4-FFF2-40B4-BE49-F238E27FC236}">
                <a16:creationId xmlns:a16="http://schemas.microsoft.com/office/drawing/2014/main" id="{653EA568-D5B6-43F8-B899-4080F795D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8783" y="2985844"/>
            <a:ext cx="5374433" cy="88631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THANK YOU</a:t>
            </a:r>
            <a:endParaRPr lang="en-IN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09C6DB-C152-4387-9812-2A155307E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B4FF-5ED1-45EA-B65E-9B4824650A89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815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chemeClr val="accent3">
                <a:lumMod val="5000"/>
                <a:lumOff val="95000"/>
              </a:schemeClr>
            </a:gs>
            <a:gs pos="61000">
              <a:schemeClr val="accent3">
                <a:lumMod val="45000"/>
                <a:lumOff val="55000"/>
              </a:schemeClr>
            </a:gs>
            <a:gs pos="60000">
              <a:schemeClr val="bg1">
                <a:lumMod val="85000"/>
              </a:schemeClr>
            </a:gs>
            <a:gs pos="7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C3F6CA-84B6-49CA-9AA1-4BD99713D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24"/>
            <a:ext cx="12192000" cy="88631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IN" sz="4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of the Organization</a:t>
            </a:r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7003D-5BD8-4DD6-9996-A358B9D85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4736"/>
            <a:ext cx="12192000" cy="596326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Infozium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Solution PVT LTD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Software Solution Base Company which is Located In Surat.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of the Company is that to provide the good and reliable solution to Client. Working on Many Trending Technologies Like React Native ,Flutter, ReactJS, Node JS, PHP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have many teams which have experts in that fields of technology and create a multiple solution with their expertise and provide it to client.</a:t>
            </a:r>
          </a:p>
          <a:p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Infozium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Group has become one of the most dependable technology partners for a variety of industries, particularly in their digitization efforts.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C432E8-C109-4765-B131-CA581D486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B4FF-5ED1-45EA-B65E-9B4824650A89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7827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chemeClr val="accent3">
                <a:lumMod val="5000"/>
                <a:lumOff val="95000"/>
              </a:schemeClr>
            </a:gs>
            <a:gs pos="61000">
              <a:schemeClr val="accent3">
                <a:lumMod val="45000"/>
                <a:lumOff val="55000"/>
              </a:schemeClr>
            </a:gs>
            <a:gs pos="60000">
              <a:schemeClr val="bg1">
                <a:lumMod val="85000"/>
              </a:schemeClr>
            </a:gs>
            <a:gs pos="7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C3F6CA-84B6-49CA-9AA1-4BD99713D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24"/>
            <a:ext cx="12192000" cy="88631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GB" sz="4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Timeline Chart for 12 weeks Internship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4FDDCD-7EA4-4BBD-8FAA-CE94617B1D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881" y="1681760"/>
            <a:ext cx="7786238" cy="4317823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842897-3EB2-439D-BFA0-EA67F6822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B4FF-5ED1-45EA-B65E-9B4824650A89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328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chemeClr val="accent3">
                <a:lumMod val="5000"/>
                <a:lumOff val="95000"/>
              </a:schemeClr>
            </a:gs>
            <a:gs pos="61000">
              <a:schemeClr val="accent3">
                <a:lumMod val="45000"/>
                <a:lumOff val="55000"/>
              </a:schemeClr>
            </a:gs>
            <a:gs pos="60000">
              <a:schemeClr val="bg1">
                <a:lumMod val="85000"/>
              </a:schemeClr>
            </a:gs>
            <a:gs pos="7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C3F6CA-84B6-49CA-9AA1-4BD99713D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24"/>
            <a:ext cx="12192000" cy="88631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GB" sz="4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Timeline Chart for 12 weeks Internship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824D67-A908-44B4-A3E1-6DF1F1EC08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123" y="1740078"/>
            <a:ext cx="7129754" cy="4361498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98A69B-1FEA-487A-8F74-DF5C3E568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B4FF-5ED1-45EA-B65E-9B4824650A89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169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chemeClr val="accent3">
                <a:lumMod val="5000"/>
                <a:lumOff val="95000"/>
              </a:schemeClr>
            </a:gs>
            <a:gs pos="61000">
              <a:schemeClr val="accent3">
                <a:lumMod val="45000"/>
                <a:lumOff val="55000"/>
              </a:schemeClr>
            </a:gs>
            <a:gs pos="60000">
              <a:schemeClr val="bg1">
                <a:lumMod val="85000"/>
              </a:schemeClr>
            </a:gs>
            <a:gs pos="7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C3F6CA-84B6-49CA-9AA1-4BD99713D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24"/>
            <a:ext cx="12192000" cy="88631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GB" sz="4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Purpose of my Internship</a:t>
            </a:r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7003D-5BD8-4DD6-9996-A358B9D85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91682"/>
            <a:ext cx="12192000" cy="575789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Purpose of an Internship that I want to learn new technologies which are use by the companies Nowadays.</a:t>
            </a:r>
          </a:p>
          <a:p>
            <a:r>
              <a:rPr 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gain real work experience and provide meaningful assistance to the company.</a:t>
            </a:r>
          </a:p>
          <a:p>
            <a:r>
              <a:rPr 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gain experience and skills in a particular field.</a:t>
            </a:r>
          </a:p>
          <a:p>
            <a:r>
              <a:rPr lang="en-IN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develop professional contacts.</a:t>
            </a:r>
          </a:p>
          <a:p>
            <a:r>
              <a:rPr lang="en-US" sz="3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gain exposure to upper management.</a:t>
            </a:r>
          </a:p>
          <a:p>
            <a:endParaRPr lang="en-IN" sz="3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4B0799-C60E-4B2F-9B67-3105235A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B4FF-5ED1-45EA-B65E-9B4824650A89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114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chemeClr val="accent3">
                <a:lumMod val="5000"/>
                <a:lumOff val="95000"/>
              </a:schemeClr>
            </a:gs>
            <a:gs pos="61000">
              <a:schemeClr val="accent3">
                <a:lumMod val="45000"/>
                <a:lumOff val="55000"/>
              </a:schemeClr>
            </a:gs>
            <a:gs pos="60000">
              <a:schemeClr val="bg1">
                <a:lumMod val="85000"/>
              </a:schemeClr>
            </a:gs>
            <a:gs pos="7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C3F6CA-84B6-49CA-9AA1-4BD99713D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24"/>
            <a:ext cx="12192000" cy="886312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GB" sz="4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Work</a:t>
            </a:r>
            <a:endParaRPr lang="en-GB" sz="44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7003D-5BD8-4DD6-9996-A358B9D85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94736"/>
            <a:ext cx="12192000" cy="5963264"/>
          </a:xfrm>
        </p:spPr>
        <p:txBody>
          <a:bodyPr>
            <a:normAutofit/>
          </a:bodyPr>
          <a:lstStyle/>
          <a:p>
            <a:pPr algn="just"/>
            <a:r>
              <a:rPr lang="en-US" sz="3200" b="1" u="sng" dirty="0">
                <a:solidFill>
                  <a:srgbClr val="000000"/>
                </a:solidFill>
              </a:rPr>
              <a:t>Week 1</a:t>
            </a:r>
          </a:p>
          <a:p>
            <a:pPr algn="just"/>
            <a:r>
              <a:rPr lang="en-US" sz="3200" dirty="0">
                <a:solidFill>
                  <a:srgbClr val="000000"/>
                </a:solidFill>
              </a:rPr>
              <a:t>Learnt about the </a:t>
            </a:r>
            <a:r>
              <a:rPr lang="en-US" sz="3200" dirty="0" err="1">
                <a:solidFill>
                  <a:srgbClr val="000000"/>
                </a:solidFill>
              </a:rPr>
              <a:t>Javascript’s</a:t>
            </a:r>
            <a:r>
              <a:rPr lang="en-US" sz="3200" dirty="0">
                <a:solidFill>
                  <a:srgbClr val="000000"/>
                </a:solidFill>
              </a:rPr>
              <a:t> several object methods such as assign , create , freeze and more.</a:t>
            </a:r>
          </a:p>
          <a:p>
            <a:pPr algn="just"/>
            <a:r>
              <a:rPr lang="en-US" sz="3200" dirty="0">
                <a:solidFill>
                  <a:srgbClr val="000000"/>
                </a:solidFill>
              </a:rPr>
              <a:t>Later on, Gain the knowledge of HTTP requests like GET, POST, PUT, DELETE and how the REST API Works in Nodejs.[1]</a:t>
            </a:r>
          </a:p>
          <a:p>
            <a:pPr algn="just"/>
            <a:r>
              <a:rPr lang="en-US" sz="3200" dirty="0">
                <a:solidFill>
                  <a:srgbClr val="000000"/>
                </a:solidFill>
              </a:rPr>
              <a:t>Started working on the practical implementation of rest </a:t>
            </a:r>
            <a:r>
              <a:rPr lang="en-US" sz="3200" dirty="0" err="1">
                <a:solidFill>
                  <a:srgbClr val="000000"/>
                </a:solidFill>
              </a:rPr>
              <a:t>api</a:t>
            </a:r>
            <a:r>
              <a:rPr lang="en-US" sz="3200" dirty="0">
                <a:solidFill>
                  <a:srgbClr val="000000"/>
                </a:solidFill>
              </a:rPr>
              <a:t> in </a:t>
            </a:r>
            <a:r>
              <a:rPr lang="en-US" sz="3200" dirty="0" err="1">
                <a:solidFill>
                  <a:srgbClr val="000000"/>
                </a:solidFill>
              </a:rPr>
              <a:t>nodejs</a:t>
            </a:r>
            <a:r>
              <a:rPr lang="en-US" sz="3200" dirty="0">
                <a:solidFill>
                  <a:srgbClr val="000000"/>
                </a:solidFill>
              </a:rPr>
              <a:t> and </a:t>
            </a:r>
            <a:r>
              <a:rPr lang="en-US" sz="3200" dirty="0" err="1">
                <a:solidFill>
                  <a:srgbClr val="000000"/>
                </a:solidFill>
              </a:rPr>
              <a:t>intergrating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dirty="0" err="1">
                <a:solidFill>
                  <a:srgbClr val="000000"/>
                </a:solidFill>
              </a:rPr>
              <a:t>api</a:t>
            </a:r>
            <a:r>
              <a:rPr lang="en-US" sz="3200" dirty="0">
                <a:solidFill>
                  <a:srgbClr val="000000"/>
                </a:solidFill>
              </a:rPr>
              <a:t> with the </a:t>
            </a:r>
            <a:r>
              <a:rPr lang="en-US" sz="3200" dirty="0" err="1">
                <a:solidFill>
                  <a:srgbClr val="000000"/>
                </a:solidFill>
              </a:rPr>
              <a:t>mysql</a:t>
            </a:r>
            <a:r>
              <a:rPr lang="en-US" sz="3200" dirty="0">
                <a:solidFill>
                  <a:srgbClr val="000000"/>
                </a:solidFill>
              </a:rPr>
              <a:t> database.</a:t>
            </a:r>
          </a:p>
          <a:p>
            <a:pPr algn="just"/>
            <a:r>
              <a:rPr lang="en-US" sz="3200" dirty="0">
                <a:solidFill>
                  <a:srgbClr val="000000"/>
                </a:solidFill>
              </a:rPr>
              <a:t> Fetch the data from json file and insert into </a:t>
            </a:r>
            <a:r>
              <a:rPr lang="en-US" sz="3200" dirty="0" err="1">
                <a:solidFill>
                  <a:srgbClr val="000000"/>
                </a:solidFill>
              </a:rPr>
              <a:t>mysql</a:t>
            </a:r>
            <a:r>
              <a:rPr lang="en-US" sz="3200" dirty="0">
                <a:solidFill>
                  <a:srgbClr val="000000"/>
                </a:solidFill>
              </a:rPr>
              <a:t> database and create </a:t>
            </a:r>
            <a:r>
              <a:rPr lang="en-US" sz="3200" dirty="0" err="1">
                <a:solidFill>
                  <a:srgbClr val="000000"/>
                </a:solidFill>
              </a:rPr>
              <a:t>api</a:t>
            </a:r>
            <a:r>
              <a:rPr lang="en-US" sz="3200" dirty="0">
                <a:solidFill>
                  <a:srgbClr val="000000"/>
                </a:solidFill>
              </a:rPr>
              <a:t> on those data.</a:t>
            </a:r>
          </a:p>
          <a:p>
            <a:pPr algn="just"/>
            <a:endParaRPr lang="en-IN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9A6585-733A-41CB-90CF-82781DB3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B4FF-5ED1-45EA-B65E-9B4824650A89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730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2000">
              <a:schemeClr val="accent3">
                <a:lumMod val="5000"/>
                <a:lumOff val="95000"/>
              </a:schemeClr>
            </a:gs>
            <a:gs pos="61000">
              <a:schemeClr val="accent3">
                <a:lumMod val="45000"/>
                <a:lumOff val="55000"/>
              </a:schemeClr>
            </a:gs>
            <a:gs pos="60000">
              <a:schemeClr val="bg1">
                <a:lumMod val="85000"/>
              </a:schemeClr>
            </a:gs>
            <a:gs pos="70000">
              <a:schemeClr val="bg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C3F6CA-84B6-49CA-9AA1-4BD99713D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24"/>
            <a:ext cx="12192000" cy="635487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GB" sz="44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Work</a:t>
            </a:r>
            <a:endParaRPr lang="en-GB" sz="44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F7003D-5BD8-4DD6-9996-A358B9D85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43911"/>
            <a:ext cx="12192000" cy="5963264"/>
          </a:xfrm>
        </p:spPr>
        <p:txBody>
          <a:bodyPr>
            <a:normAutofit/>
          </a:bodyPr>
          <a:lstStyle/>
          <a:p>
            <a:pPr algn="just"/>
            <a:r>
              <a:rPr lang="en-US" sz="3200" b="1" u="sng" dirty="0">
                <a:solidFill>
                  <a:srgbClr val="000000"/>
                </a:solidFill>
              </a:rPr>
              <a:t>Week 1</a:t>
            </a:r>
          </a:p>
          <a:p>
            <a:pPr marL="0" indent="0" algn="just">
              <a:buNone/>
            </a:pPr>
            <a:endParaRPr lang="en-IN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9A6585-733A-41CB-90CF-82781DB3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B4FF-5ED1-45EA-B65E-9B4824650A89}" type="slidenum">
              <a:rPr lang="en-IN" smtClean="0"/>
              <a:t>9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839D1E-972B-4D76-86C0-96028678B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8" y="1227546"/>
            <a:ext cx="10692881" cy="562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294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1461</Words>
  <Application>Microsoft Office PowerPoint</Application>
  <PresentationFormat>Widescreen</PresentationFormat>
  <Paragraphs>181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Algerian</vt:lpstr>
      <vt:lpstr>Arial</vt:lpstr>
      <vt:lpstr>Arial Rounded MT Bold</vt:lpstr>
      <vt:lpstr>Calibri</vt:lpstr>
      <vt:lpstr>Calibri Light</vt:lpstr>
      <vt:lpstr>Times New Roman</vt:lpstr>
      <vt:lpstr>Office Theme</vt:lpstr>
      <vt:lpstr>R. N. G. Patel Institute of Technology (RNGPIT)</vt:lpstr>
      <vt:lpstr>Outline</vt:lpstr>
      <vt:lpstr>Purpose of my Internship</vt:lpstr>
      <vt:lpstr>Introduction of the Organization</vt:lpstr>
      <vt:lpstr> Timeline Chart for 12 weeks Internship</vt:lpstr>
      <vt:lpstr> Timeline Chart for 12 weeks Internship</vt:lpstr>
      <vt:lpstr>Purpose of my Internship</vt:lpstr>
      <vt:lpstr>Training Work</vt:lpstr>
      <vt:lpstr>Training Work</vt:lpstr>
      <vt:lpstr>Training Work</vt:lpstr>
      <vt:lpstr>Training Work</vt:lpstr>
      <vt:lpstr>Training Work</vt:lpstr>
      <vt:lpstr>Training Work</vt:lpstr>
      <vt:lpstr>Training Work</vt:lpstr>
      <vt:lpstr>Training Work</vt:lpstr>
      <vt:lpstr>Training Work</vt:lpstr>
      <vt:lpstr>Training Work</vt:lpstr>
      <vt:lpstr>Training Work</vt:lpstr>
      <vt:lpstr>Training Work</vt:lpstr>
      <vt:lpstr>Training Work</vt:lpstr>
      <vt:lpstr>Training Work</vt:lpstr>
      <vt:lpstr>Training Work</vt:lpstr>
      <vt:lpstr>Training Work</vt:lpstr>
      <vt:lpstr>Training Work</vt:lpstr>
      <vt:lpstr>Project Work  </vt:lpstr>
      <vt:lpstr>Project Work  </vt:lpstr>
      <vt:lpstr>Project Work  </vt:lpstr>
      <vt:lpstr>Project Work  </vt:lpstr>
      <vt:lpstr>Project Work  </vt:lpstr>
      <vt:lpstr>Future Work  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R. N. G. Patel Institute of Technology (RNGPIT)</dc:title>
  <dc:creator>nikunj kansara</dc:creator>
  <cp:lastModifiedBy>darshil pansuriya</cp:lastModifiedBy>
  <cp:revision>73</cp:revision>
  <dcterms:created xsi:type="dcterms:W3CDTF">2022-02-10T09:51:16Z</dcterms:created>
  <dcterms:modified xsi:type="dcterms:W3CDTF">2022-04-19T03:55:28Z</dcterms:modified>
</cp:coreProperties>
</file>