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57" r:id="rId3"/>
    <p:sldId id="259" r:id="rId4"/>
    <p:sldId id="258" r:id="rId5"/>
    <p:sldId id="260" r:id="rId6"/>
    <p:sldId id="261" r:id="rId7"/>
    <p:sldId id="284" r:id="rId8"/>
    <p:sldId id="285" r:id="rId9"/>
    <p:sldId id="262" r:id="rId10"/>
    <p:sldId id="286" r:id="rId11"/>
    <p:sldId id="287" r:id="rId12"/>
    <p:sldId id="263" r:id="rId13"/>
    <p:sldId id="288" r:id="rId14"/>
    <p:sldId id="289" r:id="rId15"/>
    <p:sldId id="264" r:id="rId16"/>
    <p:sldId id="290" r:id="rId17"/>
    <p:sldId id="291" r:id="rId18"/>
    <p:sldId id="292" r:id="rId19"/>
    <p:sldId id="297" r:id="rId20"/>
    <p:sldId id="310" r:id="rId21"/>
    <p:sldId id="309" r:id="rId22"/>
    <p:sldId id="265" r:id="rId23"/>
    <p:sldId id="298" r:id="rId24"/>
    <p:sldId id="299" r:id="rId25"/>
    <p:sldId id="300" r:id="rId26"/>
    <p:sldId id="266" r:id="rId27"/>
    <p:sldId id="301" r:id="rId28"/>
    <p:sldId id="302" r:id="rId29"/>
    <p:sldId id="304" r:id="rId30"/>
    <p:sldId id="293" r:id="rId31"/>
    <p:sldId id="303" r:id="rId32"/>
    <p:sldId id="305" r:id="rId33"/>
    <p:sldId id="294" r:id="rId34"/>
    <p:sldId id="306" r:id="rId35"/>
    <p:sldId id="307" r:id="rId36"/>
    <p:sldId id="308" r:id="rId37"/>
    <p:sldId id="315" r:id="rId38"/>
    <p:sldId id="311" r:id="rId39"/>
    <p:sldId id="312" r:id="rId40"/>
    <p:sldId id="313" r:id="rId41"/>
    <p:sldId id="314" r:id="rId42"/>
    <p:sldId id="274" r:id="rId43"/>
    <p:sldId id="275"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0512" autoAdjust="0"/>
  </p:normalViewPr>
  <p:slideViewPr>
    <p:cSldViewPr snapToGrid="0">
      <p:cViewPr varScale="1">
        <p:scale>
          <a:sx n="78" d="100"/>
          <a:sy n="78" d="100"/>
        </p:scale>
        <p:origin x="103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CF045-E37F-48D5-9D5E-DAD749457168}" type="datetimeFigureOut">
              <a:rPr lang="en-IN" smtClean="0"/>
              <a:t>02-05-2022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C76E2A-9360-4B7D-8614-2A237F5EB0A8}" type="slidenum">
              <a:rPr lang="en-IN" smtClean="0"/>
              <a:t>‹#›</a:t>
            </a:fld>
            <a:endParaRPr lang="en-IN"/>
          </a:p>
        </p:txBody>
      </p:sp>
    </p:spTree>
    <p:extLst>
      <p:ext uri="{BB962C8B-B14F-4D97-AF65-F5344CB8AC3E}">
        <p14:creationId xmlns:p14="http://schemas.microsoft.com/office/powerpoint/2010/main" val="402025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76E2A-9360-4B7D-8614-2A237F5EB0A8}" type="slidenum">
              <a:rPr lang="en-IN" smtClean="0"/>
              <a:t>22</a:t>
            </a:fld>
            <a:endParaRPr lang="en-IN"/>
          </a:p>
        </p:txBody>
      </p:sp>
    </p:spTree>
    <p:extLst>
      <p:ext uri="{BB962C8B-B14F-4D97-AF65-F5344CB8AC3E}">
        <p14:creationId xmlns:p14="http://schemas.microsoft.com/office/powerpoint/2010/main" val="1234040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DC76E2A-9360-4B7D-8614-2A237F5EB0A8}" type="slidenum">
              <a:rPr lang="en-IN" smtClean="0"/>
              <a:t>39</a:t>
            </a:fld>
            <a:endParaRPr lang="en-IN"/>
          </a:p>
        </p:txBody>
      </p:sp>
    </p:spTree>
    <p:extLst>
      <p:ext uri="{BB962C8B-B14F-4D97-AF65-F5344CB8AC3E}">
        <p14:creationId xmlns:p14="http://schemas.microsoft.com/office/powerpoint/2010/main" val="2914902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BC18B-4559-439E-AD23-DF7D64C73311}"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04057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F63AD1-2377-4D93-A99A-FA8932CEFF1E}"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936665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3547B-0ADB-43E2-85F6-A5F8D285DF64}"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891397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C1C4BA-4333-4BDA-968D-72419D864BF9}"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5650016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4E4DA7-ABB9-4658-A4C5-A79459222CAB}"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7052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7F9CD-B0D7-441A-B75B-A75E6019D8F8}"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4869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D4FDC-AB9A-43F4-B6F8-0902ACB2CDD3}"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52832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699323-86BE-4275-8F1C-57F67BB82B70}"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6111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1462F-6A50-4E85-9FB6-9DF8C9C08527}"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590663" y="6065837"/>
            <a:ext cx="683339" cy="365125"/>
          </a:xfrm>
        </p:spPr>
        <p:txBody>
          <a:bodyPr/>
          <a:lstStyle/>
          <a:p>
            <a:fld id="{47E4B4FF-5ED1-45EA-B65E-9B4824650A89}" type="slidenum">
              <a:rPr lang="en-IN" smtClean="0"/>
              <a:t>‹#›</a:t>
            </a:fld>
            <a:endParaRPr lang="en-IN" dirty="0"/>
          </a:p>
        </p:txBody>
      </p:sp>
    </p:spTree>
    <p:extLst>
      <p:ext uri="{BB962C8B-B14F-4D97-AF65-F5344CB8AC3E}">
        <p14:creationId xmlns:p14="http://schemas.microsoft.com/office/powerpoint/2010/main" val="792937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26D984-2993-40EF-9A34-64D8D1368627}" type="datetime1">
              <a:rPr lang="en-IN" smtClean="0"/>
              <a:t>02-05-2022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586866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EC5B87-D185-48E0-B4A2-0B17519DB7D4}" type="datetime1">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7674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D05FC4-6F68-4DDB-8E14-BB2AF8D43FCF}" type="datetime1">
              <a:rPr lang="en-IN" smtClean="0"/>
              <a:t>02-05-2022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638022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495433-BD5B-4505-8238-2A43E38A834E}" type="datetime1">
              <a:rPr lang="en-IN" smtClean="0"/>
              <a:t>02-05-2022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074783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E15351-0E0C-4583-9B79-4F43CE02A302}" type="datetime1">
              <a:rPr lang="en-IN" smtClean="0"/>
              <a:t>02-05-2022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35965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11023C-3473-48B8-9579-0EB776D78F68}" type="datetime1">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11123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175B6F-A591-4B42-838C-53C9AE8565AD}" type="datetime1">
              <a:rPr lang="en-IN" smtClean="0"/>
              <a:t>02-05-2022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254454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F5B8186-630F-4FC4-90C7-7BB59ECC6F62}" type="datetime1">
              <a:rPr lang="en-IN" smtClean="0"/>
              <a:t>02-05-2022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4152556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udemy.com/course/the-complete-nodejs-developer-course-" TargetMode="External"/><Relationship Id="rId2" Type="http://schemas.openxmlformats.org/officeDocument/2006/relationships/hyperlink" Target="https://mattlewis92.github.io/angular-calendar/" TargetMode="External"/><Relationship Id="rId1" Type="http://schemas.openxmlformats.org/officeDocument/2006/relationships/slideLayout" Target="../slideLayouts/slideLayout2.xml"/><Relationship Id="rId5" Type="http://schemas.openxmlformats.org/officeDocument/2006/relationships/hyperlink" Target="https://www.bezkoder.com/node-js-upload-excel-file-database/" TargetMode="External"/><Relationship Id="rId4" Type="http://schemas.openxmlformats.org/officeDocument/2006/relationships/hyperlink" Target="https://www.section.io/engineering-education/how-to-build-authentication-api-with-jwt-token-in-nodejs/"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717855"/>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1364032828"/>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err="1">
                          <a:solidFill>
                            <a:srgbClr val="002060"/>
                          </a:solidFill>
                        </a:rPr>
                        <a:t>Pansuriya</a:t>
                      </a:r>
                      <a:r>
                        <a:rPr lang="en-GB" sz="2200" dirty="0">
                          <a:solidFill>
                            <a:srgbClr val="002060"/>
                          </a:solidFill>
                        </a:rPr>
                        <a:t>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Nikunj Y. Kansara</a:t>
                      </a: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4" name="Slide Number Placeholder 3">
            <a:extLst>
              <a:ext uri="{FF2B5EF4-FFF2-40B4-BE49-F238E27FC236}">
                <a16:creationId xmlns:a16="http://schemas.microsoft.com/office/drawing/2014/main" id="{73074838-C2FB-4B74-82D4-A483E14CDBA6}"/>
              </a:ext>
            </a:extLst>
          </p:cNvPr>
          <p:cNvSpPr>
            <a:spLocks noGrp="1"/>
          </p:cNvSpPr>
          <p:nvPr>
            <p:ph type="sldNum" sz="quarter" idx="12"/>
          </p:nvPr>
        </p:nvSpPr>
        <p:spPr/>
        <p:txBody>
          <a:bodyPr/>
          <a:lstStyle/>
          <a:p>
            <a:fld id="{47E4B4FF-5ED1-45EA-B65E-9B4824650A89}" type="slidenum">
              <a:rPr lang="en-IN" smtClean="0"/>
              <a:t>1</a:t>
            </a:fld>
            <a:endParaRPr lang="en-IN"/>
          </a:p>
        </p:txBody>
      </p:sp>
    </p:spTree>
    <p:extLst>
      <p:ext uri="{BB962C8B-B14F-4D97-AF65-F5344CB8AC3E}">
        <p14:creationId xmlns:p14="http://schemas.microsoft.com/office/powerpoint/2010/main" val="26578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9C551EBD-180C-4DF9-A4FA-DABE27CAC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37" y="1598621"/>
            <a:ext cx="9239250" cy="4975015"/>
          </a:xfrm>
          <a:prstGeom prst="rect">
            <a:avLst/>
          </a:prstGeom>
        </p:spPr>
      </p:pic>
      <p:sp>
        <p:nvSpPr>
          <p:cNvPr id="3" name="Slide Number Placeholder 2">
            <a:extLst>
              <a:ext uri="{FF2B5EF4-FFF2-40B4-BE49-F238E27FC236}">
                <a16:creationId xmlns:a16="http://schemas.microsoft.com/office/drawing/2014/main" id="{5103D72F-C5D7-438F-8BD8-D369AE190C60}"/>
              </a:ext>
            </a:extLst>
          </p:cNvPr>
          <p:cNvSpPr>
            <a:spLocks noGrp="1"/>
          </p:cNvSpPr>
          <p:nvPr>
            <p:ph type="sldNum" sz="quarter" idx="12"/>
          </p:nvPr>
        </p:nvSpPr>
        <p:spPr/>
        <p:txBody>
          <a:bodyPr/>
          <a:lstStyle/>
          <a:p>
            <a:fld id="{47E4B4FF-5ED1-45EA-B65E-9B4824650A89}" type="slidenum">
              <a:rPr lang="en-IN" smtClean="0"/>
              <a:t>10</a:t>
            </a:fld>
            <a:endParaRPr lang="en-IN"/>
          </a:p>
        </p:txBody>
      </p:sp>
    </p:spTree>
    <p:extLst>
      <p:ext uri="{BB962C8B-B14F-4D97-AF65-F5344CB8AC3E}">
        <p14:creationId xmlns:p14="http://schemas.microsoft.com/office/powerpoint/2010/main" val="123919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endParaRPr lang="en-US" sz="3200" b="1" u="sng" dirty="0">
              <a:solidFill>
                <a:srgbClr val="000000"/>
              </a:solidFill>
            </a:endParaRPr>
          </a:p>
          <a:p>
            <a:endParaRPr lang="en-US" sz="3200" b="1" u="sng" dirty="0">
              <a:solidFill>
                <a:srgbClr val="000000"/>
              </a:solidFill>
            </a:endParaRPr>
          </a:p>
          <a:p>
            <a:endParaRPr lang="en-IN" sz="3200" dirty="0">
              <a:solidFill>
                <a:schemeClr val="tx1">
                  <a:lumMod val="65000"/>
                  <a:lumOff val="35000"/>
                </a:schemeClr>
              </a:solidFill>
            </a:endParaRPr>
          </a:p>
        </p:txBody>
      </p:sp>
      <p:pic>
        <p:nvPicPr>
          <p:cNvPr id="9" name="Picture 8">
            <a:extLst>
              <a:ext uri="{FF2B5EF4-FFF2-40B4-BE49-F238E27FC236}">
                <a16:creationId xmlns:a16="http://schemas.microsoft.com/office/drawing/2014/main" id="{2EA90F8E-C948-4472-B874-BD16860AFC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730" y="1547838"/>
            <a:ext cx="9518623" cy="5216855"/>
          </a:xfrm>
          <a:prstGeom prst="rect">
            <a:avLst/>
          </a:prstGeom>
        </p:spPr>
      </p:pic>
      <p:sp>
        <p:nvSpPr>
          <p:cNvPr id="3" name="Slide Number Placeholder 2">
            <a:extLst>
              <a:ext uri="{FF2B5EF4-FFF2-40B4-BE49-F238E27FC236}">
                <a16:creationId xmlns:a16="http://schemas.microsoft.com/office/drawing/2014/main" id="{297826D1-8EC7-4E04-A85F-B66153415A69}"/>
              </a:ext>
            </a:extLst>
          </p:cNvPr>
          <p:cNvSpPr>
            <a:spLocks noGrp="1"/>
          </p:cNvSpPr>
          <p:nvPr>
            <p:ph type="sldNum" sz="quarter" idx="12"/>
          </p:nvPr>
        </p:nvSpPr>
        <p:spPr/>
        <p:txBody>
          <a:bodyPr/>
          <a:lstStyle/>
          <a:p>
            <a:fld id="{47E4B4FF-5ED1-45EA-B65E-9B4824650A89}" type="slidenum">
              <a:rPr lang="en-IN" smtClean="0"/>
              <a:t>11</a:t>
            </a:fld>
            <a:endParaRPr lang="en-IN"/>
          </a:p>
        </p:txBody>
      </p:sp>
    </p:spTree>
    <p:extLst>
      <p:ext uri="{BB962C8B-B14F-4D97-AF65-F5344CB8AC3E}">
        <p14:creationId xmlns:p14="http://schemas.microsoft.com/office/powerpoint/2010/main" val="3600133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r>
              <a:rPr lang="en-IN" sz="3200" dirty="0"/>
              <a:t>Learnt about the </a:t>
            </a:r>
            <a:r>
              <a:rPr lang="en-IN" sz="3200" dirty="0" err="1"/>
              <a:t>JsonWebToken</a:t>
            </a:r>
            <a:r>
              <a:rPr lang="en-IN" sz="3200" dirty="0"/>
              <a:t> which used for the authentication a user.</a:t>
            </a:r>
          </a:p>
          <a:p>
            <a:r>
              <a:rPr lang="en-IN" sz="3200" dirty="0"/>
              <a:t>Implementation of </a:t>
            </a:r>
            <a:r>
              <a:rPr lang="en-IN" sz="3200" dirty="0" err="1"/>
              <a:t>jsonwebtoken</a:t>
            </a:r>
            <a:r>
              <a:rPr lang="en-IN" sz="3200" dirty="0"/>
              <a:t> with the </a:t>
            </a:r>
            <a:r>
              <a:rPr lang="en-IN" sz="3200" dirty="0" err="1"/>
              <a:t>accesstoken</a:t>
            </a:r>
            <a:r>
              <a:rPr lang="en-IN" sz="3200" dirty="0"/>
              <a:t> and the </a:t>
            </a:r>
            <a:r>
              <a:rPr lang="en-IN" sz="3200" dirty="0" err="1"/>
              <a:t>refreshtoken</a:t>
            </a:r>
            <a:r>
              <a:rPr lang="en-IN" sz="3200" dirty="0"/>
              <a:t>.</a:t>
            </a:r>
          </a:p>
          <a:p>
            <a:r>
              <a:rPr lang="en-IN" sz="3200" dirty="0"/>
              <a:t>Implement passport-local-</a:t>
            </a:r>
            <a:r>
              <a:rPr lang="en-IN" sz="3200" dirty="0" err="1"/>
              <a:t>stratergy</a:t>
            </a:r>
            <a:r>
              <a:rPr lang="en-IN" sz="3200" dirty="0"/>
              <a:t> which is used for the authentication.</a:t>
            </a:r>
          </a:p>
          <a:p>
            <a:r>
              <a:rPr lang="en-IN" sz="3200" dirty="0"/>
              <a:t>Google based authentication and </a:t>
            </a:r>
            <a:r>
              <a:rPr lang="en-IN" sz="3200" dirty="0" err="1"/>
              <a:t>facebook</a:t>
            </a:r>
            <a:r>
              <a:rPr lang="en-IN" sz="3200" dirty="0"/>
              <a:t> based authentication implement using the passport </a:t>
            </a:r>
            <a:r>
              <a:rPr lang="en-IN" sz="3200" dirty="0" err="1"/>
              <a:t>stratergy</a:t>
            </a:r>
            <a:r>
              <a:rPr lang="en-IN" sz="3200" dirty="0"/>
              <a:t>.</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708F7D5B-0D05-475D-B5B5-C336060690B5}"/>
              </a:ext>
            </a:extLst>
          </p:cNvPr>
          <p:cNvSpPr>
            <a:spLocks noGrp="1"/>
          </p:cNvSpPr>
          <p:nvPr>
            <p:ph type="sldNum" sz="quarter" idx="12"/>
          </p:nvPr>
        </p:nvSpPr>
        <p:spPr/>
        <p:txBody>
          <a:bodyPr/>
          <a:lstStyle/>
          <a:p>
            <a:fld id="{47E4B4FF-5ED1-45EA-B65E-9B4824650A89}" type="slidenum">
              <a:rPr lang="en-IN" smtClean="0"/>
              <a:t>12</a:t>
            </a:fld>
            <a:endParaRPr lang="en-IN"/>
          </a:p>
        </p:txBody>
      </p:sp>
    </p:spTree>
    <p:extLst>
      <p:ext uri="{BB962C8B-B14F-4D97-AF65-F5344CB8AC3E}">
        <p14:creationId xmlns:p14="http://schemas.microsoft.com/office/powerpoint/2010/main" val="4134366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03C5C25B-5C3D-46AB-95C0-FE03D35572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7998" y="1632857"/>
            <a:ext cx="4602475" cy="5088618"/>
          </a:xfrm>
          <a:prstGeom prst="rect">
            <a:avLst/>
          </a:prstGeom>
        </p:spPr>
      </p:pic>
      <p:sp>
        <p:nvSpPr>
          <p:cNvPr id="3" name="Slide Number Placeholder 2">
            <a:extLst>
              <a:ext uri="{FF2B5EF4-FFF2-40B4-BE49-F238E27FC236}">
                <a16:creationId xmlns:a16="http://schemas.microsoft.com/office/drawing/2014/main" id="{B7FD4EDE-0ADF-409E-9FB6-72D97C8F9810}"/>
              </a:ext>
            </a:extLst>
          </p:cNvPr>
          <p:cNvSpPr>
            <a:spLocks noGrp="1"/>
          </p:cNvSpPr>
          <p:nvPr>
            <p:ph type="sldNum" sz="quarter" idx="12"/>
          </p:nvPr>
        </p:nvSpPr>
        <p:spPr/>
        <p:txBody>
          <a:bodyPr/>
          <a:lstStyle/>
          <a:p>
            <a:fld id="{47E4B4FF-5ED1-45EA-B65E-9B4824650A89}" type="slidenum">
              <a:rPr lang="en-IN" smtClean="0"/>
              <a:t>13</a:t>
            </a:fld>
            <a:endParaRPr lang="en-IN"/>
          </a:p>
        </p:txBody>
      </p:sp>
    </p:spTree>
    <p:extLst>
      <p:ext uri="{BB962C8B-B14F-4D97-AF65-F5344CB8AC3E}">
        <p14:creationId xmlns:p14="http://schemas.microsoft.com/office/powerpoint/2010/main" val="3732394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3</a:t>
            </a:r>
            <a:r>
              <a:rPr lang="en-US" sz="3500" dirty="0">
                <a:solidFill>
                  <a:srgbClr val="000000"/>
                </a:solidFill>
              </a:rPr>
              <a:t> </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F92C4F93-0965-4F70-B7C4-179D8E6B8F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40" y="1568708"/>
            <a:ext cx="9984301" cy="3619111"/>
          </a:xfrm>
          <a:prstGeom prst="rect">
            <a:avLst/>
          </a:prstGeom>
        </p:spPr>
      </p:pic>
      <p:sp>
        <p:nvSpPr>
          <p:cNvPr id="3" name="Slide Number Placeholder 2">
            <a:extLst>
              <a:ext uri="{FF2B5EF4-FFF2-40B4-BE49-F238E27FC236}">
                <a16:creationId xmlns:a16="http://schemas.microsoft.com/office/drawing/2014/main" id="{9F49B1CA-C8D2-4413-B86F-70BAE9C7EE30}"/>
              </a:ext>
            </a:extLst>
          </p:cNvPr>
          <p:cNvSpPr>
            <a:spLocks noGrp="1"/>
          </p:cNvSpPr>
          <p:nvPr>
            <p:ph type="sldNum" sz="quarter" idx="12"/>
          </p:nvPr>
        </p:nvSpPr>
        <p:spPr/>
        <p:txBody>
          <a:bodyPr/>
          <a:lstStyle/>
          <a:p>
            <a:fld id="{47E4B4FF-5ED1-45EA-B65E-9B4824650A89}" type="slidenum">
              <a:rPr lang="en-IN" smtClean="0"/>
              <a:t>14</a:t>
            </a:fld>
            <a:endParaRPr lang="en-IN"/>
          </a:p>
        </p:txBody>
      </p:sp>
    </p:spTree>
    <p:extLst>
      <p:ext uri="{BB962C8B-B14F-4D97-AF65-F5344CB8AC3E}">
        <p14:creationId xmlns:p14="http://schemas.microsoft.com/office/powerpoint/2010/main" val="1828419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4</a:t>
            </a:r>
          </a:p>
          <a:p>
            <a:pPr algn="just"/>
            <a:r>
              <a:rPr lang="en-US" sz="3200" dirty="0">
                <a:solidFill>
                  <a:srgbClr val="000000"/>
                </a:solidFill>
              </a:rPr>
              <a:t>Overview of typescript, basic syntax of typescript, type annotations and inference.[3]</a:t>
            </a:r>
          </a:p>
          <a:p>
            <a:pPr algn="just"/>
            <a:r>
              <a:rPr lang="en-IN" sz="3200" dirty="0">
                <a:solidFill>
                  <a:schemeClr val="tx1"/>
                </a:solidFill>
              </a:rPr>
              <a:t>Learnt about the </a:t>
            </a:r>
            <a:r>
              <a:rPr lang="en-IN" sz="3200" dirty="0" err="1">
                <a:solidFill>
                  <a:schemeClr val="tx1"/>
                </a:solidFill>
              </a:rPr>
              <a:t>typeORM</a:t>
            </a:r>
            <a:r>
              <a:rPr lang="en-IN" sz="3200" dirty="0">
                <a:solidFill>
                  <a:schemeClr val="tx1"/>
                </a:solidFill>
              </a:rPr>
              <a:t> which is Object Relational library.</a:t>
            </a:r>
          </a:p>
          <a:p>
            <a:pPr algn="just"/>
            <a:r>
              <a:rPr lang="en-IN" sz="3200" dirty="0">
                <a:solidFill>
                  <a:schemeClr val="tx1"/>
                </a:solidFill>
              </a:rPr>
              <a:t>In </a:t>
            </a:r>
            <a:r>
              <a:rPr lang="en-IN" sz="3200" dirty="0" err="1">
                <a:solidFill>
                  <a:schemeClr val="tx1"/>
                </a:solidFill>
              </a:rPr>
              <a:t>typeORM</a:t>
            </a:r>
            <a:r>
              <a:rPr lang="en-IN" sz="3200" dirty="0">
                <a:solidFill>
                  <a:schemeClr val="tx1"/>
                </a:solidFill>
              </a:rPr>
              <a:t> entities, </a:t>
            </a:r>
            <a:r>
              <a:rPr lang="en-IN" sz="3200" dirty="0" err="1">
                <a:solidFill>
                  <a:schemeClr val="tx1"/>
                </a:solidFill>
              </a:rPr>
              <a:t>embeded</a:t>
            </a:r>
            <a:r>
              <a:rPr lang="en-IN" sz="3200" dirty="0">
                <a:solidFill>
                  <a:schemeClr val="tx1"/>
                </a:solidFill>
              </a:rPr>
              <a:t> entities, relations one to one , many to one, one to many.</a:t>
            </a:r>
          </a:p>
          <a:p>
            <a:pPr algn="just"/>
            <a:r>
              <a:rPr lang="en-IN" sz="3200" dirty="0">
                <a:solidFill>
                  <a:schemeClr val="tx1"/>
                </a:solidFill>
              </a:rPr>
              <a:t>Learnt the Select , insert, update, delete Query builder which is used for the CRUD operation.[4]</a:t>
            </a:r>
          </a:p>
          <a:p>
            <a:pPr algn="just"/>
            <a:r>
              <a:rPr lang="en-IN" sz="3200" dirty="0">
                <a:solidFill>
                  <a:schemeClr val="tx1"/>
                </a:solidFill>
              </a:rPr>
              <a:t>Implementation of the CRUD operation and relations between the entities.</a:t>
            </a:r>
          </a:p>
        </p:txBody>
      </p:sp>
      <p:sp>
        <p:nvSpPr>
          <p:cNvPr id="3" name="Slide Number Placeholder 2">
            <a:extLst>
              <a:ext uri="{FF2B5EF4-FFF2-40B4-BE49-F238E27FC236}">
                <a16:creationId xmlns:a16="http://schemas.microsoft.com/office/drawing/2014/main" id="{6739EAC7-CF9E-4FE9-B97C-D8FC356D68FC}"/>
              </a:ext>
            </a:extLst>
          </p:cNvPr>
          <p:cNvSpPr>
            <a:spLocks noGrp="1"/>
          </p:cNvSpPr>
          <p:nvPr>
            <p:ph type="sldNum" sz="quarter" idx="12"/>
          </p:nvPr>
        </p:nvSpPr>
        <p:spPr/>
        <p:txBody>
          <a:bodyPr/>
          <a:lstStyle/>
          <a:p>
            <a:fld id="{47E4B4FF-5ED1-45EA-B65E-9B4824650A89}" type="slidenum">
              <a:rPr lang="en-IN" smtClean="0"/>
              <a:t>15</a:t>
            </a:fld>
            <a:endParaRPr lang="en-IN"/>
          </a:p>
        </p:txBody>
      </p:sp>
    </p:spTree>
    <p:extLst>
      <p:ext uri="{BB962C8B-B14F-4D97-AF65-F5344CB8AC3E}">
        <p14:creationId xmlns:p14="http://schemas.microsoft.com/office/powerpoint/2010/main" val="1399791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A16EC656-6F50-4AAA-A7A5-D3DA60BE1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568" y="1240971"/>
            <a:ext cx="10124686" cy="5468645"/>
          </a:xfrm>
          <a:prstGeom prst="rect">
            <a:avLst/>
          </a:prstGeom>
        </p:spPr>
      </p:pic>
      <p:sp>
        <p:nvSpPr>
          <p:cNvPr id="3" name="Slide Number Placeholder 2">
            <a:extLst>
              <a:ext uri="{FF2B5EF4-FFF2-40B4-BE49-F238E27FC236}">
                <a16:creationId xmlns:a16="http://schemas.microsoft.com/office/drawing/2014/main" id="{87BD1935-35F0-4A2A-A015-6B7C066BFA37}"/>
              </a:ext>
            </a:extLst>
          </p:cNvPr>
          <p:cNvSpPr>
            <a:spLocks noGrp="1"/>
          </p:cNvSpPr>
          <p:nvPr>
            <p:ph type="sldNum" sz="quarter" idx="12"/>
          </p:nvPr>
        </p:nvSpPr>
        <p:spPr/>
        <p:txBody>
          <a:bodyPr/>
          <a:lstStyle/>
          <a:p>
            <a:fld id="{47E4B4FF-5ED1-45EA-B65E-9B4824650A89}" type="slidenum">
              <a:rPr lang="en-IN" smtClean="0"/>
              <a:t>16</a:t>
            </a:fld>
            <a:endParaRPr lang="en-IN"/>
          </a:p>
        </p:txBody>
      </p:sp>
    </p:spTree>
    <p:extLst>
      <p:ext uri="{BB962C8B-B14F-4D97-AF65-F5344CB8AC3E}">
        <p14:creationId xmlns:p14="http://schemas.microsoft.com/office/powerpoint/2010/main" val="3546348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p:txBody>
      </p:sp>
      <p:pic>
        <p:nvPicPr>
          <p:cNvPr id="7" name="Picture 6">
            <a:extLst>
              <a:ext uri="{FF2B5EF4-FFF2-40B4-BE49-F238E27FC236}">
                <a16:creationId xmlns:a16="http://schemas.microsoft.com/office/drawing/2014/main" id="{969CA95A-AAAC-44A0-B854-E5F930889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57" y="1095874"/>
            <a:ext cx="5850674" cy="5753702"/>
          </a:xfrm>
          <a:prstGeom prst="rect">
            <a:avLst/>
          </a:prstGeom>
        </p:spPr>
      </p:pic>
      <p:sp>
        <p:nvSpPr>
          <p:cNvPr id="3" name="Slide Number Placeholder 2">
            <a:extLst>
              <a:ext uri="{FF2B5EF4-FFF2-40B4-BE49-F238E27FC236}">
                <a16:creationId xmlns:a16="http://schemas.microsoft.com/office/drawing/2014/main" id="{2A826F53-0366-48D4-9C20-3D1A5DDA6B2C}"/>
              </a:ext>
            </a:extLst>
          </p:cNvPr>
          <p:cNvSpPr>
            <a:spLocks noGrp="1"/>
          </p:cNvSpPr>
          <p:nvPr>
            <p:ph type="sldNum" sz="quarter" idx="12"/>
          </p:nvPr>
        </p:nvSpPr>
        <p:spPr/>
        <p:txBody>
          <a:bodyPr/>
          <a:lstStyle/>
          <a:p>
            <a:fld id="{47E4B4FF-5ED1-45EA-B65E-9B4824650A89}" type="slidenum">
              <a:rPr lang="en-IN" smtClean="0"/>
              <a:t>17</a:t>
            </a:fld>
            <a:endParaRPr lang="en-IN"/>
          </a:p>
        </p:txBody>
      </p:sp>
    </p:spTree>
    <p:extLst>
      <p:ext uri="{BB962C8B-B14F-4D97-AF65-F5344CB8AC3E}">
        <p14:creationId xmlns:p14="http://schemas.microsoft.com/office/powerpoint/2010/main" val="379040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a:p>
            <a:pPr algn="just"/>
            <a:endParaRPr lang="en-US" sz="3500" b="1" u="sng" dirty="0">
              <a:solidFill>
                <a:srgbClr val="000000"/>
              </a:solidFill>
            </a:endParaRPr>
          </a:p>
        </p:txBody>
      </p:sp>
      <p:pic>
        <p:nvPicPr>
          <p:cNvPr id="5" name="Picture 4">
            <a:extLst>
              <a:ext uri="{FF2B5EF4-FFF2-40B4-BE49-F238E27FC236}">
                <a16:creationId xmlns:a16="http://schemas.microsoft.com/office/drawing/2014/main" id="{85A21057-4C52-4E5B-95F6-00ABA43F2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73" y="1148572"/>
            <a:ext cx="9184457" cy="5543290"/>
          </a:xfrm>
          <a:prstGeom prst="rect">
            <a:avLst/>
          </a:prstGeom>
        </p:spPr>
      </p:pic>
      <p:sp>
        <p:nvSpPr>
          <p:cNvPr id="3" name="Slide Number Placeholder 2">
            <a:extLst>
              <a:ext uri="{FF2B5EF4-FFF2-40B4-BE49-F238E27FC236}">
                <a16:creationId xmlns:a16="http://schemas.microsoft.com/office/drawing/2014/main" id="{C3596C34-8BBD-47C6-B4B3-13BDD5889744}"/>
              </a:ext>
            </a:extLst>
          </p:cNvPr>
          <p:cNvSpPr>
            <a:spLocks noGrp="1"/>
          </p:cNvSpPr>
          <p:nvPr>
            <p:ph type="sldNum" sz="quarter" idx="12"/>
          </p:nvPr>
        </p:nvSpPr>
        <p:spPr/>
        <p:txBody>
          <a:bodyPr/>
          <a:lstStyle/>
          <a:p>
            <a:fld id="{47E4B4FF-5ED1-45EA-B65E-9B4824650A89}" type="slidenum">
              <a:rPr lang="en-IN" smtClean="0"/>
              <a:t>18</a:t>
            </a:fld>
            <a:endParaRPr lang="en-IN"/>
          </a:p>
        </p:txBody>
      </p:sp>
    </p:spTree>
    <p:extLst>
      <p:ext uri="{BB962C8B-B14F-4D97-AF65-F5344CB8AC3E}">
        <p14:creationId xmlns:p14="http://schemas.microsoft.com/office/powerpoint/2010/main" val="294251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fontScale="92500" lnSpcReduction="20000"/>
          </a:bodyPr>
          <a:lstStyle/>
          <a:p>
            <a:r>
              <a:rPr lang="en-US" sz="3600" b="1" dirty="0">
                <a:solidFill>
                  <a:schemeClr val="tx1">
                    <a:lumMod val="65000"/>
                    <a:lumOff val="35000"/>
                  </a:schemeClr>
                </a:solidFill>
              </a:rPr>
              <a:t>Warehouse management</a:t>
            </a:r>
          </a:p>
          <a:p>
            <a:r>
              <a:rPr lang="en-US" sz="3200" dirty="0"/>
              <a:t>Warehouse Management is based upon delivery services. It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will assign order to Delivery Boy and Download status of order and Payment Collection report.</a:t>
            </a:r>
          </a:p>
          <a:p>
            <a:r>
              <a:rPr lang="en-US" sz="3200" dirty="0"/>
              <a:t>Delivery Boy accept the order and Delivered the order and update the status of order and collect the payment.</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A1341936-84BB-4ABF-84BE-22C47019A582}"/>
              </a:ext>
            </a:extLst>
          </p:cNvPr>
          <p:cNvSpPr>
            <a:spLocks noGrp="1"/>
          </p:cNvSpPr>
          <p:nvPr>
            <p:ph type="sldNum" sz="quarter" idx="12"/>
          </p:nvPr>
        </p:nvSpPr>
        <p:spPr/>
        <p:txBody>
          <a:bodyPr/>
          <a:lstStyle/>
          <a:p>
            <a:fld id="{47E4B4FF-5ED1-45EA-B65E-9B4824650A89}" type="slidenum">
              <a:rPr lang="en-IN" smtClean="0"/>
              <a:t>19</a:t>
            </a:fld>
            <a:endParaRPr lang="en-IN"/>
          </a:p>
        </p:txBody>
      </p:sp>
    </p:spTree>
    <p:extLst>
      <p:ext uri="{BB962C8B-B14F-4D97-AF65-F5344CB8AC3E}">
        <p14:creationId xmlns:p14="http://schemas.microsoft.com/office/powerpoint/2010/main" val="4234505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32500" lnSpcReduction="20000"/>
          </a:bodyPr>
          <a:lstStyle/>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Training Work</a:t>
            </a:r>
            <a:endPar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Project Work</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66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66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8800" dirty="0">
              <a:solidFill>
                <a:schemeClr val="tx1">
                  <a:lumMod val="65000"/>
                  <a:lumOff val="35000"/>
                </a:schemeClr>
              </a:solidFill>
            </a:endParaRPr>
          </a:p>
          <a:p>
            <a:pPr marL="0" indent="0">
              <a:buNone/>
            </a:pPr>
            <a:endParaRPr lang="en-IN" sz="66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408A5131-9444-47E4-A2C4-F3E84366FC95}"/>
              </a:ext>
            </a:extLst>
          </p:cNvPr>
          <p:cNvSpPr>
            <a:spLocks noGrp="1"/>
          </p:cNvSpPr>
          <p:nvPr>
            <p:ph type="sldNum" sz="quarter" idx="12"/>
          </p:nvPr>
        </p:nvSpPr>
        <p:spPr/>
        <p:txBody>
          <a:bodyPr/>
          <a:lstStyle/>
          <a:p>
            <a:fld id="{47E4B4FF-5ED1-45EA-B65E-9B4824650A89}" type="slidenum">
              <a:rPr lang="en-IN" smtClean="0"/>
              <a:t>2</a:t>
            </a:fld>
            <a:endParaRPr lang="en-IN"/>
          </a:p>
        </p:txBody>
      </p:sp>
    </p:spTree>
    <p:extLst>
      <p:ext uri="{BB962C8B-B14F-4D97-AF65-F5344CB8AC3E}">
        <p14:creationId xmlns:p14="http://schemas.microsoft.com/office/powerpoint/2010/main" val="262696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US" sz="3600" b="1" dirty="0">
                <a:solidFill>
                  <a:schemeClr val="tx1">
                    <a:lumMod val="65000"/>
                    <a:lumOff val="35000"/>
                  </a:schemeClr>
                </a:solidFill>
              </a:rPr>
              <a:t>Technology required for the Project</a:t>
            </a:r>
          </a:p>
          <a:p>
            <a:r>
              <a:rPr lang="en-US" sz="3200" dirty="0"/>
              <a:t>For web application </a:t>
            </a:r>
            <a:r>
              <a:rPr lang="en-US" sz="3200" dirty="0" err="1"/>
              <a:t>ReactJs</a:t>
            </a:r>
            <a:r>
              <a:rPr lang="en-US" sz="3200" dirty="0"/>
              <a:t> used for the front-end and Nodejs used for the Backend those both framework of the </a:t>
            </a:r>
            <a:r>
              <a:rPr lang="en-US" sz="3200" dirty="0" err="1"/>
              <a:t>javascript</a:t>
            </a:r>
            <a:r>
              <a:rPr lang="en-US" sz="3200" dirty="0"/>
              <a:t>.</a:t>
            </a:r>
          </a:p>
          <a:p>
            <a:r>
              <a:rPr lang="en-US" sz="3200" dirty="0" err="1"/>
              <a:t>Mysql</a:t>
            </a:r>
            <a:r>
              <a:rPr lang="en-US" sz="3200" dirty="0"/>
              <a:t> database used for database.</a:t>
            </a:r>
          </a:p>
          <a:p>
            <a:r>
              <a:rPr lang="en-US" sz="3200" dirty="0"/>
              <a:t>Mobile application build through the Flutter Technology which uses the Dart programming language.</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0A210622-F7A6-4920-8BD6-F3C9D797AAB8}"/>
              </a:ext>
            </a:extLst>
          </p:cNvPr>
          <p:cNvSpPr>
            <a:spLocks noGrp="1"/>
          </p:cNvSpPr>
          <p:nvPr>
            <p:ph type="sldNum" sz="quarter" idx="12"/>
          </p:nvPr>
        </p:nvSpPr>
        <p:spPr/>
        <p:txBody>
          <a:bodyPr/>
          <a:lstStyle/>
          <a:p>
            <a:fld id="{47E4B4FF-5ED1-45EA-B65E-9B4824650A89}" type="slidenum">
              <a:rPr lang="en-IN" smtClean="0"/>
              <a:t>20</a:t>
            </a:fld>
            <a:endParaRPr lang="en-IN"/>
          </a:p>
        </p:txBody>
      </p:sp>
    </p:spTree>
    <p:extLst>
      <p:ext uri="{BB962C8B-B14F-4D97-AF65-F5344CB8AC3E}">
        <p14:creationId xmlns:p14="http://schemas.microsoft.com/office/powerpoint/2010/main" val="328781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a:t>
            </a:r>
            <a:endParaRPr lang="en-US" sz="3800" b="1" dirty="0">
              <a:solidFill>
                <a:schemeClr val="tx1">
                  <a:lumMod val="65000"/>
                  <a:lumOff val="35000"/>
                </a:schemeClr>
              </a:solidFill>
            </a:endParaRPr>
          </a:p>
          <a:p>
            <a:pPr marL="0" indent="0" algn="just">
              <a:lnSpc>
                <a:spcPct val="150000"/>
              </a:lnSpc>
              <a:spcBef>
                <a:spcPts val="0"/>
              </a:spcBef>
              <a:spcAft>
                <a:spcPts val="1000"/>
              </a:spcAft>
            </a:pPr>
            <a:r>
              <a:rPr lang="en-US" sz="2400" b="1" dirty="0">
                <a:solidFill>
                  <a:srgbClr val="000000"/>
                </a:solidFill>
                <a:effectLst/>
                <a:latin typeface="Times New Roman" panose="02020603050405020304" pitchFamily="18" charset="0"/>
                <a:ea typeface="Times New Roman" panose="02020603050405020304" pitchFamily="18" charset="0"/>
              </a:rPr>
              <a:t>Admin Manages Warehouse Manager and Delivery Person</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developed APIs for Create, Edit, Block the Warehouse, Warehouse Manager, Delivery Person.</a:t>
            </a:r>
          </a:p>
          <a:p>
            <a:pPr marL="0" indent="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Manager can upload order and assign order</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developed APIs for manager can upload orders, view all orders, view assign orders, delivery type of orders, assign orders to delivery person.</a:t>
            </a:r>
          </a:p>
          <a:p>
            <a:pPr marL="0" indent="0" algn="just">
              <a:lnSpc>
                <a:spcPct val="150000"/>
              </a:lnSpc>
              <a:spcBef>
                <a:spcPts val="0"/>
              </a:spcBef>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rPr>
              <a:t>Admin and Manager can view reports of orders</a:t>
            </a:r>
            <a:endParaRPr lang="en-US" sz="2400" dirty="0">
              <a:solidFill>
                <a:srgbClr val="000000"/>
              </a:solidFill>
              <a:effectLst/>
              <a:latin typeface="Times New Roman" panose="02020603050405020304" pitchFamily="18" charset="0"/>
              <a:ea typeface="Times New Roman" panose="02020603050405020304" pitchFamily="18" charset="0"/>
            </a:endParaRPr>
          </a:p>
          <a:p>
            <a:pPr marL="0" indent="0" algn="just">
              <a:lnSpc>
                <a:spcPct val="150000"/>
              </a:lnSpc>
              <a:spcBef>
                <a:spcPts val="0"/>
              </a:spcBef>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In this module, I’ve added APIs for manager and admin can check the status of order by particular Delivery person and the from and to Date and also download the payment collection report.  </a:t>
            </a: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A1341936-84BB-4ABF-84BE-22C47019A582}"/>
              </a:ext>
            </a:extLst>
          </p:cNvPr>
          <p:cNvSpPr>
            <a:spLocks noGrp="1"/>
          </p:cNvSpPr>
          <p:nvPr>
            <p:ph type="sldNum" sz="quarter" idx="12"/>
          </p:nvPr>
        </p:nvSpPr>
        <p:spPr/>
        <p:txBody>
          <a:bodyPr/>
          <a:lstStyle/>
          <a:p>
            <a:fld id="{47E4B4FF-5ED1-45EA-B65E-9B4824650A89}" type="slidenum">
              <a:rPr lang="en-IN" smtClean="0"/>
              <a:t>21</a:t>
            </a:fld>
            <a:endParaRPr lang="en-IN"/>
          </a:p>
        </p:txBody>
      </p:sp>
    </p:spTree>
    <p:extLst>
      <p:ext uri="{BB962C8B-B14F-4D97-AF65-F5344CB8AC3E}">
        <p14:creationId xmlns:p14="http://schemas.microsoft.com/office/powerpoint/2010/main" val="2065672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lnSpcReduction="10000"/>
          </a:bodyPr>
          <a:lstStyle/>
          <a:p>
            <a:pPr algn="just"/>
            <a:r>
              <a:rPr lang="en-US" sz="3500" b="1" u="sng" dirty="0">
                <a:solidFill>
                  <a:srgbClr val="000000"/>
                </a:solidFill>
              </a:rPr>
              <a:t>Week 5</a:t>
            </a:r>
          </a:p>
          <a:p>
            <a:pPr algn="just"/>
            <a:r>
              <a:rPr lang="en-US" sz="3200" dirty="0">
                <a:solidFill>
                  <a:srgbClr val="000000"/>
                </a:solidFill>
              </a:rPr>
              <a:t>In fifth week get Introduction about the warehouse management project which client’s project.</a:t>
            </a:r>
          </a:p>
          <a:p>
            <a:pPr algn="just"/>
            <a:r>
              <a:rPr lang="en-US" sz="3200" dirty="0">
                <a:solidFill>
                  <a:srgbClr val="000000"/>
                </a:solidFill>
              </a:rPr>
              <a:t>This project basically based upon the delivery service by the agency for e.g. </a:t>
            </a:r>
            <a:r>
              <a:rPr lang="en-US" sz="3200" dirty="0" err="1">
                <a:solidFill>
                  <a:srgbClr val="000000"/>
                </a:solidFill>
              </a:rPr>
              <a:t>Ekart</a:t>
            </a:r>
            <a:r>
              <a:rPr lang="en-US" sz="3200" dirty="0">
                <a:solidFill>
                  <a:srgbClr val="000000"/>
                </a:solidFill>
              </a:rPr>
              <a:t> Logistics.</a:t>
            </a:r>
          </a:p>
          <a:p>
            <a:pPr algn="just"/>
            <a:r>
              <a:rPr lang="en-US" sz="3200" dirty="0">
                <a:solidFill>
                  <a:srgbClr val="000000"/>
                </a:solidFill>
              </a:rPr>
              <a:t>It has main three roles admin, warehouse manager and Delivery Boy.</a:t>
            </a:r>
          </a:p>
          <a:p>
            <a:pPr algn="just"/>
            <a:r>
              <a:rPr lang="en-US" sz="3200" dirty="0">
                <a:solidFill>
                  <a:srgbClr val="000000"/>
                </a:solidFill>
              </a:rPr>
              <a:t> Build the Register and Login </a:t>
            </a:r>
            <a:r>
              <a:rPr lang="en-US" sz="3200" dirty="0" err="1">
                <a:solidFill>
                  <a:srgbClr val="000000"/>
                </a:solidFill>
              </a:rPr>
              <a:t>api</a:t>
            </a:r>
            <a:r>
              <a:rPr lang="en-US" sz="3200" dirty="0">
                <a:solidFill>
                  <a:srgbClr val="000000"/>
                </a:solidFill>
              </a:rPr>
              <a:t> for the Delivery Boy and Warehouse manager which is used by the admin.</a:t>
            </a:r>
          </a:p>
          <a:p>
            <a:pPr algn="just"/>
            <a:r>
              <a:rPr lang="en-US" sz="3200" dirty="0">
                <a:solidFill>
                  <a:srgbClr val="000000"/>
                </a:solidFill>
              </a:rPr>
              <a:t>Create Delete, </a:t>
            </a:r>
            <a:r>
              <a:rPr lang="en-US" sz="3200" dirty="0" err="1">
                <a:solidFill>
                  <a:srgbClr val="000000"/>
                </a:solidFill>
              </a:rPr>
              <a:t>update,block</a:t>
            </a:r>
            <a:r>
              <a:rPr lang="en-US" sz="3200" dirty="0">
                <a:solidFill>
                  <a:srgbClr val="000000"/>
                </a:solidFill>
              </a:rPr>
              <a:t>, unblock </a:t>
            </a:r>
            <a:r>
              <a:rPr lang="en-US" sz="3200" dirty="0" err="1">
                <a:solidFill>
                  <a:srgbClr val="000000"/>
                </a:solidFill>
              </a:rPr>
              <a:t>api</a:t>
            </a:r>
            <a:r>
              <a:rPr lang="en-US" sz="3200" dirty="0">
                <a:solidFill>
                  <a:srgbClr val="000000"/>
                </a:solidFill>
              </a:rPr>
              <a:t> for the delivery boy and warehouse manager which is controlled by the Admin.</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22</a:t>
            </a:fld>
            <a:endParaRPr lang="en-IN"/>
          </a:p>
        </p:txBody>
      </p:sp>
    </p:spTree>
    <p:extLst>
      <p:ext uri="{BB962C8B-B14F-4D97-AF65-F5344CB8AC3E}">
        <p14:creationId xmlns:p14="http://schemas.microsoft.com/office/powerpoint/2010/main" val="4261905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23</a:t>
            </a:fld>
            <a:endParaRPr lang="en-IN"/>
          </a:p>
        </p:txBody>
      </p:sp>
      <p:pic>
        <p:nvPicPr>
          <p:cNvPr id="5" name="Picture 4">
            <a:extLst>
              <a:ext uri="{FF2B5EF4-FFF2-40B4-BE49-F238E27FC236}">
                <a16:creationId xmlns:a16="http://schemas.microsoft.com/office/drawing/2014/main" id="{022452E2-3E61-4AAC-A9C6-AC59DD1A1B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6241" y="1636547"/>
            <a:ext cx="9827630" cy="4994503"/>
          </a:xfrm>
          <a:prstGeom prst="rect">
            <a:avLst/>
          </a:prstGeom>
        </p:spPr>
      </p:pic>
    </p:spTree>
    <p:extLst>
      <p:ext uri="{BB962C8B-B14F-4D97-AF65-F5344CB8AC3E}">
        <p14:creationId xmlns:p14="http://schemas.microsoft.com/office/powerpoint/2010/main" val="35719141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24</a:t>
            </a:fld>
            <a:endParaRPr lang="en-IN"/>
          </a:p>
        </p:txBody>
      </p:sp>
      <p:pic>
        <p:nvPicPr>
          <p:cNvPr id="7" name="Picture 6">
            <a:extLst>
              <a:ext uri="{FF2B5EF4-FFF2-40B4-BE49-F238E27FC236}">
                <a16:creationId xmlns:a16="http://schemas.microsoft.com/office/drawing/2014/main" id="{D5B509AF-061F-430E-9BE6-61E49D707E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699" y="1629307"/>
            <a:ext cx="11029514" cy="4918977"/>
          </a:xfrm>
          <a:prstGeom prst="rect">
            <a:avLst/>
          </a:prstGeom>
        </p:spPr>
      </p:pic>
    </p:spTree>
    <p:extLst>
      <p:ext uri="{BB962C8B-B14F-4D97-AF65-F5344CB8AC3E}">
        <p14:creationId xmlns:p14="http://schemas.microsoft.com/office/powerpoint/2010/main" val="2374522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5</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DF3D5533-9BE1-44E4-98F6-562CFF3F340B}"/>
              </a:ext>
            </a:extLst>
          </p:cNvPr>
          <p:cNvSpPr>
            <a:spLocks noGrp="1"/>
          </p:cNvSpPr>
          <p:nvPr>
            <p:ph type="sldNum" sz="quarter" idx="12"/>
          </p:nvPr>
        </p:nvSpPr>
        <p:spPr/>
        <p:txBody>
          <a:bodyPr/>
          <a:lstStyle/>
          <a:p>
            <a:fld id="{47E4B4FF-5ED1-45EA-B65E-9B4824650A89}" type="slidenum">
              <a:rPr lang="en-IN" smtClean="0"/>
              <a:t>25</a:t>
            </a:fld>
            <a:endParaRPr lang="en-IN"/>
          </a:p>
        </p:txBody>
      </p:sp>
      <p:pic>
        <p:nvPicPr>
          <p:cNvPr id="8" name="Picture 7">
            <a:extLst>
              <a:ext uri="{FF2B5EF4-FFF2-40B4-BE49-F238E27FC236}">
                <a16:creationId xmlns:a16="http://schemas.microsoft.com/office/drawing/2014/main" id="{5B00A208-4C6F-41AE-8849-DDC6AD0E8C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655" y="1697428"/>
            <a:ext cx="11053139" cy="4929513"/>
          </a:xfrm>
          <a:prstGeom prst="rect">
            <a:avLst/>
          </a:prstGeom>
        </p:spPr>
      </p:pic>
    </p:spTree>
    <p:extLst>
      <p:ext uri="{BB962C8B-B14F-4D97-AF65-F5344CB8AC3E}">
        <p14:creationId xmlns:p14="http://schemas.microsoft.com/office/powerpoint/2010/main" val="2558459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r>
              <a:rPr lang="en-US" sz="3200" dirty="0">
                <a:solidFill>
                  <a:srgbClr val="000000"/>
                </a:solidFill>
              </a:rPr>
              <a:t>In 6</a:t>
            </a:r>
            <a:r>
              <a:rPr lang="en-US" sz="3200" baseline="30000" dirty="0">
                <a:solidFill>
                  <a:srgbClr val="000000"/>
                </a:solidFill>
              </a:rPr>
              <a:t>th</a:t>
            </a:r>
            <a:r>
              <a:rPr lang="en-US" sz="3200" dirty="0">
                <a:solidFill>
                  <a:srgbClr val="000000"/>
                </a:solidFill>
              </a:rPr>
              <a:t> week build the API of create, get, update, delete for the warehouse.</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a:t>
            </a:r>
            <a:r>
              <a:rPr lang="en-US" sz="3200" dirty="0" err="1">
                <a:solidFill>
                  <a:srgbClr val="000000"/>
                </a:solidFill>
              </a:rPr>
              <a:t>upoad</a:t>
            </a:r>
            <a:r>
              <a:rPr lang="en-US" sz="3200" dirty="0">
                <a:solidFill>
                  <a:srgbClr val="000000"/>
                </a:solidFill>
              </a:rPr>
              <a:t> excel file and file data insert into the database.</a:t>
            </a:r>
          </a:p>
          <a:p>
            <a:pPr algn="just"/>
            <a:r>
              <a:rPr lang="en-US" sz="3200" dirty="0">
                <a:solidFill>
                  <a:srgbClr val="000000"/>
                </a:solidFill>
              </a:rPr>
              <a:t>Create the </a:t>
            </a:r>
            <a:r>
              <a:rPr lang="en-US" sz="3200" dirty="0" err="1">
                <a:solidFill>
                  <a:srgbClr val="000000"/>
                </a:solidFill>
              </a:rPr>
              <a:t>api</a:t>
            </a:r>
            <a:r>
              <a:rPr lang="en-US" sz="3200" dirty="0">
                <a:solidFill>
                  <a:srgbClr val="000000"/>
                </a:solidFill>
              </a:rPr>
              <a:t> for  order assign by the warehouse manager to the Delivery Boy and Delivery Boy view the all assigned order.</a:t>
            </a:r>
          </a:p>
          <a:p>
            <a:pPr algn="just"/>
            <a:r>
              <a:rPr lang="en-US" sz="3200" dirty="0">
                <a:solidFill>
                  <a:srgbClr val="000000"/>
                </a:solidFill>
              </a:rPr>
              <a:t>Build </a:t>
            </a:r>
            <a:r>
              <a:rPr lang="en-US" sz="3200" dirty="0" err="1">
                <a:solidFill>
                  <a:srgbClr val="000000"/>
                </a:solidFill>
              </a:rPr>
              <a:t>api</a:t>
            </a:r>
            <a:r>
              <a:rPr lang="en-US" sz="3200" dirty="0">
                <a:solidFill>
                  <a:srgbClr val="000000"/>
                </a:solidFill>
              </a:rPr>
              <a:t> of view order between the from date and to date. </a:t>
            </a:r>
            <a:endParaRPr lang="en-IN" sz="3200"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26</a:t>
            </a:fld>
            <a:endParaRPr lang="en-IN"/>
          </a:p>
        </p:txBody>
      </p:sp>
    </p:spTree>
    <p:extLst>
      <p:ext uri="{BB962C8B-B14F-4D97-AF65-F5344CB8AC3E}">
        <p14:creationId xmlns:p14="http://schemas.microsoft.com/office/powerpoint/2010/main" val="1097838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27</a:t>
            </a:fld>
            <a:endParaRPr lang="en-IN"/>
          </a:p>
        </p:txBody>
      </p:sp>
      <p:pic>
        <p:nvPicPr>
          <p:cNvPr id="5" name="Picture 4">
            <a:extLst>
              <a:ext uri="{FF2B5EF4-FFF2-40B4-BE49-F238E27FC236}">
                <a16:creationId xmlns:a16="http://schemas.microsoft.com/office/drawing/2014/main" id="{CEC7F140-E744-4FB6-8CF7-2B7384F571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785" y="1670120"/>
            <a:ext cx="10467525" cy="4760842"/>
          </a:xfrm>
          <a:prstGeom prst="rect">
            <a:avLst/>
          </a:prstGeom>
        </p:spPr>
      </p:pic>
    </p:spTree>
    <p:extLst>
      <p:ext uri="{BB962C8B-B14F-4D97-AF65-F5344CB8AC3E}">
        <p14:creationId xmlns:p14="http://schemas.microsoft.com/office/powerpoint/2010/main" val="3540352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28</a:t>
            </a:fld>
            <a:endParaRPr lang="en-IN"/>
          </a:p>
        </p:txBody>
      </p:sp>
      <p:pic>
        <p:nvPicPr>
          <p:cNvPr id="7" name="Picture 6">
            <a:extLst>
              <a:ext uri="{FF2B5EF4-FFF2-40B4-BE49-F238E27FC236}">
                <a16:creationId xmlns:a16="http://schemas.microsoft.com/office/drawing/2014/main" id="{906016F5-AD6E-4203-B9EA-9410FC82ED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4196" y="1659849"/>
            <a:ext cx="10489443" cy="4771113"/>
          </a:xfrm>
          <a:prstGeom prst="rect">
            <a:avLst/>
          </a:prstGeom>
        </p:spPr>
      </p:pic>
    </p:spTree>
    <p:extLst>
      <p:ext uri="{BB962C8B-B14F-4D97-AF65-F5344CB8AC3E}">
        <p14:creationId xmlns:p14="http://schemas.microsoft.com/office/powerpoint/2010/main" val="572610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6</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703BFDF-3F3A-4412-946C-028DB5595142}"/>
              </a:ext>
            </a:extLst>
          </p:cNvPr>
          <p:cNvSpPr>
            <a:spLocks noGrp="1"/>
          </p:cNvSpPr>
          <p:nvPr>
            <p:ph type="sldNum" sz="quarter" idx="12"/>
          </p:nvPr>
        </p:nvSpPr>
        <p:spPr/>
        <p:txBody>
          <a:bodyPr/>
          <a:lstStyle/>
          <a:p>
            <a:fld id="{47E4B4FF-5ED1-45EA-B65E-9B4824650A89}" type="slidenum">
              <a:rPr lang="en-IN" smtClean="0"/>
              <a:t>29</a:t>
            </a:fld>
            <a:endParaRPr lang="en-IN"/>
          </a:p>
        </p:txBody>
      </p:sp>
      <p:pic>
        <p:nvPicPr>
          <p:cNvPr id="8" name="Picture 7">
            <a:extLst>
              <a:ext uri="{FF2B5EF4-FFF2-40B4-BE49-F238E27FC236}">
                <a16:creationId xmlns:a16="http://schemas.microsoft.com/office/drawing/2014/main" id="{7C00078D-F81B-4837-953A-7D6407FEEC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4028" y="1646410"/>
            <a:ext cx="10007662" cy="4675731"/>
          </a:xfrm>
          <a:prstGeom prst="rect">
            <a:avLst/>
          </a:prstGeom>
        </p:spPr>
      </p:pic>
    </p:spTree>
    <p:extLst>
      <p:ext uri="{BB962C8B-B14F-4D97-AF65-F5344CB8AC3E}">
        <p14:creationId xmlns:p14="http://schemas.microsoft.com/office/powerpoint/2010/main" val="404303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sz="4400" b="1" dirty="0">
                <a:latin typeface="Calibri" panose="020F0502020204030204" pitchFamily="34" charset="0"/>
                <a:cs typeface="Calibri" panose="020F0502020204030204" pitchFamily="34" charset="0"/>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a:effectLst/>
                <a:latin typeface="Times New Roman" panose="02020603050405020304" pitchFamily="18" charset="0"/>
                <a:cs typeface="Times New Roman" panose="02020603050405020304" pitchFamily="18" charset="0"/>
              </a:rPr>
              <a:t>Organization have mainly three departments which is Mobile application department, web application department and game department.</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37576B-6C96-4206-90F1-C48E63E16CA7}"/>
              </a:ext>
            </a:extLst>
          </p:cNvPr>
          <p:cNvSpPr>
            <a:spLocks noGrp="1"/>
          </p:cNvSpPr>
          <p:nvPr>
            <p:ph type="sldNum" sz="quarter" idx="12"/>
          </p:nvPr>
        </p:nvSpPr>
        <p:spPr/>
        <p:txBody>
          <a:bodyPr/>
          <a:lstStyle/>
          <a:p>
            <a:fld id="{47E4B4FF-5ED1-45EA-B65E-9B4824650A89}" type="slidenum">
              <a:rPr lang="en-IN" smtClean="0"/>
              <a:t>3</a:t>
            </a:fld>
            <a:endParaRPr lang="en-IN"/>
          </a:p>
        </p:txBody>
      </p:sp>
    </p:spTree>
    <p:extLst>
      <p:ext uri="{BB962C8B-B14F-4D97-AF65-F5344CB8AC3E}">
        <p14:creationId xmlns:p14="http://schemas.microsoft.com/office/powerpoint/2010/main" val="61782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0"/>
            <a:ext cx="12192000" cy="894736"/>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lnSpcReduction="10000"/>
          </a:bodyPr>
          <a:lstStyle/>
          <a:p>
            <a:pPr algn="just"/>
            <a:r>
              <a:rPr lang="en-US" sz="3500" b="1" u="sng" dirty="0">
                <a:solidFill>
                  <a:srgbClr val="000000"/>
                </a:solidFill>
              </a:rPr>
              <a:t>Week 7</a:t>
            </a:r>
          </a:p>
          <a:p>
            <a:pPr algn="just"/>
            <a:r>
              <a:rPr lang="en-US" sz="3200" dirty="0">
                <a:solidFill>
                  <a:srgbClr val="000000"/>
                </a:solidFill>
              </a:rPr>
              <a:t>Build the status update of order by delivery boy </a:t>
            </a:r>
            <a:r>
              <a:rPr lang="en-US" sz="3200" dirty="0" err="1">
                <a:solidFill>
                  <a:srgbClr val="000000"/>
                </a:solidFill>
              </a:rPr>
              <a:t>api</a:t>
            </a:r>
            <a:r>
              <a:rPr lang="en-US" sz="3200" dirty="0">
                <a:solidFill>
                  <a:srgbClr val="000000"/>
                </a:solidFill>
              </a:rPr>
              <a:t> and solved error on it.</a:t>
            </a:r>
          </a:p>
          <a:p>
            <a:pPr algn="just"/>
            <a:r>
              <a:rPr lang="en-US" sz="3200" dirty="0">
                <a:solidFill>
                  <a:srgbClr val="000000"/>
                </a:solidFill>
              </a:rPr>
              <a:t>Working on changes in </a:t>
            </a:r>
            <a:r>
              <a:rPr lang="en-US" sz="3200" dirty="0" err="1">
                <a:solidFill>
                  <a:srgbClr val="000000"/>
                </a:solidFill>
              </a:rPr>
              <a:t>api</a:t>
            </a:r>
            <a:r>
              <a:rPr lang="en-US" sz="3200" dirty="0">
                <a:solidFill>
                  <a:srgbClr val="000000"/>
                </a:solidFill>
              </a:rPr>
              <a:t> and build the view all assigned order and status of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Create the delivery boy wise and </a:t>
            </a:r>
            <a:r>
              <a:rPr lang="en-US" sz="3200" dirty="0" err="1">
                <a:solidFill>
                  <a:srgbClr val="000000"/>
                </a:solidFill>
              </a:rPr>
              <a:t>datewise</a:t>
            </a:r>
            <a:r>
              <a:rPr lang="en-US" sz="3200" dirty="0">
                <a:solidFill>
                  <a:srgbClr val="000000"/>
                </a:solidFill>
              </a:rPr>
              <a:t> </a:t>
            </a:r>
            <a:r>
              <a:rPr lang="en-US" sz="3200" dirty="0" err="1">
                <a:solidFill>
                  <a:srgbClr val="000000"/>
                </a:solidFill>
              </a:rPr>
              <a:t>api</a:t>
            </a:r>
            <a:r>
              <a:rPr lang="en-US" sz="3200" dirty="0">
                <a:solidFill>
                  <a:srgbClr val="000000"/>
                </a:solidFill>
              </a:rPr>
              <a:t> and changes on it.</a:t>
            </a:r>
          </a:p>
          <a:p>
            <a:pPr algn="just"/>
            <a:r>
              <a:rPr lang="en-US" sz="3200" dirty="0">
                <a:solidFill>
                  <a:srgbClr val="000000"/>
                </a:solidFill>
              </a:rPr>
              <a:t>Made the changes in view all order and assign order </a:t>
            </a:r>
            <a:r>
              <a:rPr lang="en-US" sz="3200" dirty="0" err="1">
                <a:solidFill>
                  <a:srgbClr val="000000"/>
                </a:solidFill>
              </a:rPr>
              <a:t>api</a:t>
            </a:r>
            <a:r>
              <a:rPr lang="en-US" sz="3200" dirty="0">
                <a:solidFill>
                  <a:srgbClr val="000000"/>
                </a:solidFill>
              </a:rPr>
              <a:t> and build the </a:t>
            </a:r>
            <a:r>
              <a:rPr lang="en-US" sz="3200" dirty="0" err="1">
                <a:solidFill>
                  <a:srgbClr val="000000"/>
                </a:solidFill>
              </a:rPr>
              <a:t>api</a:t>
            </a:r>
            <a:r>
              <a:rPr lang="en-US" sz="3200" dirty="0">
                <a:solidFill>
                  <a:srgbClr val="000000"/>
                </a:solidFill>
              </a:rPr>
              <a:t> of cash summery of delivery boy for the manager.</a:t>
            </a:r>
          </a:p>
          <a:p>
            <a:pPr algn="just"/>
            <a:r>
              <a:rPr lang="en-US" sz="3200" dirty="0">
                <a:solidFill>
                  <a:srgbClr val="000000"/>
                </a:solidFill>
              </a:rPr>
              <a:t>Working on excel sheet download of cash collection by delivery boy </a:t>
            </a:r>
            <a:r>
              <a:rPr lang="en-US" sz="3200" dirty="0" err="1">
                <a:solidFill>
                  <a:srgbClr val="000000"/>
                </a:solidFill>
              </a:rPr>
              <a:t>api</a:t>
            </a:r>
            <a:r>
              <a:rPr lang="en-US" sz="3200" dirty="0">
                <a:solidFill>
                  <a:srgbClr val="000000"/>
                </a:solidFill>
              </a:rPr>
              <a:t>.</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30</a:t>
            </a:fld>
            <a:endParaRPr lang="en-IN"/>
          </a:p>
        </p:txBody>
      </p:sp>
    </p:spTree>
    <p:extLst>
      <p:ext uri="{BB962C8B-B14F-4D97-AF65-F5344CB8AC3E}">
        <p14:creationId xmlns:p14="http://schemas.microsoft.com/office/powerpoint/2010/main" val="180146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7</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31</a:t>
            </a:fld>
            <a:endParaRPr lang="en-IN"/>
          </a:p>
        </p:txBody>
      </p:sp>
      <p:pic>
        <p:nvPicPr>
          <p:cNvPr id="5" name="Picture 4">
            <a:extLst>
              <a:ext uri="{FF2B5EF4-FFF2-40B4-BE49-F238E27FC236}">
                <a16:creationId xmlns:a16="http://schemas.microsoft.com/office/drawing/2014/main" id="{D5726DF5-8FBC-419E-8783-8E7C58CBB4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4532" y="1781048"/>
            <a:ext cx="10322796" cy="4649914"/>
          </a:xfrm>
          <a:prstGeom prst="rect">
            <a:avLst/>
          </a:prstGeom>
        </p:spPr>
      </p:pic>
    </p:spTree>
    <p:extLst>
      <p:ext uri="{BB962C8B-B14F-4D97-AF65-F5344CB8AC3E}">
        <p14:creationId xmlns:p14="http://schemas.microsoft.com/office/powerpoint/2010/main" val="2544221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7</a:t>
            </a:r>
          </a:p>
          <a:p>
            <a:pPr algn="just"/>
            <a:endParaRPr lang="en-IN" sz="3200" dirty="0">
              <a:solidFill>
                <a:srgbClr val="000000"/>
              </a:solidFill>
            </a:endParaRPr>
          </a:p>
        </p:txBody>
      </p:sp>
      <p:sp>
        <p:nvSpPr>
          <p:cNvPr id="3" name="Slide Number Placeholder 2">
            <a:extLst>
              <a:ext uri="{FF2B5EF4-FFF2-40B4-BE49-F238E27FC236}">
                <a16:creationId xmlns:a16="http://schemas.microsoft.com/office/drawing/2014/main" id="{70A062AB-0816-4233-8E90-5BB2FD954437}"/>
              </a:ext>
            </a:extLst>
          </p:cNvPr>
          <p:cNvSpPr>
            <a:spLocks noGrp="1"/>
          </p:cNvSpPr>
          <p:nvPr>
            <p:ph type="sldNum" sz="quarter" idx="12"/>
          </p:nvPr>
        </p:nvSpPr>
        <p:spPr/>
        <p:txBody>
          <a:bodyPr/>
          <a:lstStyle/>
          <a:p>
            <a:fld id="{47E4B4FF-5ED1-45EA-B65E-9B4824650A89}" type="slidenum">
              <a:rPr lang="en-IN" smtClean="0"/>
              <a:t>32</a:t>
            </a:fld>
            <a:endParaRPr lang="en-IN"/>
          </a:p>
        </p:txBody>
      </p:sp>
      <p:pic>
        <p:nvPicPr>
          <p:cNvPr id="7" name="Picture 6">
            <a:extLst>
              <a:ext uri="{FF2B5EF4-FFF2-40B4-BE49-F238E27FC236}">
                <a16:creationId xmlns:a16="http://schemas.microsoft.com/office/drawing/2014/main" id="{2049FDA5-2268-45FA-A700-D9291C6C38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699" y="1698123"/>
            <a:ext cx="10164977" cy="4796283"/>
          </a:xfrm>
          <a:prstGeom prst="rect">
            <a:avLst/>
          </a:prstGeom>
        </p:spPr>
      </p:pic>
    </p:spTree>
    <p:extLst>
      <p:ext uri="{BB962C8B-B14F-4D97-AF65-F5344CB8AC3E}">
        <p14:creationId xmlns:p14="http://schemas.microsoft.com/office/powerpoint/2010/main" val="2316213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r>
              <a:rPr lang="en-US" sz="3200" dirty="0">
                <a:solidFill>
                  <a:srgbClr val="000000"/>
                </a:solidFill>
              </a:rPr>
              <a:t>Working on build get order by the status updated by the delivery boy and report of delivered order </a:t>
            </a:r>
            <a:r>
              <a:rPr lang="en-US" sz="3200" dirty="0" err="1">
                <a:solidFill>
                  <a:srgbClr val="000000"/>
                </a:solidFill>
              </a:rPr>
              <a:t>api</a:t>
            </a:r>
            <a:r>
              <a:rPr lang="en-US" sz="3200" dirty="0">
                <a:solidFill>
                  <a:srgbClr val="000000"/>
                </a:solidFill>
              </a:rPr>
              <a:t>.</a:t>
            </a:r>
          </a:p>
          <a:p>
            <a:pPr algn="just"/>
            <a:r>
              <a:rPr lang="en-US" sz="3200" dirty="0">
                <a:solidFill>
                  <a:srgbClr val="000000"/>
                </a:solidFill>
              </a:rPr>
              <a:t>Build the </a:t>
            </a:r>
            <a:r>
              <a:rPr lang="en-US" sz="3200" dirty="0" err="1">
                <a:solidFill>
                  <a:srgbClr val="000000"/>
                </a:solidFill>
              </a:rPr>
              <a:t>api</a:t>
            </a:r>
            <a:r>
              <a:rPr lang="en-US" sz="3200" dirty="0">
                <a:solidFill>
                  <a:srgbClr val="000000"/>
                </a:solidFill>
              </a:rPr>
              <a:t> for cash collection by delivery boy for the manager .</a:t>
            </a:r>
          </a:p>
          <a:p>
            <a:pPr algn="just"/>
            <a:r>
              <a:rPr lang="en-US" sz="3200" dirty="0">
                <a:solidFill>
                  <a:srgbClr val="000000"/>
                </a:solidFill>
              </a:rPr>
              <a:t>Create the track order as per order status for the delivery boy and changes in payment collection report.</a:t>
            </a:r>
          </a:p>
          <a:p>
            <a:pPr algn="just"/>
            <a:r>
              <a:rPr lang="en-US" sz="3200" dirty="0">
                <a:solidFill>
                  <a:srgbClr val="000000"/>
                </a:solidFill>
              </a:rPr>
              <a:t>Made the changes in </a:t>
            </a:r>
            <a:r>
              <a:rPr lang="en-US" sz="3200" dirty="0" err="1">
                <a:solidFill>
                  <a:srgbClr val="000000"/>
                </a:solidFill>
              </a:rPr>
              <a:t>api</a:t>
            </a:r>
            <a:r>
              <a:rPr lang="en-US" sz="3200" dirty="0">
                <a:solidFill>
                  <a:srgbClr val="000000"/>
                </a:solidFill>
              </a:rPr>
              <a:t> and fix issues. </a:t>
            </a:r>
            <a:endParaRPr lang="en-IN" sz="3200"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33</a:t>
            </a:fld>
            <a:endParaRPr lang="en-IN"/>
          </a:p>
        </p:txBody>
      </p:sp>
    </p:spTree>
    <p:extLst>
      <p:ext uri="{BB962C8B-B14F-4D97-AF65-F5344CB8AC3E}">
        <p14:creationId xmlns:p14="http://schemas.microsoft.com/office/powerpoint/2010/main" val="2507071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34</a:t>
            </a:fld>
            <a:endParaRPr lang="en-IN"/>
          </a:p>
        </p:txBody>
      </p:sp>
      <p:pic>
        <p:nvPicPr>
          <p:cNvPr id="5" name="Picture 4">
            <a:extLst>
              <a:ext uri="{FF2B5EF4-FFF2-40B4-BE49-F238E27FC236}">
                <a16:creationId xmlns:a16="http://schemas.microsoft.com/office/drawing/2014/main" id="{80E2DFD6-1FBC-4B05-AB38-420FB07BA0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3693" y="1681941"/>
            <a:ext cx="10015823" cy="4749021"/>
          </a:xfrm>
          <a:prstGeom prst="rect">
            <a:avLst/>
          </a:prstGeom>
        </p:spPr>
      </p:pic>
    </p:spTree>
    <p:extLst>
      <p:ext uri="{BB962C8B-B14F-4D97-AF65-F5344CB8AC3E}">
        <p14:creationId xmlns:p14="http://schemas.microsoft.com/office/powerpoint/2010/main" val="2333258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35</a:t>
            </a:fld>
            <a:endParaRPr lang="en-IN"/>
          </a:p>
        </p:txBody>
      </p:sp>
      <p:pic>
        <p:nvPicPr>
          <p:cNvPr id="7" name="Picture 6">
            <a:extLst>
              <a:ext uri="{FF2B5EF4-FFF2-40B4-BE49-F238E27FC236}">
                <a16:creationId xmlns:a16="http://schemas.microsoft.com/office/drawing/2014/main" id="{19597E89-0A2D-4F2D-9E83-1B09404BEB3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681" y="1695715"/>
            <a:ext cx="9123106" cy="4768555"/>
          </a:xfrm>
          <a:prstGeom prst="rect">
            <a:avLst/>
          </a:prstGeom>
        </p:spPr>
      </p:pic>
    </p:spTree>
    <p:extLst>
      <p:ext uri="{BB962C8B-B14F-4D97-AF65-F5344CB8AC3E}">
        <p14:creationId xmlns:p14="http://schemas.microsoft.com/office/powerpoint/2010/main" val="1468915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Project Work </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500" b="1" u="sng" dirty="0">
                <a:solidFill>
                  <a:srgbClr val="000000"/>
                </a:solidFill>
              </a:rPr>
              <a:t>Week 8</a:t>
            </a: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36</a:t>
            </a:fld>
            <a:endParaRPr lang="en-IN"/>
          </a:p>
        </p:txBody>
      </p:sp>
      <p:pic>
        <p:nvPicPr>
          <p:cNvPr id="8" name="Picture 7">
            <a:extLst>
              <a:ext uri="{FF2B5EF4-FFF2-40B4-BE49-F238E27FC236}">
                <a16:creationId xmlns:a16="http://schemas.microsoft.com/office/drawing/2014/main" id="{8F41E375-EC46-4F68-B3A0-7C3DAA9062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846" y="1708978"/>
            <a:ext cx="9945852" cy="4721983"/>
          </a:xfrm>
          <a:prstGeom prst="rect">
            <a:avLst/>
          </a:prstGeom>
        </p:spPr>
      </p:pic>
    </p:spTree>
    <p:extLst>
      <p:ext uri="{BB962C8B-B14F-4D97-AF65-F5344CB8AC3E}">
        <p14:creationId xmlns:p14="http://schemas.microsoft.com/office/powerpoint/2010/main" val="2863872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Test Cases</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p:txBody>
      </p:sp>
      <p:sp>
        <p:nvSpPr>
          <p:cNvPr id="3" name="Slide Number Placeholder 2">
            <a:extLst>
              <a:ext uri="{FF2B5EF4-FFF2-40B4-BE49-F238E27FC236}">
                <a16:creationId xmlns:a16="http://schemas.microsoft.com/office/drawing/2014/main" id="{E17658FA-1041-4154-B9BE-92183679894C}"/>
              </a:ext>
            </a:extLst>
          </p:cNvPr>
          <p:cNvSpPr>
            <a:spLocks noGrp="1"/>
          </p:cNvSpPr>
          <p:nvPr>
            <p:ph type="sldNum" sz="quarter" idx="12"/>
          </p:nvPr>
        </p:nvSpPr>
        <p:spPr/>
        <p:txBody>
          <a:bodyPr/>
          <a:lstStyle/>
          <a:p>
            <a:fld id="{47E4B4FF-5ED1-45EA-B65E-9B4824650A89}" type="slidenum">
              <a:rPr lang="en-IN" smtClean="0"/>
              <a:t>37</a:t>
            </a:fld>
            <a:endParaRPr lang="en-IN"/>
          </a:p>
        </p:txBody>
      </p:sp>
      <p:graphicFrame>
        <p:nvGraphicFramePr>
          <p:cNvPr id="2" name="Table 1">
            <a:extLst>
              <a:ext uri="{FF2B5EF4-FFF2-40B4-BE49-F238E27FC236}">
                <a16:creationId xmlns:a16="http://schemas.microsoft.com/office/drawing/2014/main" id="{5377EB8B-A622-4D65-9394-07A9E38F0F4C}"/>
              </a:ext>
            </a:extLst>
          </p:cNvPr>
          <p:cNvGraphicFramePr>
            <a:graphicFrameLocks noGrp="1"/>
          </p:cNvGraphicFramePr>
          <p:nvPr>
            <p:extLst>
              <p:ext uri="{D42A27DB-BD31-4B8C-83A1-F6EECF244321}">
                <p14:modId xmlns:p14="http://schemas.microsoft.com/office/powerpoint/2010/main" val="3127952671"/>
              </p:ext>
            </p:extLst>
          </p:nvPr>
        </p:nvGraphicFramePr>
        <p:xfrm>
          <a:off x="855406" y="1700981"/>
          <a:ext cx="6961239" cy="3185650"/>
        </p:xfrm>
        <a:graphic>
          <a:graphicData uri="http://schemas.openxmlformats.org/drawingml/2006/table">
            <a:tbl>
              <a:tblPr firstRow="1" firstCol="1" bandRow="1">
                <a:tableStyleId>{5C22544A-7EE6-4342-B048-85BDC9FD1C3A}</a:tableStyleId>
              </a:tblPr>
              <a:tblGrid>
                <a:gridCol w="778100">
                  <a:extLst>
                    <a:ext uri="{9D8B030D-6E8A-4147-A177-3AD203B41FA5}">
                      <a16:colId xmlns:a16="http://schemas.microsoft.com/office/drawing/2014/main" val="3771274116"/>
                    </a:ext>
                  </a:extLst>
                </a:gridCol>
                <a:gridCol w="1042103">
                  <a:extLst>
                    <a:ext uri="{9D8B030D-6E8A-4147-A177-3AD203B41FA5}">
                      <a16:colId xmlns:a16="http://schemas.microsoft.com/office/drawing/2014/main" val="4251740512"/>
                    </a:ext>
                  </a:extLst>
                </a:gridCol>
                <a:gridCol w="1198805">
                  <a:extLst>
                    <a:ext uri="{9D8B030D-6E8A-4147-A177-3AD203B41FA5}">
                      <a16:colId xmlns:a16="http://schemas.microsoft.com/office/drawing/2014/main" val="2622593445"/>
                    </a:ext>
                  </a:extLst>
                </a:gridCol>
                <a:gridCol w="1646521">
                  <a:extLst>
                    <a:ext uri="{9D8B030D-6E8A-4147-A177-3AD203B41FA5}">
                      <a16:colId xmlns:a16="http://schemas.microsoft.com/office/drawing/2014/main" val="2663396696"/>
                    </a:ext>
                  </a:extLst>
                </a:gridCol>
                <a:gridCol w="1253607">
                  <a:extLst>
                    <a:ext uri="{9D8B030D-6E8A-4147-A177-3AD203B41FA5}">
                      <a16:colId xmlns:a16="http://schemas.microsoft.com/office/drawing/2014/main" val="1501083127"/>
                    </a:ext>
                  </a:extLst>
                </a:gridCol>
                <a:gridCol w="1042103">
                  <a:extLst>
                    <a:ext uri="{9D8B030D-6E8A-4147-A177-3AD203B41FA5}">
                      <a16:colId xmlns:a16="http://schemas.microsoft.com/office/drawing/2014/main" val="2664710964"/>
                    </a:ext>
                  </a:extLst>
                </a:gridCol>
              </a:tblGrid>
              <a:tr h="122525">
                <a:tc>
                  <a:txBody>
                    <a:bodyPr/>
                    <a:lstStyle/>
                    <a:p>
                      <a:pPr indent="-6350" algn="l">
                        <a:lnSpc>
                          <a:spcPct val="95000"/>
                        </a:lnSpc>
                        <a:spcBef>
                          <a:spcPts val="0"/>
                        </a:spcBef>
                        <a:spcAft>
                          <a:spcPts val="0"/>
                        </a:spcAft>
                      </a:pPr>
                      <a:r>
                        <a:rPr lang="en-US" sz="500">
                          <a:effectLst/>
                        </a:rPr>
                        <a:t>TestID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Case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Test Data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Expected Result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Actual Result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Pass/Fail</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4058514733"/>
                  </a:ext>
                </a:extLst>
              </a:tr>
              <a:tr h="367575">
                <a:tc>
                  <a:txBody>
                    <a:bodyPr/>
                    <a:lstStyle/>
                    <a:p>
                      <a:pPr indent="-6350" algn="l">
                        <a:lnSpc>
                          <a:spcPct val="95000"/>
                        </a:lnSpc>
                        <a:spcBef>
                          <a:spcPts val="0"/>
                        </a:spcBef>
                        <a:spcAft>
                          <a:spcPts val="0"/>
                        </a:spcAft>
                      </a:pPr>
                      <a:r>
                        <a:rPr lang="en-US" sz="500">
                          <a:effectLst/>
                        </a:rPr>
                        <a:t>1</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User Interface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UI should be perfect</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Click on all buttons and check if they are working or not</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801414933"/>
                  </a:ext>
                </a:extLst>
              </a:tr>
              <a:tr h="490100">
                <a:tc>
                  <a:txBody>
                    <a:bodyPr/>
                    <a:lstStyle/>
                    <a:p>
                      <a:pPr indent="-6350" algn="l">
                        <a:lnSpc>
                          <a:spcPct val="95000"/>
                        </a:lnSpc>
                        <a:spcBef>
                          <a:spcPts val="0"/>
                        </a:spcBef>
                        <a:spcAft>
                          <a:spcPts val="0"/>
                        </a:spcAft>
                      </a:pPr>
                      <a:r>
                        <a:rPr lang="en-US" sz="500">
                          <a:effectLst/>
                        </a:rPr>
                        <a:t>2</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Required Fields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 should show asking for mandatory field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Do not enter any value in mandatory field and click on create manager</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419733785"/>
                  </a:ext>
                </a:extLst>
              </a:tr>
              <a:tr h="490100">
                <a:tc>
                  <a:txBody>
                    <a:bodyPr/>
                    <a:lstStyle/>
                    <a:p>
                      <a:pPr indent="-6350" algn="l">
                        <a:lnSpc>
                          <a:spcPct val="95000"/>
                        </a:lnSpc>
                        <a:spcBef>
                          <a:spcPts val="0"/>
                        </a:spcBef>
                        <a:spcAft>
                          <a:spcPts val="0"/>
                        </a:spcAft>
                      </a:pPr>
                      <a:r>
                        <a:rPr lang="en-US" sz="500">
                          <a:effectLst/>
                        </a:rPr>
                        <a:t>3</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Email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N/A</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While creating manager and delivery person enter duplicate email then show the validation message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Show the email already taken message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93309693"/>
                  </a:ext>
                </a:extLst>
              </a:tr>
              <a:tr h="490100">
                <a:tc>
                  <a:txBody>
                    <a:bodyPr/>
                    <a:lstStyle/>
                    <a:p>
                      <a:pPr indent="-6350" algn="l">
                        <a:lnSpc>
                          <a:spcPct val="95000"/>
                        </a:lnSpc>
                        <a:spcBef>
                          <a:spcPts val="0"/>
                        </a:spcBef>
                        <a:spcAft>
                          <a:spcPts val="0"/>
                        </a:spcAft>
                      </a:pPr>
                      <a:r>
                        <a:rPr lang="en-US" sz="500">
                          <a:effectLst/>
                        </a:rPr>
                        <a:t>5</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Duplicate Data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Manager upload excel file if it contains the duplicate data then shows the message duplicate data</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Please select unique data and failed to upload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2183422317"/>
                  </a:ext>
                </a:extLst>
              </a:tr>
              <a:tr h="367575">
                <a:tc>
                  <a:txBody>
                    <a:bodyPr/>
                    <a:lstStyle/>
                    <a:p>
                      <a:pPr indent="-6350" algn="l">
                        <a:lnSpc>
                          <a:spcPct val="95000"/>
                        </a:lnSpc>
                        <a:spcBef>
                          <a:spcPts val="0"/>
                        </a:spcBef>
                        <a:spcAft>
                          <a:spcPts val="0"/>
                        </a:spcAft>
                      </a:pPr>
                      <a:r>
                        <a:rPr lang="en-US" sz="500">
                          <a:effectLst/>
                        </a:rPr>
                        <a:t>6</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LogIn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If Manager and Delivery person blocked by admin so thay can not be login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You are blocked message shows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Pass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965723557"/>
                  </a:ext>
                </a:extLst>
              </a:tr>
              <a:tr h="490100">
                <a:tc>
                  <a:txBody>
                    <a:bodyPr/>
                    <a:lstStyle/>
                    <a:p>
                      <a:pPr indent="-6350" algn="l">
                        <a:lnSpc>
                          <a:spcPct val="95000"/>
                        </a:lnSpc>
                        <a:spcBef>
                          <a:spcPts val="0"/>
                        </a:spcBef>
                        <a:spcAft>
                          <a:spcPts val="0"/>
                        </a:spcAft>
                      </a:pPr>
                      <a:r>
                        <a:rPr lang="en-US" sz="500">
                          <a:effectLst/>
                        </a:rPr>
                        <a:t>7</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File validation</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A.pdf</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Manager upload file except excel then dhould gave the message og upload excel file</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Please upload an excel file message shows</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1253901234"/>
                  </a:ext>
                </a:extLst>
              </a:tr>
              <a:tr h="367575">
                <a:tc>
                  <a:txBody>
                    <a:bodyPr/>
                    <a:lstStyle/>
                    <a:p>
                      <a:pPr indent="-6350" algn="l">
                        <a:lnSpc>
                          <a:spcPct val="95000"/>
                        </a:lnSpc>
                        <a:spcBef>
                          <a:spcPts val="0"/>
                        </a:spcBef>
                        <a:spcAft>
                          <a:spcPts val="0"/>
                        </a:spcAft>
                      </a:pPr>
                      <a:r>
                        <a:rPr lang="en-US" sz="500">
                          <a:effectLst/>
                        </a:rPr>
                        <a:t>8</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tc>
                  <a:txBody>
                    <a:bodyPr/>
                    <a:lstStyle/>
                    <a:p>
                      <a:pPr indent="-6350" algn="l">
                        <a:lnSpc>
                          <a:spcPct val="95000"/>
                        </a:lnSpc>
                        <a:spcBef>
                          <a:spcPts val="0"/>
                        </a:spcBef>
                        <a:spcAft>
                          <a:spcPts val="0"/>
                        </a:spcAft>
                      </a:pPr>
                      <a:r>
                        <a:rPr lang="en-US" sz="500">
                          <a:effectLst/>
                        </a:rPr>
                        <a:t>Wrong url</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N/A</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If manager enter wrong url in browser than shows Requested path not found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a:effectLst/>
                        </a:rPr>
                        <a:t>Requested Path not found</a:t>
                      </a:r>
                      <a:endParaRPr lang="en-US" sz="5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nchor="b"/>
                </a:tc>
                <a:tc>
                  <a:txBody>
                    <a:bodyPr/>
                    <a:lstStyle/>
                    <a:p>
                      <a:pPr indent="-6350" algn="l">
                        <a:lnSpc>
                          <a:spcPct val="95000"/>
                        </a:lnSpc>
                        <a:spcBef>
                          <a:spcPts val="0"/>
                        </a:spcBef>
                        <a:spcAft>
                          <a:spcPts val="0"/>
                        </a:spcAft>
                      </a:pPr>
                      <a:r>
                        <a:rPr lang="en-US" sz="500" dirty="0">
                          <a:effectLst/>
                        </a:rPr>
                        <a:t>Pass</a:t>
                      </a:r>
                      <a:endParaRPr lang="en-US" sz="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9464" marR="29464" marT="0" marB="0"/>
                </a:tc>
                <a:extLst>
                  <a:ext uri="{0D108BD9-81ED-4DB2-BD59-A6C34878D82A}">
                    <a16:rowId xmlns:a16="http://schemas.microsoft.com/office/drawing/2014/main" val="3343439441"/>
                  </a:ext>
                </a:extLst>
              </a:tr>
            </a:tbl>
          </a:graphicData>
        </a:graphic>
      </p:graphicFrame>
    </p:spTree>
    <p:extLst>
      <p:ext uri="{BB962C8B-B14F-4D97-AF65-F5344CB8AC3E}">
        <p14:creationId xmlns:p14="http://schemas.microsoft.com/office/powerpoint/2010/main" val="11712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latin typeface="Times New Roman" panose="02020603050405020304" pitchFamily="18" charset="0"/>
                <a:cs typeface="Times New Roman" panose="02020603050405020304" pitchFamily="18" charset="0"/>
              </a:rPr>
              <a:t>Encountered several problems during the development of projects. some of those problems are mentioned below:</a:t>
            </a:r>
          </a:p>
          <a:p>
            <a:pPr>
              <a:buFont typeface="Wingdings" panose="05000000000000000000" pitchFamily="2" charset="2"/>
              <a:buChar char="§"/>
            </a:pPr>
            <a:r>
              <a:rPr lang="en-IN" sz="3200" dirty="0">
                <a:latin typeface="Times New Roman" panose="02020603050405020304" pitchFamily="18" charset="0"/>
                <a:cs typeface="Times New Roman" panose="02020603050405020304" pitchFamily="18" charset="0"/>
              </a:rPr>
              <a:t>Faced difficulties while uploading the excel file and downloading excel file which contains the data.</a:t>
            </a:r>
          </a:p>
          <a:p>
            <a:pPr>
              <a:buFont typeface="Wingdings" panose="05000000000000000000" pitchFamily="2" charset="2"/>
              <a:buChar char="§"/>
            </a:pPr>
            <a:r>
              <a:rPr lang="en-US" sz="3200" b="0" dirty="0">
                <a:effectLst/>
                <a:latin typeface="Times New Roman" panose="02020603050405020304" pitchFamily="18" charset="0"/>
                <a:cs typeface="Times New Roman" panose="02020603050405020304" pitchFamily="18" charset="0"/>
              </a:rPr>
              <a:t>For that problem found the </a:t>
            </a:r>
            <a:r>
              <a:rPr lang="en-US" sz="3200" b="0" dirty="0" err="1">
                <a:effectLst/>
                <a:latin typeface="Times New Roman" panose="02020603050405020304" pitchFamily="18" charset="0"/>
                <a:cs typeface="Times New Roman" panose="02020603050405020304" pitchFamily="18" charset="0"/>
              </a:rPr>
              <a:t>exceljs</a:t>
            </a:r>
            <a:r>
              <a:rPr lang="en-US" sz="3200" b="0" dirty="0">
                <a:effectLst/>
                <a:latin typeface="Times New Roman" panose="02020603050405020304" pitchFamily="18" charset="0"/>
                <a:cs typeface="Times New Roman" panose="02020603050405020304" pitchFamily="18" charset="0"/>
              </a:rPr>
              <a:t> and read-excel-file/node module and use of them.</a:t>
            </a:r>
          </a:p>
          <a:p>
            <a:pPr marL="0" indent="0">
              <a:buNone/>
            </a:pPr>
            <a:endParaRPr lang="en-US" sz="3200" b="0" dirty="0">
              <a:effectLst/>
            </a:endParaRPr>
          </a:p>
          <a:p>
            <a:pPr>
              <a:buFont typeface="Wingdings" panose="05000000000000000000" pitchFamily="2" charset="2"/>
              <a:buChar char="§"/>
            </a:pPr>
            <a:endParaRPr lang="en-US" sz="2000"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38</a:t>
            </a:fld>
            <a:endParaRPr lang="en-IN"/>
          </a:p>
        </p:txBody>
      </p:sp>
    </p:spTree>
    <p:extLst>
      <p:ext uri="{BB962C8B-B14F-4D97-AF65-F5344CB8AC3E}">
        <p14:creationId xmlns:p14="http://schemas.microsoft.com/office/powerpoint/2010/main" val="16352999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Summery of  internship</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To experience  the  practical  working of what we studied in  the  book theories, is very interesting, memorable and very important in our education. Doing internship  is  my  first experience of working  for any company and  learn how the things are being done in the actual industry.</a:t>
            </a:r>
          </a:p>
          <a:p>
            <a:pPr marL="0" marR="0">
              <a:spcBef>
                <a:spcPts val="0"/>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internship has been an excellent and rewarding experience. During this internship I Learn about the how the projects being develop in the actual industry Also know about the company works and deals with the big clients. </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39</a:t>
            </a:fld>
            <a:endParaRPr lang="en-IN"/>
          </a:p>
        </p:txBody>
      </p:sp>
    </p:spTree>
    <p:extLst>
      <p:ext uri="{BB962C8B-B14F-4D97-AF65-F5344CB8AC3E}">
        <p14:creationId xmlns:p14="http://schemas.microsoft.com/office/powerpoint/2010/main" val="3795394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Purpose</a:t>
            </a:r>
          </a:p>
          <a:p>
            <a:pPr lvl="2">
              <a:buFont typeface="Arial" panose="020B0604020202020204" pitchFamily="34" charset="0"/>
              <a:buChar char="•"/>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Main Purpose of an Internship that I wanted to learn new technologies which are use by the companies Nowadays and the real or hands on work within the company and team.</a:t>
            </a:r>
          </a:p>
          <a:p>
            <a:pPr lvl="2">
              <a:buFont typeface="Arial" panose="020B0604020202020204" pitchFamily="34" charset="0"/>
              <a:buChar char="•"/>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lvl="2">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D0A6645-F582-4E70-921C-B4476466329C}"/>
              </a:ext>
            </a:extLst>
          </p:cNvPr>
          <p:cNvSpPr>
            <a:spLocks noGrp="1"/>
          </p:cNvSpPr>
          <p:nvPr>
            <p:ph type="sldNum" sz="quarter" idx="12"/>
          </p:nvPr>
        </p:nvSpPr>
        <p:spPr/>
        <p:txBody>
          <a:bodyPr/>
          <a:lstStyle/>
          <a:p>
            <a:fld id="{47E4B4FF-5ED1-45EA-B65E-9B4824650A89}" type="slidenum">
              <a:rPr lang="en-IN" smtClean="0"/>
              <a:t>4</a:t>
            </a:fld>
            <a:endParaRPr lang="en-IN"/>
          </a:p>
        </p:txBody>
      </p:sp>
    </p:spTree>
    <p:extLst>
      <p:ext uri="{BB962C8B-B14F-4D97-AF65-F5344CB8AC3E}">
        <p14:creationId xmlns:p14="http://schemas.microsoft.com/office/powerpoint/2010/main" val="10909011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Conclusion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Learnt about the new technologies and gain the practical skills on it.</a:t>
            </a: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40</a:t>
            </a:fld>
            <a:endParaRPr lang="en-IN"/>
          </a:p>
        </p:txBody>
      </p:sp>
    </p:spTree>
    <p:extLst>
      <p:ext uri="{BB962C8B-B14F-4D97-AF65-F5344CB8AC3E}">
        <p14:creationId xmlns:p14="http://schemas.microsoft.com/office/powerpoint/2010/main" val="42728724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pP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Limitation and Future Enhancement</a:t>
            </a:r>
            <a:endPar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Warehouse management system used for the delivery of orders of the large ecommerce application.</a:t>
            </a:r>
            <a:endParaRPr lang="en-US" sz="3200" dirty="0">
              <a:solidFill>
                <a:srgbClr val="000000"/>
              </a:solidFill>
              <a:effectLst/>
              <a:latin typeface="Times New Roman" panose="02020603050405020304" pitchFamily="18" charset="0"/>
              <a:ea typeface="Times New Roman" panose="02020603050405020304" pitchFamily="18" charset="0"/>
            </a:endParaRPr>
          </a:p>
          <a:p>
            <a:pPr marL="0" indent="-8890" algn="just">
              <a:spcBef>
                <a:spcPts val="0"/>
              </a:spcBef>
              <a:spcAft>
                <a:spcPts val="270"/>
              </a:spcAft>
            </a:pPr>
            <a:r>
              <a:rPr lang="en-IN" sz="3200" dirty="0">
                <a:solidFill>
                  <a:srgbClr val="000000"/>
                </a:solidFill>
                <a:effectLst/>
                <a:latin typeface="Times New Roman" panose="02020603050405020304" pitchFamily="18" charset="0"/>
                <a:ea typeface="Times New Roman" panose="02020603050405020304" pitchFamily="18" charset="0"/>
              </a:rPr>
              <a:t>In Future learn about the different </a:t>
            </a:r>
            <a:r>
              <a:rPr lang="en-IN" sz="3200" dirty="0" err="1">
                <a:solidFill>
                  <a:srgbClr val="000000"/>
                </a:solidFill>
                <a:effectLst/>
                <a:latin typeface="Times New Roman" panose="02020603050405020304" pitchFamily="18" charset="0"/>
                <a:ea typeface="Times New Roman" panose="02020603050405020304" pitchFamily="18" charset="0"/>
              </a:rPr>
              <a:t>different</a:t>
            </a:r>
            <a:r>
              <a:rPr lang="en-IN" sz="3200" dirty="0">
                <a:solidFill>
                  <a:srgbClr val="000000"/>
                </a:solidFill>
                <a:effectLst/>
                <a:latin typeface="Times New Roman" panose="02020603050405020304" pitchFamily="18" charset="0"/>
                <a:ea typeface="Times New Roman" panose="02020603050405020304" pitchFamily="18" charset="0"/>
              </a:rPr>
              <a:t> socket related library which is used into the back-end development of game.</a:t>
            </a:r>
            <a:endParaRPr lang="en-US" sz="3200" dirty="0">
              <a:solidFill>
                <a:srgbClr val="000000"/>
              </a:solidFill>
              <a:effectLst/>
              <a:latin typeface="Times New Roman" panose="02020603050405020304" pitchFamily="18" charset="0"/>
              <a:ea typeface="Times New Roman" panose="02020603050405020304" pitchFamily="18" charset="0"/>
            </a:endParaRP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41</a:t>
            </a:fld>
            <a:endParaRPr lang="en-IN"/>
          </a:p>
        </p:txBody>
      </p:sp>
    </p:spTree>
    <p:extLst>
      <p:ext uri="{BB962C8B-B14F-4D97-AF65-F5344CB8AC3E}">
        <p14:creationId xmlns:p14="http://schemas.microsoft.com/office/powerpoint/2010/main" val="4082572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US" b="1" dirty="0">
                <a:solidFill>
                  <a:schemeClr val="tx1">
                    <a:lumMod val="65000"/>
                    <a:lumOff val="35000"/>
                  </a:schemeClr>
                </a:solidFill>
                <a:latin typeface="Calibri" panose="020F0502020204030204" pitchFamily="34" charset="0"/>
                <a:cs typeface="Times New Roman" panose="02020603050405020304" pitchFamily="18" charset="0"/>
              </a:rPr>
              <a:t>References</a:t>
            </a:r>
            <a:endParaRPr lang="en-IN" b="1" dirty="0">
              <a:solidFill>
                <a:schemeClr val="tx1">
                  <a:lumMod val="65000"/>
                  <a:lumOff val="35000"/>
                </a:schemeClr>
              </a:solidFill>
              <a:latin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    [1] NodeJS: </a:t>
            </a:r>
            <a:r>
              <a:rPr lang="en-IN" sz="1800" u="sng" dirty="0">
                <a:solidFill>
                  <a:srgbClr val="000000"/>
                </a:solidFill>
                <a:effectLst/>
                <a:latin typeface="Times New Roman" panose="02020603050405020304" pitchFamily="18" charset="0"/>
                <a:ea typeface="Times New Roman" panose="02020603050405020304" pitchFamily="18" charset="0"/>
                <a:hlinkClick r:id="rId2"/>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u="sng" dirty="0">
                <a:solidFill>
                  <a:schemeClr val="accent1"/>
                </a:solidFill>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https://www.udemy.com/course/the-complete-nodejs-developer-course-</a:t>
            </a:r>
            <a:r>
              <a:rPr lang="en-GB" sz="1800" u="sng" dirty="0">
                <a:solidFill>
                  <a:schemeClr val="accent1"/>
                </a:solidFill>
                <a:effectLst/>
                <a:latin typeface="Times New Roman" panose="02020603050405020304" pitchFamily="18" charset="0"/>
                <a:ea typeface="Times New Roman" panose="02020603050405020304" pitchFamily="18" charset="0"/>
              </a:rPr>
              <a:t> 2/learn/lecture/13729518#overview</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05-Jan-2022]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[2] JWT Token Implementation:</a:t>
            </a:r>
          </a:p>
          <a:p>
            <a:pPr marL="228600" marR="0" indent="0">
              <a:lnSpc>
                <a:spcPct val="95000"/>
              </a:lnSpc>
              <a:spcBef>
                <a:spcPts val="0"/>
              </a:spcBef>
              <a:spcAft>
                <a:spcPts val="800"/>
              </a:spcAft>
              <a:buNone/>
            </a:pPr>
            <a:r>
              <a:rPr lang="en-IN" sz="1800" u="sng" dirty="0">
                <a:solidFill>
                  <a:srgbClr val="000000"/>
                </a:solidFill>
                <a:effectLst/>
                <a:latin typeface="Times New Roman" panose="02020603050405020304" pitchFamily="18" charset="0"/>
                <a:ea typeface="Times New Roman" panose="02020603050405020304" pitchFamily="18" charset="0"/>
                <a:hlinkClick r:id="rId4"/>
              </a:rPr>
              <a:t>https://www.section.io/engineering-education/how-to-build-authentication-api-with-jwt-token-in-nodejs/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26-Jan-2022]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US" sz="1800" dirty="0">
                <a:solidFill>
                  <a:srgbClr val="000000"/>
                </a:solidFill>
                <a:effectLst/>
                <a:latin typeface="Times New Roman" panose="02020603050405020304" pitchFamily="18" charset="0"/>
                <a:ea typeface="Times New Roman" panose="02020603050405020304" pitchFamily="18" charset="0"/>
              </a:rPr>
              <a:t>[3] </a:t>
            </a:r>
            <a:r>
              <a:rPr lang="en-US" sz="1800" dirty="0" err="1">
                <a:solidFill>
                  <a:srgbClr val="000000"/>
                </a:solidFill>
                <a:effectLst/>
                <a:latin typeface="Times New Roman" panose="02020603050405020304" pitchFamily="18" charset="0"/>
                <a:ea typeface="Times New Roman" panose="02020603050405020304" pitchFamily="18" charset="0"/>
              </a:rPr>
              <a:t>Sequelize</a:t>
            </a:r>
            <a:r>
              <a:rPr lang="en-US" sz="1800" dirty="0">
                <a:solidFill>
                  <a:srgbClr val="000000"/>
                </a:solidFill>
                <a:effectLst/>
                <a:latin typeface="Times New Roman" panose="02020603050405020304" pitchFamily="18" charset="0"/>
                <a:ea typeface="Times New Roman" panose="02020603050405020304" pitchFamily="18" charset="0"/>
              </a:rPr>
              <a:t> ORM:</a:t>
            </a:r>
          </a:p>
          <a:p>
            <a:pPr marL="0" marR="0" indent="0">
              <a:lnSpc>
                <a:spcPct val="95000"/>
              </a:lnSpc>
              <a:spcBef>
                <a:spcPts val="0"/>
              </a:spcBef>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    </a:t>
            </a:r>
            <a:r>
              <a:rPr lang="en-IN" sz="1800" u="sng" dirty="0">
                <a:solidFill>
                  <a:schemeClr val="accent1"/>
                </a:solidFill>
                <a:effectLst/>
                <a:latin typeface="Times New Roman" panose="02020603050405020304" pitchFamily="18" charset="0"/>
                <a:ea typeface="Times New Roman" panose="02020603050405020304" pitchFamily="18" charset="0"/>
              </a:rPr>
              <a:t>https://sequelize.org/docs/v6/</a:t>
            </a:r>
            <a:r>
              <a:rPr lang="en-IN" sz="1800" b="1" u="sng" dirty="0">
                <a:solidFill>
                  <a:schemeClr val="accent1"/>
                </a:solidFill>
                <a:effectLst/>
                <a:latin typeface="Times New Roman" panose="02020603050405020304" pitchFamily="18" charset="0"/>
                <a:ea typeface="Times New Roman" panose="02020603050405020304" pitchFamily="18" charset="0"/>
              </a:rPr>
              <a:t> </a:t>
            </a:r>
            <a:r>
              <a:rPr lang="en-IN" sz="1800" b="1" u="sng" dirty="0">
                <a:solidFill>
                  <a:schemeClr val="accent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 </a:t>
            </a:r>
            <a:endParaRPr lang="en-US" sz="1800" dirty="0">
              <a:solidFill>
                <a:schemeClr val="accent1"/>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28-Jan-2022]</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0">
              <a:lnSpc>
                <a:spcPct val="95000"/>
              </a:lnSpc>
              <a:spcBef>
                <a:spcPts val="0"/>
              </a:spcBef>
              <a:spcAft>
                <a:spcPts val="800"/>
              </a:spcAft>
              <a:buNone/>
            </a:pPr>
            <a:r>
              <a:rPr lang="en-IN" sz="1800" dirty="0">
                <a:solidFill>
                  <a:srgbClr val="000000"/>
                </a:solidFill>
                <a:effectLst/>
                <a:latin typeface="Times New Roman" panose="02020603050405020304" pitchFamily="18" charset="0"/>
                <a:ea typeface="Times New Roman" panose="02020603050405020304" pitchFamily="18" charset="0"/>
              </a:rPr>
              <a:t>    [4] Upload and download excel file in NodeJS: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marR="0" indent="0">
              <a:lnSpc>
                <a:spcPct val="95000"/>
              </a:lnSpc>
              <a:spcBef>
                <a:spcPts val="0"/>
              </a:spcBef>
              <a:spcAft>
                <a:spcPts val="800"/>
              </a:spcAft>
              <a:buNone/>
            </a:pPr>
            <a:r>
              <a:rPr lang="en-IN" sz="1800" u="sng" dirty="0">
                <a:solidFill>
                  <a:srgbClr val="000000"/>
                </a:solidFill>
                <a:effectLst/>
                <a:latin typeface="Times New Roman" panose="02020603050405020304" pitchFamily="18" charset="0"/>
                <a:ea typeface="Times New Roman" panose="02020603050405020304" pitchFamily="18" charset="0"/>
                <a:hlinkClick r:id="rId5"/>
              </a:rPr>
              <a:t>https://www.bezkoder.com/node-js-upload-excel-file-database/</a:t>
            </a:r>
            <a:endParaRPr lang="en-US" sz="1800" dirty="0">
              <a:solidFill>
                <a:srgbClr val="000000"/>
              </a:solidFill>
              <a:effectLst/>
              <a:latin typeface="Times New Roman" panose="02020603050405020304" pitchFamily="18" charset="0"/>
              <a:ea typeface="Times New Roman" panose="02020603050405020304" pitchFamily="18" charset="0"/>
            </a:endParaRPr>
          </a:p>
          <a:p>
            <a:pPr marL="228600" indent="0">
              <a:lnSpc>
                <a:spcPct val="95000"/>
              </a:lnSpc>
              <a:spcBef>
                <a:spcPts val="0"/>
              </a:spcBef>
              <a:spcAft>
                <a:spcPts val="800"/>
              </a:spcAft>
              <a:buNone/>
            </a:pPr>
            <a:r>
              <a:rPr lang="en-GB" sz="1800" dirty="0">
                <a:solidFill>
                  <a:srgbClr val="000000"/>
                </a:solidFill>
                <a:effectLst/>
                <a:latin typeface="Times New Roman" panose="02020603050405020304" pitchFamily="18" charset="0"/>
                <a:ea typeface="Times New Roman" panose="02020603050405020304" pitchFamily="18" charset="0"/>
              </a:rPr>
              <a:t>[Accessed: 10-Feb-2022]</a:t>
            </a:r>
            <a:endParaRPr lang="en-IN" sz="2400" u="sng" dirty="0">
              <a:solidFill>
                <a:schemeClr val="accent1"/>
              </a:solidFill>
            </a:endParaRPr>
          </a:p>
        </p:txBody>
      </p:sp>
      <p:sp>
        <p:nvSpPr>
          <p:cNvPr id="3" name="Slide Number Placeholder 2">
            <a:extLst>
              <a:ext uri="{FF2B5EF4-FFF2-40B4-BE49-F238E27FC236}">
                <a16:creationId xmlns:a16="http://schemas.microsoft.com/office/drawing/2014/main" id="{ACEA5A9D-5596-443A-B6BE-D7CEA01CF47A}"/>
              </a:ext>
            </a:extLst>
          </p:cNvPr>
          <p:cNvSpPr>
            <a:spLocks noGrp="1"/>
          </p:cNvSpPr>
          <p:nvPr>
            <p:ph type="sldNum" sz="quarter" idx="12"/>
          </p:nvPr>
        </p:nvSpPr>
        <p:spPr/>
        <p:txBody>
          <a:bodyPr/>
          <a:lstStyle/>
          <a:p>
            <a:fld id="{47E4B4FF-5ED1-45EA-B65E-9B4824650A89}" type="slidenum">
              <a:rPr lang="en-IN" smtClean="0"/>
              <a:t>42</a:t>
            </a:fld>
            <a:endParaRPr lang="en-IN"/>
          </a:p>
        </p:txBody>
      </p:sp>
    </p:spTree>
    <p:extLst>
      <p:ext uri="{BB962C8B-B14F-4D97-AF65-F5344CB8AC3E}">
        <p14:creationId xmlns:p14="http://schemas.microsoft.com/office/powerpoint/2010/main" val="1352217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653EA568-D5B6-43F8-B899-4080F795D9B2}"/>
              </a:ext>
            </a:extLst>
          </p:cNvPr>
          <p:cNvSpPr>
            <a:spLocks noGrp="1"/>
          </p:cNvSpPr>
          <p:nvPr>
            <p:ph type="title"/>
          </p:nvPr>
        </p:nvSpPr>
        <p:spPr>
          <a:xfrm>
            <a:off x="3408783" y="2985844"/>
            <a:ext cx="5374433" cy="886312"/>
          </a:xfrm>
        </p:spPr>
        <p:style>
          <a:lnRef idx="2">
            <a:schemeClr val="accent5"/>
          </a:lnRef>
          <a:fillRef idx="1">
            <a:schemeClr val="lt1"/>
          </a:fillRef>
          <a:effectRef idx="0">
            <a:schemeClr val="accent5"/>
          </a:effectRef>
          <a:fontRef idx="minor">
            <a:schemeClr val="dk1"/>
          </a:fontRef>
        </p:style>
        <p:txBody>
          <a:bodyPr>
            <a:normAutofit/>
          </a:bodyPr>
          <a:lstStyle/>
          <a:p>
            <a:pPr algn="ctr"/>
            <a:r>
              <a:rPr lang="en-US" b="1" dirty="0">
                <a:solidFill>
                  <a:schemeClr val="tx1">
                    <a:lumMod val="65000"/>
                    <a:lumOff val="35000"/>
                  </a:schemeClr>
                </a:solidFill>
                <a:latin typeface="Calibri" panose="020F0502020204030204" pitchFamily="34" charset="0"/>
                <a:cs typeface="Times New Roman" panose="02020603050405020304" pitchFamily="18" charset="0"/>
              </a:rPr>
              <a:t>THANK YOU</a:t>
            </a:r>
            <a:endParaRPr lang="en-IN" b="1" dirty="0">
              <a:solidFill>
                <a:schemeClr val="tx1">
                  <a:lumMod val="65000"/>
                  <a:lumOff val="35000"/>
                </a:schemeClr>
              </a:solidFill>
              <a:latin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2C9DAC-EACA-46D3-82CC-A70968097F2F}"/>
              </a:ext>
            </a:extLst>
          </p:cNvPr>
          <p:cNvSpPr>
            <a:spLocks noGrp="1"/>
          </p:cNvSpPr>
          <p:nvPr>
            <p:ph type="sldNum" sz="quarter" idx="12"/>
          </p:nvPr>
        </p:nvSpPr>
        <p:spPr/>
        <p:txBody>
          <a:bodyPr/>
          <a:lstStyle/>
          <a:p>
            <a:fld id="{47E4B4FF-5ED1-45EA-B65E-9B4824650A89}" type="slidenum">
              <a:rPr lang="en-IN" smtClean="0"/>
              <a:t>43</a:t>
            </a:fld>
            <a:endParaRPr lang="en-IN"/>
          </a:p>
        </p:txBody>
      </p:sp>
    </p:spTree>
    <p:extLst>
      <p:ext uri="{BB962C8B-B14F-4D97-AF65-F5344CB8AC3E}">
        <p14:creationId xmlns:p14="http://schemas.microsoft.com/office/powerpoint/2010/main" val="115081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sp>
        <p:nvSpPr>
          <p:cNvPr id="6" name="Content Placeholder 5">
            <a:extLst>
              <a:ext uri="{FF2B5EF4-FFF2-40B4-BE49-F238E27FC236}">
                <a16:creationId xmlns:a16="http://schemas.microsoft.com/office/drawing/2014/main" id="{080A282C-5729-4C82-84E3-062B4E604837}"/>
              </a:ext>
            </a:extLst>
          </p:cNvPr>
          <p:cNvSpPr>
            <a:spLocks noGrp="1"/>
          </p:cNvSpPr>
          <p:nvPr>
            <p:ph idx="1"/>
          </p:nvPr>
        </p:nvSpPr>
        <p:spPr/>
        <p:txBody>
          <a:bodyPr/>
          <a:lstStyle/>
          <a:p>
            <a:pPr marL="0" indent="0">
              <a:buNone/>
            </a:pPr>
            <a:endParaRPr lang="en-US" dirty="0"/>
          </a:p>
        </p:txBody>
      </p:sp>
      <p:pic>
        <p:nvPicPr>
          <p:cNvPr id="7" name="Content Placeholder 7">
            <a:extLst>
              <a:ext uri="{FF2B5EF4-FFF2-40B4-BE49-F238E27FC236}">
                <a16:creationId xmlns:a16="http://schemas.microsoft.com/office/drawing/2014/main" id="{4C9DAC54-E808-4B67-BF26-5EF043340D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697" y="1039588"/>
            <a:ext cx="10767620" cy="5184336"/>
          </a:xfrm>
          <a:prstGeom prst="rect">
            <a:avLst/>
          </a:prstGeom>
        </p:spPr>
      </p:pic>
      <p:sp>
        <p:nvSpPr>
          <p:cNvPr id="10" name="Slide Number Placeholder 9">
            <a:extLst>
              <a:ext uri="{FF2B5EF4-FFF2-40B4-BE49-F238E27FC236}">
                <a16:creationId xmlns:a16="http://schemas.microsoft.com/office/drawing/2014/main" id="{0D4A0693-937B-41E5-9DA8-6E3D6044F8B7}"/>
              </a:ext>
            </a:extLst>
          </p:cNvPr>
          <p:cNvSpPr>
            <a:spLocks noGrp="1"/>
          </p:cNvSpPr>
          <p:nvPr>
            <p:ph type="sldNum" sz="quarter" idx="12"/>
          </p:nvPr>
        </p:nvSpPr>
        <p:spPr/>
        <p:txBody>
          <a:bodyPr/>
          <a:lstStyle/>
          <a:p>
            <a:fld id="{47E4B4FF-5ED1-45EA-B65E-9B4824650A89}" type="slidenum">
              <a:rPr lang="en-IN" smtClean="0"/>
              <a:t>5</a:t>
            </a:fld>
            <a:endParaRPr lang="en-IN"/>
          </a:p>
        </p:txBody>
      </p:sp>
    </p:spTree>
    <p:extLst>
      <p:ext uri="{BB962C8B-B14F-4D97-AF65-F5344CB8AC3E}">
        <p14:creationId xmlns:p14="http://schemas.microsoft.com/office/powerpoint/2010/main" val="159032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pPr algn="just"/>
            <a:r>
              <a:rPr lang="en-US" sz="3200" b="1" u="sng" dirty="0">
                <a:solidFill>
                  <a:srgbClr val="000000"/>
                </a:solidFill>
              </a:rPr>
              <a:t>Week 1</a:t>
            </a:r>
          </a:p>
          <a:p>
            <a:pPr algn="just"/>
            <a:r>
              <a:rPr lang="en-US" sz="3200" dirty="0">
                <a:solidFill>
                  <a:srgbClr val="000000"/>
                </a:solidFill>
              </a:rPr>
              <a:t>Learnt about the </a:t>
            </a:r>
            <a:r>
              <a:rPr lang="en-US" sz="3200" dirty="0" err="1">
                <a:solidFill>
                  <a:srgbClr val="000000"/>
                </a:solidFill>
              </a:rPr>
              <a:t>Javascript’s</a:t>
            </a:r>
            <a:r>
              <a:rPr lang="en-US" sz="3200" dirty="0">
                <a:solidFill>
                  <a:srgbClr val="000000"/>
                </a:solidFill>
              </a:rPr>
              <a:t> several object methods such as assign , create , freeze and more.</a:t>
            </a:r>
          </a:p>
          <a:p>
            <a:pPr algn="just"/>
            <a:r>
              <a:rPr lang="en-US" sz="3200" dirty="0">
                <a:solidFill>
                  <a:srgbClr val="000000"/>
                </a:solidFill>
              </a:rPr>
              <a:t>Later on, Gain the knowledge of HTTP requests like GET, POST, PUT, DELETE and how the REST API Works in Nodejs.[1]</a:t>
            </a:r>
          </a:p>
          <a:p>
            <a:pPr algn="just"/>
            <a:r>
              <a:rPr lang="en-US" sz="3200" dirty="0">
                <a:solidFill>
                  <a:srgbClr val="000000"/>
                </a:solidFill>
              </a:rPr>
              <a:t>Started working on the practical implementation of rest </a:t>
            </a:r>
            <a:r>
              <a:rPr lang="en-US" sz="3200" dirty="0" err="1">
                <a:solidFill>
                  <a:srgbClr val="000000"/>
                </a:solidFill>
              </a:rPr>
              <a:t>api</a:t>
            </a:r>
            <a:r>
              <a:rPr lang="en-US" sz="3200" dirty="0">
                <a:solidFill>
                  <a:srgbClr val="000000"/>
                </a:solidFill>
              </a:rPr>
              <a:t> in </a:t>
            </a:r>
            <a:r>
              <a:rPr lang="en-US" sz="3200" dirty="0" err="1">
                <a:solidFill>
                  <a:srgbClr val="000000"/>
                </a:solidFill>
              </a:rPr>
              <a:t>nodejs</a:t>
            </a:r>
            <a:r>
              <a:rPr lang="en-US" sz="3200" dirty="0">
                <a:solidFill>
                  <a:srgbClr val="000000"/>
                </a:solidFill>
              </a:rPr>
              <a:t> and </a:t>
            </a:r>
            <a:r>
              <a:rPr lang="en-US" sz="3200" dirty="0" err="1">
                <a:solidFill>
                  <a:srgbClr val="000000"/>
                </a:solidFill>
              </a:rPr>
              <a:t>intergrating</a:t>
            </a:r>
            <a:r>
              <a:rPr lang="en-US" sz="3200" dirty="0">
                <a:solidFill>
                  <a:srgbClr val="000000"/>
                </a:solidFill>
              </a:rPr>
              <a:t> </a:t>
            </a:r>
            <a:r>
              <a:rPr lang="en-US" sz="3200" dirty="0" err="1">
                <a:solidFill>
                  <a:srgbClr val="000000"/>
                </a:solidFill>
              </a:rPr>
              <a:t>api</a:t>
            </a:r>
            <a:r>
              <a:rPr lang="en-US" sz="3200" dirty="0">
                <a:solidFill>
                  <a:srgbClr val="000000"/>
                </a:solidFill>
              </a:rPr>
              <a:t> with the </a:t>
            </a:r>
            <a:r>
              <a:rPr lang="en-US" sz="3200" dirty="0" err="1">
                <a:solidFill>
                  <a:srgbClr val="000000"/>
                </a:solidFill>
              </a:rPr>
              <a:t>mysql</a:t>
            </a:r>
            <a:r>
              <a:rPr lang="en-US" sz="3200" dirty="0">
                <a:solidFill>
                  <a:srgbClr val="000000"/>
                </a:solidFill>
              </a:rPr>
              <a:t> database.</a:t>
            </a:r>
          </a:p>
          <a:p>
            <a:pPr algn="just"/>
            <a:r>
              <a:rPr lang="en-US" sz="3200" dirty="0">
                <a:solidFill>
                  <a:srgbClr val="000000"/>
                </a:solidFill>
              </a:rPr>
              <a:t> Fetch the data from json file and insert into </a:t>
            </a:r>
            <a:r>
              <a:rPr lang="en-US" sz="3200" dirty="0" err="1">
                <a:solidFill>
                  <a:srgbClr val="000000"/>
                </a:solidFill>
              </a:rPr>
              <a:t>mysql</a:t>
            </a:r>
            <a:r>
              <a:rPr lang="en-US" sz="3200" dirty="0">
                <a:solidFill>
                  <a:srgbClr val="000000"/>
                </a:solidFill>
              </a:rPr>
              <a:t> database and create </a:t>
            </a:r>
            <a:r>
              <a:rPr lang="en-US" sz="3200" dirty="0" err="1">
                <a:solidFill>
                  <a:srgbClr val="000000"/>
                </a:solidFill>
              </a:rPr>
              <a:t>api</a:t>
            </a:r>
            <a:r>
              <a:rPr lang="en-US" sz="3200" dirty="0">
                <a:solidFill>
                  <a:srgbClr val="000000"/>
                </a:solidFill>
              </a:rPr>
              <a:t> on those data.</a:t>
            </a:r>
          </a:p>
          <a:p>
            <a:pPr algn="just"/>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31C1CB72-E4B9-40F5-ADBD-C084AA14F1D3}"/>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480730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738025"/>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43911"/>
            <a:ext cx="12192000" cy="5963264"/>
          </a:xfrm>
        </p:spPr>
        <p:txBody>
          <a:bodyPr>
            <a:normAutofit/>
          </a:bodyPr>
          <a:lstStyle/>
          <a:p>
            <a:pPr algn="just"/>
            <a:r>
              <a:rPr lang="en-US" sz="3200" b="1" u="sng" dirty="0">
                <a:solidFill>
                  <a:srgbClr val="000000"/>
                </a:solidFill>
              </a:rPr>
              <a:t>Week 1</a:t>
            </a:r>
          </a:p>
          <a:p>
            <a:pPr marL="0" indent="0" algn="just">
              <a:buNone/>
            </a:pPr>
            <a:endParaRPr lang="en-IN" sz="3200" dirty="0">
              <a:solidFill>
                <a:schemeClr val="tx1">
                  <a:lumMod val="65000"/>
                  <a:lumOff val="35000"/>
                </a:schemeClr>
              </a:solidFill>
            </a:endParaRPr>
          </a:p>
        </p:txBody>
      </p:sp>
      <p:pic>
        <p:nvPicPr>
          <p:cNvPr id="5" name="Picture 4">
            <a:extLst>
              <a:ext uri="{FF2B5EF4-FFF2-40B4-BE49-F238E27FC236}">
                <a16:creationId xmlns:a16="http://schemas.microsoft.com/office/drawing/2014/main" id="{2F839D1E-972B-4D76-86C0-96028678B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209" y="1423488"/>
            <a:ext cx="10114383" cy="5317871"/>
          </a:xfrm>
          <a:prstGeom prst="rect">
            <a:avLst/>
          </a:prstGeom>
        </p:spPr>
      </p:pic>
      <p:sp>
        <p:nvSpPr>
          <p:cNvPr id="3" name="Slide Number Placeholder 2">
            <a:extLst>
              <a:ext uri="{FF2B5EF4-FFF2-40B4-BE49-F238E27FC236}">
                <a16:creationId xmlns:a16="http://schemas.microsoft.com/office/drawing/2014/main" id="{9C1F2370-824C-4076-9396-FEF7B2201358}"/>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352294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665731"/>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674155"/>
            <a:ext cx="12192000" cy="5963264"/>
          </a:xfrm>
        </p:spPr>
        <p:txBody>
          <a:bodyPr>
            <a:normAutofit/>
          </a:bodyPr>
          <a:lstStyle/>
          <a:p>
            <a:pPr algn="just"/>
            <a:r>
              <a:rPr lang="en-US" sz="3200" b="1" u="sng" dirty="0">
                <a:solidFill>
                  <a:srgbClr val="000000"/>
                </a:solidFill>
              </a:rPr>
              <a:t>Week 1</a:t>
            </a:r>
          </a:p>
          <a:p>
            <a:pPr algn="just"/>
            <a:endParaRPr lang="en-US" sz="3200" b="1" u="sng" dirty="0">
              <a:solidFill>
                <a:srgbClr val="000000"/>
              </a:solidFill>
            </a:endParaRPr>
          </a:p>
          <a:p>
            <a:pPr marL="0" indent="0" algn="just">
              <a:buNone/>
            </a:pPr>
            <a:endParaRPr lang="en-IN" sz="3200" dirty="0">
              <a:solidFill>
                <a:schemeClr val="tx1">
                  <a:lumMod val="65000"/>
                  <a:lumOff val="35000"/>
                </a:schemeClr>
              </a:solidFill>
            </a:endParaRPr>
          </a:p>
        </p:txBody>
      </p:sp>
      <p:pic>
        <p:nvPicPr>
          <p:cNvPr id="7" name="Picture 6">
            <a:extLst>
              <a:ext uri="{FF2B5EF4-FFF2-40B4-BE49-F238E27FC236}">
                <a16:creationId xmlns:a16="http://schemas.microsoft.com/office/drawing/2014/main" id="{2186B5A1-8D8F-449D-8A12-2F773A12E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8887" y="1339886"/>
            <a:ext cx="8724705" cy="5374596"/>
          </a:xfrm>
          <a:prstGeom prst="rect">
            <a:avLst/>
          </a:prstGeom>
        </p:spPr>
      </p:pic>
      <p:sp>
        <p:nvSpPr>
          <p:cNvPr id="3" name="Slide Number Placeholder 2">
            <a:extLst>
              <a:ext uri="{FF2B5EF4-FFF2-40B4-BE49-F238E27FC236}">
                <a16:creationId xmlns:a16="http://schemas.microsoft.com/office/drawing/2014/main" id="{FC119C45-0496-4D06-81D9-2981FE386687}"/>
              </a:ext>
            </a:extLst>
          </p:cNvPr>
          <p:cNvSpPr>
            <a:spLocks noGrp="1"/>
          </p:cNvSpPr>
          <p:nvPr>
            <p:ph type="sldNum" sz="quarter" idx="12"/>
          </p:nvPr>
        </p:nvSpPr>
        <p:spPr/>
        <p:txBody>
          <a:bodyPr/>
          <a:lstStyle/>
          <a:p>
            <a:fld id="{47E4B4FF-5ED1-45EA-B65E-9B4824650A89}" type="slidenum">
              <a:rPr lang="en-IN" smtClean="0"/>
              <a:t>8</a:t>
            </a:fld>
            <a:endParaRPr lang="en-IN"/>
          </a:p>
        </p:txBody>
      </p:sp>
    </p:spTree>
    <p:extLst>
      <p:ext uri="{BB962C8B-B14F-4D97-AF65-F5344CB8AC3E}">
        <p14:creationId xmlns:p14="http://schemas.microsoft.com/office/powerpoint/2010/main" val="325710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b="1" u="sng" dirty="0">
                <a:solidFill>
                  <a:srgbClr val="000000"/>
                </a:solidFill>
              </a:rPr>
              <a:t>Week 2</a:t>
            </a:r>
          </a:p>
          <a:p>
            <a:r>
              <a:rPr lang="en-IN" sz="3200" dirty="0">
                <a:latin typeface="Times New Roman" panose="02020603050405020304" pitchFamily="18" charset="0"/>
                <a:cs typeface="Times New Roman" panose="02020603050405020304" pitchFamily="18" charset="0"/>
              </a:rPr>
              <a:t>Working on the file module and validate the file </a:t>
            </a:r>
            <a:r>
              <a:rPr lang="en-IN" sz="3200" dirty="0" err="1">
                <a:latin typeface="Times New Roman" panose="02020603050405020304" pitchFamily="18" charset="0"/>
                <a:cs typeface="Times New Roman" panose="02020603050405020304" pitchFamily="18" charset="0"/>
              </a:rPr>
              <a:t>uploadation</a:t>
            </a:r>
            <a:r>
              <a:rPr lang="en-IN" sz="3200" dirty="0">
                <a:latin typeface="Times New Roman" panose="02020603050405020304" pitchFamily="18" charset="0"/>
                <a:cs typeface="Times New Roman" panose="02020603050405020304" pitchFamily="18" charset="0"/>
              </a:rPr>
              <a:t> in </a:t>
            </a:r>
            <a:r>
              <a:rPr lang="en-IN" sz="3200" dirty="0" err="1">
                <a:latin typeface="Times New Roman" panose="02020603050405020304" pitchFamily="18" charset="0"/>
                <a:cs typeface="Times New Roman" panose="02020603050405020304" pitchFamily="18" charset="0"/>
              </a:rPr>
              <a:t>nodejs</a:t>
            </a:r>
            <a:r>
              <a:rPr lang="en-IN" sz="3200" b="1" dirty="0">
                <a:solidFill>
                  <a:schemeClr val="tx1">
                    <a:lumMod val="65000"/>
                    <a:lumOff val="35000"/>
                  </a:schemeClr>
                </a:solidFill>
                <a:latin typeface="Times New Roman" panose="02020603050405020304" pitchFamily="18" charset="0"/>
                <a:cs typeface="Times New Roman" panose="02020603050405020304" pitchFamily="18" charset="0"/>
              </a:rPr>
              <a:t>.</a:t>
            </a:r>
          </a:p>
          <a:p>
            <a:r>
              <a:rPr lang="en-IN" sz="3200" dirty="0">
                <a:latin typeface="Times New Roman" panose="02020603050405020304" pitchFamily="18" charset="0"/>
                <a:cs typeface="Times New Roman" panose="02020603050405020304" pitchFamily="18" charset="0"/>
              </a:rPr>
              <a:t>Learnt documentation about the </a:t>
            </a:r>
            <a:r>
              <a:rPr lang="en-IN" sz="3200" dirty="0" err="1">
                <a:latin typeface="Times New Roman" panose="02020603050405020304" pitchFamily="18" charset="0"/>
                <a:cs typeface="Times New Roman" panose="02020603050405020304" pitchFamily="18" charset="0"/>
              </a:rPr>
              <a:t>socketio</a:t>
            </a:r>
            <a:r>
              <a:rPr lang="en-IN" sz="3200" dirty="0">
                <a:latin typeface="Times New Roman" panose="02020603050405020304" pitchFamily="18" charset="0"/>
                <a:cs typeface="Times New Roman" panose="02020603050405020304" pitchFamily="18" charset="0"/>
              </a:rPr>
              <a:t> which</a:t>
            </a:r>
            <a:r>
              <a:rPr lang="en-US" sz="3200" i="0" dirty="0">
                <a:effectLst/>
                <a:latin typeface="Times New Roman" panose="02020603050405020304" pitchFamily="18" charset="0"/>
                <a:cs typeface="Times New Roman" panose="02020603050405020304" pitchFamily="18" charset="0"/>
              </a:rPr>
              <a:t> </a:t>
            </a:r>
            <a:r>
              <a:rPr lang="en-US" sz="3200" b="0" i="0" dirty="0">
                <a:effectLst/>
                <a:latin typeface="Times New Roman" panose="02020603050405020304" pitchFamily="18" charset="0"/>
                <a:cs typeface="Times New Roman" panose="02020603050405020304" pitchFamily="18" charset="0"/>
              </a:rPr>
              <a:t>is  bi-directional communication between web clients and servers. It has two parts: a client-side library that runs in the browser, and a server-side library for Nodejs.</a:t>
            </a:r>
          </a:p>
          <a:p>
            <a:r>
              <a:rPr lang="en-US" sz="3200" dirty="0">
                <a:latin typeface="Times New Roman" panose="02020603050405020304" pitchFamily="18" charset="0"/>
                <a:cs typeface="Times New Roman" panose="02020603050405020304" pitchFamily="18" charset="0"/>
              </a:rPr>
              <a:t>Build the simple chat app using the </a:t>
            </a:r>
            <a:r>
              <a:rPr lang="en-US" sz="3200" dirty="0" err="1">
                <a:latin typeface="Times New Roman" panose="02020603050405020304" pitchFamily="18" charset="0"/>
                <a:cs typeface="Times New Roman" panose="02020603050405020304" pitchFamily="18" charset="0"/>
              </a:rPr>
              <a:t>socketio</a:t>
            </a:r>
            <a:r>
              <a:rPr lang="en-US" sz="3200" dirty="0">
                <a:latin typeface="Times New Roman" panose="02020603050405020304" pitchFamily="18" charset="0"/>
                <a:cs typeface="Times New Roman" panose="02020603050405020304" pitchFamily="18" charset="0"/>
              </a:rPr>
              <a:t> in which users enter into rooms and chatting with each other.</a:t>
            </a:r>
            <a:endParaRPr lang="en-IN" sz="3200" b="1"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C71DC9B1-923F-4302-B42F-C16B7FF01526}"/>
              </a:ext>
            </a:extLst>
          </p:cNvPr>
          <p:cNvSpPr>
            <a:spLocks noGrp="1"/>
          </p:cNvSpPr>
          <p:nvPr>
            <p:ph type="sldNum" sz="quarter" idx="12"/>
          </p:nvPr>
        </p:nvSpPr>
        <p:spPr/>
        <p:txBody>
          <a:bodyPr/>
          <a:lstStyle/>
          <a:p>
            <a:fld id="{47E4B4FF-5ED1-45EA-B65E-9B4824650A89}" type="slidenum">
              <a:rPr lang="en-IN" smtClean="0"/>
              <a:t>9</a:t>
            </a:fld>
            <a:endParaRPr lang="en-IN"/>
          </a:p>
        </p:txBody>
      </p:sp>
    </p:spTree>
    <p:extLst>
      <p:ext uri="{BB962C8B-B14F-4D97-AF65-F5344CB8AC3E}">
        <p14:creationId xmlns:p14="http://schemas.microsoft.com/office/powerpoint/2010/main" val="25007822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704</TotalTime>
  <Words>1811</Words>
  <Application>Microsoft Office PowerPoint</Application>
  <PresentationFormat>Widescreen</PresentationFormat>
  <Paragraphs>270</Paragraphs>
  <Slides>43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Algerian</vt:lpstr>
      <vt:lpstr>Arial</vt:lpstr>
      <vt:lpstr>Arial Rounded MT Bold</vt:lpstr>
      <vt:lpstr>Calibri</vt:lpstr>
      <vt:lpstr>Calibri Light</vt:lpstr>
      <vt:lpstr>Consolas</vt:lpstr>
      <vt:lpstr>Times New Roman</vt:lpstr>
      <vt:lpstr>Trebuchet MS</vt:lpstr>
      <vt:lpstr>Wingdings</vt:lpstr>
      <vt:lpstr>Wingdings 3</vt:lpstr>
      <vt:lpstr>Facet</vt:lpstr>
      <vt:lpstr>R. N. G. Patel Institute of Technology (RNGPIT)</vt:lpstr>
      <vt:lpstr>Outline</vt:lpstr>
      <vt:lpstr>Overview Of Company</vt:lpstr>
      <vt:lpstr>Introduction of the Internship Work </vt:lpstr>
      <vt:lpstr> Timeline Chart for 12 weeks Internship</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Training Work</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Project Work </vt:lpstr>
      <vt:lpstr>Test Cases</vt:lpstr>
      <vt:lpstr>Problem Encountered by you and Possible Solutions </vt:lpstr>
      <vt:lpstr>Summery of  internship </vt:lpstr>
      <vt:lpstr>Conclusion </vt:lpstr>
      <vt:lpstr>Limitation and Future Enhancement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116</cp:revision>
  <dcterms:created xsi:type="dcterms:W3CDTF">2022-02-10T09:51:16Z</dcterms:created>
  <dcterms:modified xsi:type="dcterms:W3CDTF">2022-05-02T02:23:31Z</dcterms:modified>
</cp:coreProperties>
</file>