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9" r:id="rId4"/>
    <p:sldId id="258" r:id="rId5"/>
    <p:sldId id="260" r:id="rId6"/>
    <p:sldId id="261" r:id="rId7"/>
    <p:sldId id="284" r:id="rId8"/>
    <p:sldId id="285" r:id="rId9"/>
    <p:sldId id="262" r:id="rId10"/>
    <p:sldId id="286" r:id="rId11"/>
    <p:sldId id="287" r:id="rId12"/>
    <p:sldId id="263" r:id="rId13"/>
    <p:sldId id="288" r:id="rId14"/>
    <p:sldId id="289" r:id="rId15"/>
    <p:sldId id="264" r:id="rId16"/>
    <p:sldId id="290" r:id="rId17"/>
    <p:sldId id="291" r:id="rId18"/>
    <p:sldId id="292" r:id="rId19"/>
    <p:sldId id="278" r:id="rId20"/>
    <p:sldId id="279" r:id="rId21"/>
    <p:sldId id="265" r:id="rId22"/>
    <p:sldId id="321" r:id="rId23"/>
    <p:sldId id="331" r:id="rId24"/>
    <p:sldId id="322" r:id="rId25"/>
    <p:sldId id="332" r:id="rId26"/>
    <p:sldId id="333" r:id="rId27"/>
    <p:sldId id="266" r:id="rId28"/>
    <p:sldId id="324" r:id="rId29"/>
    <p:sldId id="325" r:id="rId30"/>
    <p:sldId id="334" r:id="rId31"/>
    <p:sldId id="326" r:id="rId32"/>
    <p:sldId id="327" r:id="rId33"/>
    <p:sldId id="328" r:id="rId34"/>
    <p:sldId id="335" r:id="rId35"/>
    <p:sldId id="305" r:id="rId36"/>
    <p:sldId id="294" r:id="rId37"/>
    <p:sldId id="329" r:id="rId38"/>
    <p:sldId id="330" r:id="rId39"/>
    <p:sldId id="297" r:id="rId40"/>
    <p:sldId id="307" r:id="rId41"/>
    <p:sldId id="313" r:id="rId42"/>
    <p:sldId id="308" r:id="rId43"/>
    <p:sldId id="310" r:id="rId44"/>
    <p:sldId id="311" r:id="rId45"/>
    <p:sldId id="312" r:id="rId46"/>
    <p:sldId id="309" r:id="rId47"/>
    <p:sldId id="27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varScale="1">
        <p:scale>
          <a:sx n="82" d="100"/>
          <a:sy n="82" d="100"/>
        </p:scale>
        <p:origin x="6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17490-4C28-4902-87C5-1B0432195690}"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B69C7-7BBF-4479-AC7D-8638A8D6BCD6}" type="slidenum">
              <a:rPr lang="en-US" smtClean="0"/>
              <a:t>‹#›</a:t>
            </a:fld>
            <a:endParaRPr lang="en-US"/>
          </a:p>
        </p:txBody>
      </p:sp>
    </p:spTree>
    <p:extLst>
      <p:ext uri="{BB962C8B-B14F-4D97-AF65-F5344CB8AC3E}">
        <p14:creationId xmlns:p14="http://schemas.microsoft.com/office/powerpoint/2010/main" val="81475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76E2A-9360-4B7D-8614-2A237F5EB0A8}" type="slidenum">
              <a:rPr lang="en-IN" smtClean="0"/>
              <a:t>21</a:t>
            </a:fld>
            <a:endParaRPr lang="en-IN"/>
          </a:p>
        </p:txBody>
      </p:sp>
    </p:spTree>
    <p:extLst>
      <p:ext uri="{BB962C8B-B14F-4D97-AF65-F5344CB8AC3E}">
        <p14:creationId xmlns:p14="http://schemas.microsoft.com/office/powerpoint/2010/main" val="123404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20046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74140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755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69057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636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993157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912289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674044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1462F-6A50-4E85-9FB6-9DF8C9C08527}"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590663" y="6065837"/>
            <a:ext cx="683339" cy="365125"/>
          </a:xfrm>
        </p:spPr>
        <p:txBody>
          <a:bodyPr/>
          <a:lstStyle/>
          <a:p>
            <a:fld id="{47E4B4FF-5ED1-45EA-B65E-9B4824650A89}" type="slidenum">
              <a:rPr lang="en-IN" smtClean="0"/>
              <a:t>‹#›</a:t>
            </a:fld>
            <a:endParaRPr lang="en-IN" dirty="0"/>
          </a:p>
        </p:txBody>
      </p:sp>
    </p:spTree>
    <p:extLst>
      <p:ext uri="{BB962C8B-B14F-4D97-AF65-F5344CB8AC3E}">
        <p14:creationId xmlns:p14="http://schemas.microsoft.com/office/powerpoint/2010/main" val="254312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03473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AB003-248F-4E1D-9115-2BD78A49050C}"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81088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AB003-248F-4E1D-9115-2BD78A49050C}"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98728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9AB003-248F-4E1D-9115-2BD78A49050C}" type="datetimeFigureOut">
              <a:rPr lang="en-IN" smtClean="0"/>
              <a:t>02-05-2022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4846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9AB003-248F-4E1D-9115-2BD78A49050C}" type="datetimeFigureOut">
              <a:rPr lang="en-IN" smtClean="0"/>
              <a:t>02-05-2022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11694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AB003-248F-4E1D-9115-2BD78A49050C}" type="datetimeFigureOut">
              <a:rPr lang="en-IN" smtClean="0"/>
              <a:t>02-05-2022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42076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AB003-248F-4E1D-9115-2BD78A49050C}"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07923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AB003-248F-4E1D-9115-2BD78A49050C}"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05250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9AB003-248F-4E1D-9115-2BD78A49050C}" type="datetimeFigureOut">
              <a:rPr lang="en-IN" smtClean="0"/>
              <a:t>02-05-2022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E4B4FF-5ED1-45EA-B65E-9B4824650A89}" type="slidenum">
              <a:rPr lang="en-IN" smtClean="0"/>
              <a:t>‹#›</a:t>
            </a:fld>
            <a:endParaRPr lang="en-IN"/>
          </a:p>
        </p:txBody>
      </p:sp>
    </p:spTree>
    <p:extLst>
      <p:ext uri="{BB962C8B-B14F-4D97-AF65-F5344CB8AC3E}">
        <p14:creationId xmlns:p14="http://schemas.microsoft.com/office/powerpoint/2010/main" val="2302441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mattlewis92.github.io/angular-calendar/" TargetMode="External"/><Relationship Id="rId2" Type="http://schemas.openxmlformats.org/officeDocument/2006/relationships/hyperlink" Target="https://www.udemy.com/course/the-complete-nodejs-developer-course-" TargetMode="External"/><Relationship Id="rId1" Type="http://schemas.openxmlformats.org/officeDocument/2006/relationships/slideLayout" Target="../slideLayouts/slideLayout2.xml"/><Relationship Id="rId5" Type="http://schemas.openxmlformats.org/officeDocument/2006/relationships/hyperlink" Target="https://www.bezkoder.com/node-js-upload-excel-file-database/" TargetMode="External"/><Relationship Id="rId4" Type="http://schemas.openxmlformats.org/officeDocument/2006/relationships/hyperlink" Target="https://www.section.io/engineering-education/how-to-build-authentication-api-with-jwt-token-in-nodej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659E-7F5D-4093-9384-DCF56AC6DBF6}"/>
              </a:ext>
            </a:extLst>
          </p:cNvPr>
          <p:cNvSpPr>
            <a:spLocks noGrp="1"/>
          </p:cNvSpPr>
          <p:nvPr>
            <p:ph type="ctrTitle"/>
          </p:nvPr>
        </p:nvSpPr>
        <p:spPr>
          <a:xfrm>
            <a:off x="5109" y="1120185"/>
            <a:ext cx="12192000" cy="825910"/>
          </a:xfrm>
        </p:spPr>
        <p:txBody>
          <a:bodyPr>
            <a:normAutofit fontScale="90000"/>
          </a:bodyPr>
          <a:lstStyle/>
          <a:p>
            <a:r>
              <a:rPr lang="en-GB" sz="4400" b="1" dirty="0">
                <a:solidFill>
                  <a:srgbClr val="0070C0"/>
                </a:solidFill>
                <a:latin typeface="Arial Rounded MT Bold" panose="020F0704030504030204" pitchFamily="34" charset="0"/>
              </a:rPr>
              <a:t>R. N. G. Patel Institute of Technology (RNGPIT)</a:t>
            </a:r>
            <a:endParaRPr lang="en-IN" sz="5400" b="1" dirty="0">
              <a:solidFill>
                <a:srgbClr val="0070C0"/>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781C79D6-0418-461D-8102-C669E5B87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802" y="176166"/>
            <a:ext cx="3156539" cy="1143122"/>
          </a:xfrm>
          <a:prstGeom prst="rect">
            <a:avLst/>
          </a:prstGeom>
        </p:spPr>
      </p:pic>
      <p:pic>
        <p:nvPicPr>
          <p:cNvPr id="7" name="Picture 6">
            <a:extLst>
              <a:ext uri="{FF2B5EF4-FFF2-40B4-BE49-F238E27FC236}">
                <a16:creationId xmlns:a16="http://schemas.microsoft.com/office/drawing/2014/main" id="{5738CA26-B15F-45FB-8983-83E672819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220" y="176166"/>
            <a:ext cx="1069354" cy="1125380"/>
          </a:xfrm>
          <a:prstGeom prst="rect">
            <a:avLst/>
          </a:prstGeom>
        </p:spPr>
      </p:pic>
      <p:sp>
        <p:nvSpPr>
          <p:cNvPr id="8" name="Title 1">
            <a:extLst>
              <a:ext uri="{FF2B5EF4-FFF2-40B4-BE49-F238E27FC236}">
                <a16:creationId xmlns:a16="http://schemas.microsoft.com/office/drawing/2014/main" id="{41489499-E5D8-440E-9659-68C6A1348885}"/>
              </a:ext>
            </a:extLst>
          </p:cNvPr>
          <p:cNvSpPr txBox="1">
            <a:spLocks/>
          </p:cNvSpPr>
          <p:nvPr/>
        </p:nvSpPr>
        <p:spPr>
          <a:xfrm>
            <a:off x="-5109" y="169537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dirty="0">
                <a:solidFill>
                  <a:srgbClr val="00B0F0"/>
                </a:solidFill>
                <a:latin typeface="Arial Rounded MT Bold" panose="020F0704030504030204" pitchFamily="34" charset="0"/>
              </a:rPr>
              <a:t>Computer Science and Engineering Dept.</a:t>
            </a:r>
            <a:endParaRPr lang="en-IN" sz="5400" b="1" dirty="0">
              <a:solidFill>
                <a:srgbClr val="00B0F0"/>
              </a:solidFill>
              <a:latin typeface="Arial Rounded MT Bold" panose="020F0704030504030204" pitchFamily="34" charset="0"/>
            </a:endParaRPr>
          </a:p>
        </p:txBody>
      </p:sp>
      <p:sp>
        <p:nvSpPr>
          <p:cNvPr id="9" name="Title 1">
            <a:extLst>
              <a:ext uri="{FF2B5EF4-FFF2-40B4-BE49-F238E27FC236}">
                <a16:creationId xmlns:a16="http://schemas.microsoft.com/office/drawing/2014/main" id="{4C64D989-F363-4963-9D79-42EC0C0BD1C8}"/>
              </a:ext>
            </a:extLst>
          </p:cNvPr>
          <p:cNvSpPr txBox="1">
            <a:spLocks/>
          </p:cNvSpPr>
          <p:nvPr/>
        </p:nvSpPr>
        <p:spPr>
          <a:xfrm>
            <a:off x="5109" y="2574152"/>
            <a:ext cx="3225171" cy="6886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Semester : 8</a:t>
            </a:r>
            <a:r>
              <a:rPr lang="en-GB" sz="4100" baseline="300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th</a:t>
            </a:r>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0" name="Title 1">
            <a:extLst>
              <a:ext uri="{FF2B5EF4-FFF2-40B4-BE49-F238E27FC236}">
                <a16:creationId xmlns:a16="http://schemas.microsoft.com/office/drawing/2014/main" id="{03543E46-D45F-4766-9017-2CD6267889F2}"/>
              </a:ext>
            </a:extLst>
          </p:cNvPr>
          <p:cNvSpPr txBox="1">
            <a:spLocks/>
          </p:cNvSpPr>
          <p:nvPr/>
        </p:nvSpPr>
        <p:spPr>
          <a:xfrm>
            <a:off x="3313471" y="2574153"/>
            <a:ext cx="8873420" cy="6886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Subject : Internship/Project (3183101)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1" name="Title 1">
            <a:extLst>
              <a:ext uri="{FF2B5EF4-FFF2-40B4-BE49-F238E27FC236}">
                <a16:creationId xmlns:a16="http://schemas.microsoft.com/office/drawing/2014/main" id="{21426625-34A2-44F3-B46F-04162D81A08D}"/>
              </a:ext>
            </a:extLst>
          </p:cNvPr>
          <p:cNvSpPr txBox="1">
            <a:spLocks/>
          </p:cNvSpPr>
          <p:nvPr/>
        </p:nvSpPr>
        <p:spPr>
          <a:xfrm>
            <a:off x="-10026" y="3914497"/>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spc="300" dirty="0">
                <a:solidFill>
                  <a:srgbClr val="FF0000"/>
                </a:solidFill>
                <a:latin typeface="Algerian" panose="04020705040A02060702" pitchFamily="82" charset="0"/>
              </a:rPr>
              <a:t>Backend developer intern</a:t>
            </a:r>
            <a:endParaRPr lang="en-IN" sz="5400" b="1" spc="300" dirty="0">
              <a:solidFill>
                <a:srgbClr val="FF0000"/>
              </a:solidFill>
              <a:latin typeface="Algerian" panose="04020705040A02060702" pitchFamily="82" charset="0"/>
            </a:endParaRPr>
          </a:p>
        </p:txBody>
      </p:sp>
      <p:graphicFrame>
        <p:nvGraphicFramePr>
          <p:cNvPr id="12" name="Table 12">
            <a:extLst>
              <a:ext uri="{FF2B5EF4-FFF2-40B4-BE49-F238E27FC236}">
                <a16:creationId xmlns:a16="http://schemas.microsoft.com/office/drawing/2014/main" id="{2B57A2D6-8D4C-40FE-841A-960E33330370}"/>
              </a:ext>
            </a:extLst>
          </p:cNvPr>
          <p:cNvGraphicFramePr>
            <a:graphicFrameLocks noGrp="1"/>
          </p:cNvGraphicFramePr>
          <p:nvPr>
            <p:extLst>
              <p:ext uri="{D42A27DB-BD31-4B8C-83A1-F6EECF244321}">
                <p14:modId xmlns:p14="http://schemas.microsoft.com/office/powerpoint/2010/main" val="2239025965"/>
              </p:ext>
            </p:extLst>
          </p:nvPr>
        </p:nvGraphicFramePr>
        <p:xfrm>
          <a:off x="15327" y="5188314"/>
          <a:ext cx="12181782" cy="1584960"/>
        </p:xfrm>
        <a:graphic>
          <a:graphicData uri="http://schemas.openxmlformats.org/drawingml/2006/table">
            <a:tbl>
              <a:tblPr firstRow="1" bandRow="1">
                <a:tableStyleId>{5C22544A-7EE6-4342-B048-85BDC9FD1C3A}</a:tableStyleId>
              </a:tblPr>
              <a:tblGrid>
                <a:gridCol w="4060594">
                  <a:extLst>
                    <a:ext uri="{9D8B030D-6E8A-4147-A177-3AD203B41FA5}">
                      <a16:colId xmlns:a16="http://schemas.microsoft.com/office/drawing/2014/main" val="968058674"/>
                    </a:ext>
                  </a:extLst>
                </a:gridCol>
                <a:gridCol w="4060594">
                  <a:extLst>
                    <a:ext uri="{9D8B030D-6E8A-4147-A177-3AD203B41FA5}">
                      <a16:colId xmlns:a16="http://schemas.microsoft.com/office/drawing/2014/main" val="3258459689"/>
                    </a:ext>
                  </a:extLst>
                </a:gridCol>
                <a:gridCol w="4060594">
                  <a:extLst>
                    <a:ext uri="{9D8B030D-6E8A-4147-A177-3AD203B41FA5}">
                      <a16:colId xmlns:a16="http://schemas.microsoft.com/office/drawing/2014/main" val="3494969798"/>
                    </a:ext>
                  </a:extLst>
                </a:gridCol>
              </a:tblGrid>
              <a:tr h="370840">
                <a:tc>
                  <a:txBody>
                    <a:bodyPr/>
                    <a:lstStyle/>
                    <a:p>
                      <a:r>
                        <a:rPr lang="en-GB" sz="2400" dirty="0">
                          <a:solidFill>
                            <a:srgbClr val="002060"/>
                          </a:solidFill>
                        </a:rPr>
                        <a:t>Prepared By::</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Faculty Mentor::</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Industry Mentor::</a:t>
                      </a:r>
                    </a:p>
                  </a:txBody>
                  <a:tcPr>
                    <a:solidFill>
                      <a:schemeClr val="bg1">
                        <a:lumMod val="95000"/>
                      </a:schemeClr>
                    </a:solidFill>
                  </a:tcPr>
                </a:tc>
                <a:extLst>
                  <a:ext uri="{0D108BD9-81ED-4DB2-BD59-A6C34878D82A}">
                    <a16:rowId xmlns:a16="http://schemas.microsoft.com/office/drawing/2014/main" val="4088547159"/>
                  </a:ext>
                </a:extLst>
              </a:tr>
              <a:tr h="370840">
                <a:tc>
                  <a:txBody>
                    <a:bodyPr/>
                    <a:lstStyle/>
                    <a:p>
                      <a:r>
                        <a:rPr lang="en-GB" sz="2200" dirty="0">
                          <a:solidFill>
                            <a:srgbClr val="002060"/>
                          </a:solidFill>
                        </a:rPr>
                        <a:t>Pansuriya Darshil J.</a:t>
                      </a:r>
                    </a:p>
                    <a:p>
                      <a:r>
                        <a:rPr lang="en-IN" sz="2200" dirty="0">
                          <a:solidFill>
                            <a:srgbClr val="002060"/>
                          </a:solidFill>
                        </a:rPr>
                        <a:t>180840131033</a:t>
                      </a:r>
                    </a:p>
                  </a:txBody>
                  <a:tcPr>
                    <a:solidFill>
                      <a:schemeClr val="bg1">
                        <a:lumMod val="95000"/>
                      </a:schemeClr>
                    </a:solidFill>
                  </a:tcPr>
                </a:tc>
                <a:tc>
                  <a:txBody>
                    <a:bodyPr/>
                    <a:lstStyle/>
                    <a:p>
                      <a:r>
                        <a:rPr lang="en-GB" sz="2200" dirty="0">
                          <a:solidFill>
                            <a:srgbClr val="002060"/>
                          </a:solidFill>
                        </a:rPr>
                        <a:t>Mr. Vivek C. </a:t>
                      </a:r>
                      <a:r>
                        <a:rPr lang="en-GB" sz="2200">
                          <a:solidFill>
                            <a:srgbClr val="002060"/>
                          </a:solidFill>
                        </a:rPr>
                        <a:t>Joshi</a:t>
                      </a:r>
                      <a:endParaRPr lang="en-GB" sz="2200" dirty="0">
                        <a:solidFill>
                          <a:srgbClr val="002060"/>
                        </a:solidFill>
                      </a:endParaRPr>
                    </a:p>
                    <a:p>
                      <a:r>
                        <a:rPr lang="en-GB" sz="2200" dirty="0">
                          <a:solidFill>
                            <a:srgbClr val="002060"/>
                          </a:solidFill>
                        </a:rPr>
                        <a:t>Assistant Professor</a:t>
                      </a:r>
                    </a:p>
                    <a:p>
                      <a:r>
                        <a:rPr lang="en-GB" sz="2200" dirty="0">
                          <a:solidFill>
                            <a:srgbClr val="002060"/>
                          </a:solidFill>
                        </a:rPr>
                        <a:t>CSE, RNGPIT</a:t>
                      </a:r>
                      <a:endParaRPr lang="en-IN" sz="2200" dirty="0">
                        <a:solidFill>
                          <a:srgbClr val="002060"/>
                        </a:solidFill>
                      </a:endParaRPr>
                    </a:p>
                  </a:txBody>
                  <a:tcPr>
                    <a:solidFill>
                      <a:schemeClr val="bg1">
                        <a:lumMod val="95000"/>
                      </a:schemeClr>
                    </a:solidFill>
                  </a:tcPr>
                </a:tc>
                <a:tc>
                  <a:txBody>
                    <a:bodyPr/>
                    <a:lstStyle/>
                    <a:p>
                      <a:pPr marL="0" marR="0" lvl="0" indent="0" algn="l" rtl="0">
                        <a:spcBef>
                          <a:spcPts val="0"/>
                        </a:spcBef>
                        <a:spcAft>
                          <a:spcPts val="0"/>
                        </a:spcAft>
                        <a:buNone/>
                      </a:pPr>
                      <a:r>
                        <a:rPr lang="en-US" sz="2200" dirty="0">
                          <a:solidFill>
                            <a:srgbClr val="002060"/>
                          </a:solidFill>
                        </a:rPr>
                        <a:t>Ms. Priyanka Rajani</a:t>
                      </a:r>
                      <a:endParaRPr lang="en-US" sz="2400" baseline="0" dirty="0">
                        <a:solidFill>
                          <a:schemeClr val="dk1"/>
                        </a:solidFill>
                      </a:endParaRPr>
                    </a:p>
                    <a:p>
                      <a:pPr marL="0" marR="0" lvl="0" indent="0" algn="l" rtl="0">
                        <a:spcBef>
                          <a:spcPts val="0"/>
                        </a:spcBef>
                        <a:spcAft>
                          <a:spcPts val="0"/>
                        </a:spcAft>
                        <a:buNone/>
                      </a:pPr>
                      <a:r>
                        <a:rPr lang="en-US" sz="2200" baseline="0" dirty="0">
                          <a:solidFill>
                            <a:srgbClr val="002060"/>
                          </a:solidFill>
                        </a:rPr>
                        <a:t>Team Leader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err="1">
                          <a:solidFill>
                            <a:srgbClr val="002060"/>
                          </a:solidFill>
                        </a:rPr>
                        <a:t>Infozium</a:t>
                      </a:r>
                      <a:r>
                        <a:rPr lang="en-GB" sz="2400" dirty="0">
                          <a:solidFill>
                            <a:srgbClr val="002060"/>
                          </a:solidFill>
                        </a:rPr>
                        <a:t> Solution PVT LTD</a:t>
                      </a:r>
                      <a:endParaRPr lang="en-GB" sz="2400" dirty="0"/>
                    </a:p>
                  </a:txBody>
                  <a:tcPr>
                    <a:solidFill>
                      <a:schemeClr val="bg1">
                        <a:lumMod val="95000"/>
                      </a:schemeClr>
                    </a:solidFill>
                  </a:tcPr>
                </a:tc>
                <a:extLst>
                  <a:ext uri="{0D108BD9-81ED-4DB2-BD59-A6C34878D82A}">
                    <a16:rowId xmlns:a16="http://schemas.microsoft.com/office/drawing/2014/main" val="3176962059"/>
                  </a:ext>
                </a:extLst>
              </a:tr>
            </a:tbl>
          </a:graphicData>
        </a:graphic>
      </p:graphicFrame>
      <p:sp>
        <p:nvSpPr>
          <p:cNvPr id="13" name="Title 1">
            <a:extLst>
              <a:ext uri="{FF2B5EF4-FFF2-40B4-BE49-F238E27FC236}">
                <a16:creationId xmlns:a16="http://schemas.microsoft.com/office/drawing/2014/main" id="{2053F127-0D27-439F-B3C1-652FDB44844C}"/>
              </a:ext>
            </a:extLst>
          </p:cNvPr>
          <p:cNvSpPr txBox="1">
            <a:spLocks/>
          </p:cNvSpPr>
          <p:nvPr/>
        </p:nvSpPr>
        <p:spPr>
          <a:xfrm>
            <a:off x="14556" y="289686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u="sng" spc="300" dirty="0">
                <a:solidFill>
                  <a:srgbClr val="002060"/>
                </a:solidFill>
              </a:rPr>
              <a:t>Presentation</a:t>
            </a:r>
            <a:endParaRPr lang="en-IN" sz="4400" b="1" u="sng" spc="300" dirty="0">
              <a:solidFill>
                <a:srgbClr val="002060"/>
              </a:solidFill>
            </a:endParaRPr>
          </a:p>
        </p:txBody>
      </p:sp>
    </p:spTree>
    <p:extLst>
      <p:ext uri="{BB962C8B-B14F-4D97-AF65-F5344CB8AC3E}">
        <p14:creationId xmlns:p14="http://schemas.microsoft.com/office/powerpoint/2010/main" val="26578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buNone/>
            </a:pPr>
            <a:endParaRPr lang="en-US" sz="3200" b="1" u="sng" dirty="0">
              <a:solidFill>
                <a:srgbClr val="000000"/>
              </a:solidFill>
            </a:endParaRPr>
          </a:p>
          <a:p>
            <a:endParaRPr lang="en-IN" sz="3200" dirty="0">
              <a:solidFill>
                <a:schemeClr val="tx1">
                  <a:lumMod val="65000"/>
                  <a:lumOff val="35000"/>
                </a:schemeClr>
              </a:solidFill>
            </a:endParaRPr>
          </a:p>
        </p:txBody>
      </p:sp>
      <p:pic>
        <p:nvPicPr>
          <p:cNvPr id="5" name="Picture 4">
            <a:extLst>
              <a:ext uri="{FF2B5EF4-FFF2-40B4-BE49-F238E27FC236}">
                <a16:creationId xmlns:a16="http://schemas.microsoft.com/office/drawing/2014/main" id="{9C551EBD-180C-4DF9-A4FA-DABE27CAC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37" y="1598621"/>
            <a:ext cx="9239250" cy="4975015"/>
          </a:xfrm>
          <a:prstGeom prst="rect">
            <a:avLst/>
          </a:prstGeom>
        </p:spPr>
      </p:pic>
      <p:sp>
        <p:nvSpPr>
          <p:cNvPr id="3" name="Slide Number Placeholder 2">
            <a:extLst>
              <a:ext uri="{FF2B5EF4-FFF2-40B4-BE49-F238E27FC236}">
                <a16:creationId xmlns:a16="http://schemas.microsoft.com/office/drawing/2014/main" id="{5103D72F-C5D7-438F-8BD8-D369AE190C60}"/>
              </a:ext>
            </a:extLst>
          </p:cNvPr>
          <p:cNvSpPr>
            <a:spLocks noGrp="1"/>
          </p:cNvSpPr>
          <p:nvPr>
            <p:ph type="sldNum" sz="quarter" idx="12"/>
          </p:nvPr>
        </p:nvSpPr>
        <p:spPr/>
        <p:txBody>
          <a:bodyPr/>
          <a:lstStyle/>
          <a:p>
            <a:fld id="{47E4B4FF-5ED1-45EA-B65E-9B4824650A89}" type="slidenum">
              <a:rPr lang="en-IN" smtClean="0"/>
              <a:t>10</a:t>
            </a:fld>
            <a:endParaRPr lang="en-IN"/>
          </a:p>
        </p:txBody>
      </p:sp>
    </p:spTree>
    <p:extLst>
      <p:ext uri="{BB962C8B-B14F-4D97-AF65-F5344CB8AC3E}">
        <p14:creationId xmlns:p14="http://schemas.microsoft.com/office/powerpoint/2010/main" val="12391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buNone/>
            </a:pPr>
            <a:endParaRPr lang="en-US" sz="3200" b="1" u="sng" dirty="0">
              <a:solidFill>
                <a:srgbClr val="000000"/>
              </a:solidFill>
            </a:endParaRPr>
          </a:p>
          <a:p>
            <a:endParaRPr lang="en-US" sz="3200" b="1" u="sng" dirty="0">
              <a:solidFill>
                <a:srgbClr val="000000"/>
              </a:solidFill>
            </a:endParaRPr>
          </a:p>
          <a:p>
            <a:endParaRPr lang="en-US" sz="3200" b="1" u="sng" dirty="0">
              <a:solidFill>
                <a:srgbClr val="000000"/>
              </a:solidFill>
            </a:endParaRPr>
          </a:p>
          <a:p>
            <a:endParaRPr lang="en-IN" sz="3200" dirty="0">
              <a:solidFill>
                <a:schemeClr val="tx1">
                  <a:lumMod val="65000"/>
                  <a:lumOff val="35000"/>
                </a:schemeClr>
              </a:solidFill>
            </a:endParaRPr>
          </a:p>
        </p:txBody>
      </p:sp>
      <p:pic>
        <p:nvPicPr>
          <p:cNvPr id="9" name="Picture 8">
            <a:extLst>
              <a:ext uri="{FF2B5EF4-FFF2-40B4-BE49-F238E27FC236}">
                <a16:creationId xmlns:a16="http://schemas.microsoft.com/office/drawing/2014/main" id="{2EA90F8E-C948-4472-B874-BD16860AF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30" y="1547838"/>
            <a:ext cx="9518623" cy="5216855"/>
          </a:xfrm>
          <a:prstGeom prst="rect">
            <a:avLst/>
          </a:prstGeom>
        </p:spPr>
      </p:pic>
      <p:sp>
        <p:nvSpPr>
          <p:cNvPr id="3" name="Slide Number Placeholder 2">
            <a:extLst>
              <a:ext uri="{FF2B5EF4-FFF2-40B4-BE49-F238E27FC236}">
                <a16:creationId xmlns:a16="http://schemas.microsoft.com/office/drawing/2014/main" id="{297826D1-8EC7-4E04-A85F-B66153415A69}"/>
              </a:ext>
            </a:extLst>
          </p:cNvPr>
          <p:cNvSpPr>
            <a:spLocks noGrp="1"/>
          </p:cNvSpPr>
          <p:nvPr>
            <p:ph type="sldNum" sz="quarter" idx="12"/>
          </p:nvPr>
        </p:nvSpPr>
        <p:spPr/>
        <p:txBody>
          <a:bodyPr/>
          <a:lstStyle/>
          <a:p>
            <a:fld id="{47E4B4FF-5ED1-45EA-B65E-9B4824650A89}" type="slidenum">
              <a:rPr lang="en-IN" smtClean="0"/>
              <a:t>11</a:t>
            </a:fld>
            <a:endParaRPr lang="en-IN"/>
          </a:p>
        </p:txBody>
      </p:sp>
    </p:spTree>
    <p:extLst>
      <p:ext uri="{BB962C8B-B14F-4D97-AF65-F5344CB8AC3E}">
        <p14:creationId xmlns:p14="http://schemas.microsoft.com/office/powerpoint/2010/main" val="360013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IN" sz="3200" dirty="0"/>
              <a:t>Learnt about the </a:t>
            </a:r>
            <a:r>
              <a:rPr lang="en-IN" sz="3200" dirty="0" err="1"/>
              <a:t>JsonWebToken</a:t>
            </a:r>
            <a:r>
              <a:rPr lang="en-IN" sz="3200" dirty="0"/>
              <a:t> which used for the authentication a user.</a:t>
            </a:r>
          </a:p>
          <a:p>
            <a:r>
              <a:rPr lang="en-IN" sz="3200" dirty="0"/>
              <a:t>Implementation of </a:t>
            </a:r>
            <a:r>
              <a:rPr lang="en-IN" sz="3200" dirty="0" err="1"/>
              <a:t>jsonwebtoken</a:t>
            </a:r>
            <a:r>
              <a:rPr lang="en-IN" sz="3200" dirty="0"/>
              <a:t> with the </a:t>
            </a:r>
            <a:r>
              <a:rPr lang="en-IN" sz="3200" dirty="0" err="1"/>
              <a:t>accesstoken</a:t>
            </a:r>
            <a:r>
              <a:rPr lang="en-IN" sz="3200" dirty="0"/>
              <a:t> and the </a:t>
            </a:r>
            <a:r>
              <a:rPr lang="en-IN" sz="3200" dirty="0" err="1"/>
              <a:t>refreshtoken</a:t>
            </a:r>
            <a:r>
              <a:rPr lang="en-IN" sz="3200" dirty="0"/>
              <a:t>.</a:t>
            </a:r>
          </a:p>
          <a:p>
            <a:r>
              <a:rPr lang="en-IN" sz="3200" dirty="0"/>
              <a:t>Implement passport-local-</a:t>
            </a:r>
            <a:r>
              <a:rPr lang="en-IN" sz="3200" dirty="0" err="1"/>
              <a:t>stratergy</a:t>
            </a:r>
            <a:r>
              <a:rPr lang="en-IN" sz="3200" dirty="0"/>
              <a:t> which is used for the authentication.</a:t>
            </a:r>
          </a:p>
          <a:p>
            <a:r>
              <a:rPr lang="en-IN" sz="3200" dirty="0"/>
              <a:t>Google based authentication and </a:t>
            </a:r>
            <a:r>
              <a:rPr lang="en-IN" sz="3200" dirty="0" err="1"/>
              <a:t>facebook</a:t>
            </a:r>
            <a:r>
              <a:rPr lang="en-IN" sz="3200" dirty="0"/>
              <a:t> based authentication implement using the passport </a:t>
            </a:r>
            <a:r>
              <a:rPr lang="en-IN" sz="3200" dirty="0" err="1"/>
              <a:t>stratergy</a:t>
            </a:r>
            <a:r>
              <a:rPr lang="en-IN" sz="3200" dirty="0"/>
              <a:t>.</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708F7D5B-0D05-475D-B5B5-C336060690B5}"/>
              </a:ext>
            </a:extLst>
          </p:cNvPr>
          <p:cNvSpPr>
            <a:spLocks noGrp="1"/>
          </p:cNvSpPr>
          <p:nvPr>
            <p:ph type="sldNum" sz="quarter" idx="12"/>
          </p:nvPr>
        </p:nvSpPr>
        <p:spPr/>
        <p:txBody>
          <a:bodyPr/>
          <a:lstStyle/>
          <a:p>
            <a:fld id="{47E4B4FF-5ED1-45EA-B65E-9B4824650A89}" type="slidenum">
              <a:rPr lang="en-IN" smtClean="0"/>
              <a:t>12</a:t>
            </a:fld>
            <a:endParaRPr lang="en-IN"/>
          </a:p>
        </p:txBody>
      </p:sp>
    </p:spTree>
    <p:extLst>
      <p:ext uri="{BB962C8B-B14F-4D97-AF65-F5344CB8AC3E}">
        <p14:creationId xmlns:p14="http://schemas.microsoft.com/office/powerpoint/2010/main" val="413436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r>
              <a:rPr lang="en-US" sz="3500" dirty="0">
                <a:solidFill>
                  <a:srgbClr val="000000"/>
                </a:solidFill>
              </a:rPr>
              <a:t> </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pic>
        <p:nvPicPr>
          <p:cNvPr id="5" name="Picture 4">
            <a:extLst>
              <a:ext uri="{FF2B5EF4-FFF2-40B4-BE49-F238E27FC236}">
                <a16:creationId xmlns:a16="http://schemas.microsoft.com/office/drawing/2014/main" id="{03C5C25B-5C3D-46AB-95C0-FE03D3557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632857"/>
            <a:ext cx="4602475" cy="5088618"/>
          </a:xfrm>
          <a:prstGeom prst="rect">
            <a:avLst/>
          </a:prstGeom>
        </p:spPr>
      </p:pic>
      <p:sp>
        <p:nvSpPr>
          <p:cNvPr id="3" name="Slide Number Placeholder 2">
            <a:extLst>
              <a:ext uri="{FF2B5EF4-FFF2-40B4-BE49-F238E27FC236}">
                <a16:creationId xmlns:a16="http://schemas.microsoft.com/office/drawing/2014/main" id="{B7FD4EDE-0ADF-409E-9FB6-72D97C8F9810}"/>
              </a:ext>
            </a:extLst>
          </p:cNvPr>
          <p:cNvSpPr>
            <a:spLocks noGrp="1"/>
          </p:cNvSpPr>
          <p:nvPr>
            <p:ph type="sldNum" sz="quarter" idx="12"/>
          </p:nvPr>
        </p:nvSpPr>
        <p:spPr/>
        <p:txBody>
          <a:bodyPr/>
          <a:lstStyle/>
          <a:p>
            <a:fld id="{47E4B4FF-5ED1-45EA-B65E-9B4824650A89}" type="slidenum">
              <a:rPr lang="en-IN" smtClean="0"/>
              <a:t>13</a:t>
            </a:fld>
            <a:endParaRPr lang="en-IN"/>
          </a:p>
        </p:txBody>
      </p:sp>
    </p:spTree>
    <p:extLst>
      <p:ext uri="{BB962C8B-B14F-4D97-AF65-F5344CB8AC3E}">
        <p14:creationId xmlns:p14="http://schemas.microsoft.com/office/powerpoint/2010/main" val="373239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r>
              <a:rPr lang="en-US" sz="3500" dirty="0">
                <a:solidFill>
                  <a:srgbClr val="000000"/>
                </a:solidFill>
              </a:rPr>
              <a:t> </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92C4F93-0965-4F70-B7C4-179D8E6B8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40" y="1568708"/>
            <a:ext cx="9984301" cy="3619111"/>
          </a:xfrm>
          <a:prstGeom prst="rect">
            <a:avLst/>
          </a:prstGeom>
        </p:spPr>
      </p:pic>
      <p:sp>
        <p:nvSpPr>
          <p:cNvPr id="3" name="Slide Number Placeholder 2">
            <a:extLst>
              <a:ext uri="{FF2B5EF4-FFF2-40B4-BE49-F238E27FC236}">
                <a16:creationId xmlns:a16="http://schemas.microsoft.com/office/drawing/2014/main" id="{9F49B1CA-C8D2-4413-B86F-70BAE9C7EE30}"/>
              </a:ext>
            </a:extLst>
          </p:cNvPr>
          <p:cNvSpPr>
            <a:spLocks noGrp="1"/>
          </p:cNvSpPr>
          <p:nvPr>
            <p:ph type="sldNum" sz="quarter" idx="12"/>
          </p:nvPr>
        </p:nvSpPr>
        <p:spPr/>
        <p:txBody>
          <a:bodyPr/>
          <a:lstStyle/>
          <a:p>
            <a:fld id="{47E4B4FF-5ED1-45EA-B65E-9B4824650A89}" type="slidenum">
              <a:rPr lang="en-IN" smtClean="0"/>
              <a:t>14</a:t>
            </a:fld>
            <a:endParaRPr lang="en-IN"/>
          </a:p>
        </p:txBody>
      </p:sp>
    </p:spTree>
    <p:extLst>
      <p:ext uri="{BB962C8B-B14F-4D97-AF65-F5344CB8AC3E}">
        <p14:creationId xmlns:p14="http://schemas.microsoft.com/office/powerpoint/2010/main" val="182841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200" dirty="0">
                <a:solidFill>
                  <a:srgbClr val="000000"/>
                </a:solidFill>
              </a:rPr>
              <a:t>Overview of typescript, basic syntax of typescript, type annotations and inference.</a:t>
            </a:r>
          </a:p>
          <a:p>
            <a:pPr algn="just"/>
            <a:r>
              <a:rPr lang="en-IN" sz="3200" dirty="0">
                <a:solidFill>
                  <a:schemeClr val="tx1"/>
                </a:solidFill>
              </a:rPr>
              <a:t>Learnt about the </a:t>
            </a:r>
            <a:r>
              <a:rPr lang="en-IN" sz="3200" dirty="0" err="1">
                <a:solidFill>
                  <a:schemeClr val="tx1"/>
                </a:solidFill>
              </a:rPr>
              <a:t>typeORM</a:t>
            </a:r>
            <a:r>
              <a:rPr lang="en-IN" sz="3200" dirty="0">
                <a:solidFill>
                  <a:schemeClr val="tx1"/>
                </a:solidFill>
              </a:rPr>
              <a:t> which is Object Relational library.</a:t>
            </a:r>
          </a:p>
          <a:p>
            <a:pPr algn="just"/>
            <a:r>
              <a:rPr lang="en-IN" sz="3200" dirty="0">
                <a:solidFill>
                  <a:schemeClr val="tx1"/>
                </a:solidFill>
              </a:rPr>
              <a:t>In </a:t>
            </a:r>
            <a:r>
              <a:rPr lang="en-IN" sz="3200" dirty="0" err="1">
                <a:solidFill>
                  <a:schemeClr val="tx1"/>
                </a:solidFill>
              </a:rPr>
              <a:t>typeORM</a:t>
            </a:r>
            <a:r>
              <a:rPr lang="en-IN" sz="3200" dirty="0">
                <a:solidFill>
                  <a:schemeClr val="tx1"/>
                </a:solidFill>
              </a:rPr>
              <a:t> entities, </a:t>
            </a:r>
            <a:r>
              <a:rPr lang="en-IN" sz="3200" dirty="0" err="1">
                <a:solidFill>
                  <a:schemeClr val="tx1"/>
                </a:solidFill>
              </a:rPr>
              <a:t>embeded</a:t>
            </a:r>
            <a:r>
              <a:rPr lang="en-IN" sz="3200" dirty="0">
                <a:solidFill>
                  <a:schemeClr val="tx1"/>
                </a:solidFill>
              </a:rPr>
              <a:t> entities, relations one to one , many to one, one to many.</a:t>
            </a:r>
          </a:p>
          <a:p>
            <a:pPr algn="just"/>
            <a:r>
              <a:rPr lang="en-IN" sz="3200" dirty="0">
                <a:solidFill>
                  <a:schemeClr val="tx1"/>
                </a:solidFill>
              </a:rPr>
              <a:t>Learnt the Select , insert, update, delete Query builder which is used for the CRUD operation.</a:t>
            </a:r>
          </a:p>
          <a:p>
            <a:pPr algn="just"/>
            <a:r>
              <a:rPr lang="en-IN" sz="3200" dirty="0">
                <a:solidFill>
                  <a:schemeClr val="tx1"/>
                </a:solidFill>
              </a:rPr>
              <a:t>Implementation of the CRUD operation and relations between the entities.</a:t>
            </a:r>
          </a:p>
        </p:txBody>
      </p:sp>
      <p:sp>
        <p:nvSpPr>
          <p:cNvPr id="3" name="Slide Number Placeholder 2">
            <a:extLst>
              <a:ext uri="{FF2B5EF4-FFF2-40B4-BE49-F238E27FC236}">
                <a16:creationId xmlns:a16="http://schemas.microsoft.com/office/drawing/2014/main" id="{6739EAC7-CF9E-4FE9-B97C-D8FC356D68FC}"/>
              </a:ext>
            </a:extLst>
          </p:cNvPr>
          <p:cNvSpPr>
            <a:spLocks noGrp="1"/>
          </p:cNvSpPr>
          <p:nvPr>
            <p:ph type="sldNum" sz="quarter" idx="12"/>
          </p:nvPr>
        </p:nvSpPr>
        <p:spPr/>
        <p:txBody>
          <a:bodyPr/>
          <a:lstStyle/>
          <a:p>
            <a:fld id="{47E4B4FF-5ED1-45EA-B65E-9B4824650A89}" type="slidenum">
              <a:rPr lang="en-IN" smtClean="0"/>
              <a:t>15</a:t>
            </a:fld>
            <a:endParaRPr lang="en-IN"/>
          </a:p>
        </p:txBody>
      </p:sp>
    </p:spTree>
    <p:extLst>
      <p:ext uri="{BB962C8B-B14F-4D97-AF65-F5344CB8AC3E}">
        <p14:creationId xmlns:p14="http://schemas.microsoft.com/office/powerpoint/2010/main" val="139979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p:txBody>
      </p:sp>
      <p:pic>
        <p:nvPicPr>
          <p:cNvPr id="5" name="Picture 4">
            <a:extLst>
              <a:ext uri="{FF2B5EF4-FFF2-40B4-BE49-F238E27FC236}">
                <a16:creationId xmlns:a16="http://schemas.microsoft.com/office/drawing/2014/main" id="{A16EC656-6F50-4AAA-A7A5-D3DA60BE1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68" y="1240971"/>
            <a:ext cx="10124686" cy="5468645"/>
          </a:xfrm>
          <a:prstGeom prst="rect">
            <a:avLst/>
          </a:prstGeom>
        </p:spPr>
      </p:pic>
      <p:sp>
        <p:nvSpPr>
          <p:cNvPr id="3" name="Slide Number Placeholder 2">
            <a:extLst>
              <a:ext uri="{FF2B5EF4-FFF2-40B4-BE49-F238E27FC236}">
                <a16:creationId xmlns:a16="http://schemas.microsoft.com/office/drawing/2014/main" id="{87BD1935-35F0-4A2A-A015-6B7C066BFA37}"/>
              </a:ext>
            </a:extLst>
          </p:cNvPr>
          <p:cNvSpPr>
            <a:spLocks noGrp="1"/>
          </p:cNvSpPr>
          <p:nvPr>
            <p:ph type="sldNum" sz="quarter" idx="12"/>
          </p:nvPr>
        </p:nvSpPr>
        <p:spPr/>
        <p:txBody>
          <a:bodyPr/>
          <a:lstStyle/>
          <a:p>
            <a:fld id="{47E4B4FF-5ED1-45EA-B65E-9B4824650A89}" type="slidenum">
              <a:rPr lang="en-IN" smtClean="0"/>
              <a:t>16</a:t>
            </a:fld>
            <a:endParaRPr lang="en-IN"/>
          </a:p>
        </p:txBody>
      </p:sp>
    </p:spTree>
    <p:extLst>
      <p:ext uri="{BB962C8B-B14F-4D97-AF65-F5344CB8AC3E}">
        <p14:creationId xmlns:p14="http://schemas.microsoft.com/office/powerpoint/2010/main" val="354634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p:txBody>
      </p:sp>
      <p:pic>
        <p:nvPicPr>
          <p:cNvPr id="7" name="Picture 6">
            <a:extLst>
              <a:ext uri="{FF2B5EF4-FFF2-40B4-BE49-F238E27FC236}">
                <a16:creationId xmlns:a16="http://schemas.microsoft.com/office/drawing/2014/main" id="{969CA95A-AAAC-44A0-B854-E5F930889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57" y="1095874"/>
            <a:ext cx="5850674" cy="5753702"/>
          </a:xfrm>
          <a:prstGeom prst="rect">
            <a:avLst/>
          </a:prstGeom>
        </p:spPr>
      </p:pic>
      <p:sp>
        <p:nvSpPr>
          <p:cNvPr id="3" name="Slide Number Placeholder 2">
            <a:extLst>
              <a:ext uri="{FF2B5EF4-FFF2-40B4-BE49-F238E27FC236}">
                <a16:creationId xmlns:a16="http://schemas.microsoft.com/office/drawing/2014/main" id="{2A826F53-0366-48D4-9C20-3D1A5DDA6B2C}"/>
              </a:ext>
            </a:extLst>
          </p:cNvPr>
          <p:cNvSpPr>
            <a:spLocks noGrp="1"/>
          </p:cNvSpPr>
          <p:nvPr>
            <p:ph type="sldNum" sz="quarter" idx="12"/>
          </p:nvPr>
        </p:nvSpPr>
        <p:spPr/>
        <p:txBody>
          <a:bodyPr/>
          <a:lstStyle/>
          <a:p>
            <a:fld id="{47E4B4FF-5ED1-45EA-B65E-9B4824650A89}" type="slidenum">
              <a:rPr lang="en-IN" smtClean="0"/>
              <a:t>17</a:t>
            </a:fld>
            <a:endParaRPr lang="en-IN"/>
          </a:p>
        </p:txBody>
      </p:sp>
    </p:spTree>
    <p:extLst>
      <p:ext uri="{BB962C8B-B14F-4D97-AF65-F5344CB8AC3E}">
        <p14:creationId xmlns:p14="http://schemas.microsoft.com/office/powerpoint/2010/main" val="3790407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pic>
        <p:nvPicPr>
          <p:cNvPr id="5" name="Picture 4">
            <a:extLst>
              <a:ext uri="{FF2B5EF4-FFF2-40B4-BE49-F238E27FC236}">
                <a16:creationId xmlns:a16="http://schemas.microsoft.com/office/drawing/2014/main" id="{85A21057-4C52-4E5B-95F6-00ABA43F2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73" y="1148572"/>
            <a:ext cx="9184457" cy="5543290"/>
          </a:xfrm>
          <a:prstGeom prst="rect">
            <a:avLst/>
          </a:prstGeom>
        </p:spPr>
      </p:pic>
      <p:sp>
        <p:nvSpPr>
          <p:cNvPr id="3" name="Slide Number Placeholder 2">
            <a:extLst>
              <a:ext uri="{FF2B5EF4-FFF2-40B4-BE49-F238E27FC236}">
                <a16:creationId xmlns:a16="http://schemas.microsoft.com/office/drawing/2014/main" id="{C3596C34-8BBD-47C6-B4B3-13BDD5889744}"/>
              </a:ext>
            </a:extLst>
          </p:cNvPr>
          <p:cNvSpPr>
            <a:spLocks noGrp="1"/>
          </p:cNvSpPr>
          <p:nvPr>
            <p:ph type="sldNum" sz="quarter" idx="12"/>
          </p:nvPr>
        </p:nvSpPr>
        <p:spPr/>
        <p:txBody>
          <a:bodyPr/>
          <a:lstStyle/>
          <a:p>
            <a:fld id="{47E4B4FF-5ED1-45EA-B65E-9B4824650A89}" type="slidenum">
              <a:rPr lang="en-IN" smtClean="0"/>
              <a:t>18</a:t>
            </a:fld>
            <a:endParaRPr lang="en-IN"/>
          </a:p>
        </p:txBody>
      </p:sp>
    </p:spTree>
    <p:extLst>
      <p:ext uri="{BB962C8B-B14F-4D97-AF65-F5344CB8AC3E}">
        <p14:creationId xmlns:p14="http://schemas.microsoft.com/office/powerpoint/2010/main" val="2942517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Abstract of Project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fontScale="92500" lnSpcReduction="20000"/>
          </a:bodyPr>
          <a:lstStyle/>
          <a:p>
            <a:r>
              <a:rPr lang="en-US" sz="3600" b="1" dirty="0">
                <a:solidFill>
                  <a:schemeClr val="tx1">
                    <a:lumMod val="65000"/>
                    <a:lumOff val="35000"/>
                  </a:schemeClr>
                </a:solidFill>
              </a:rPr>
              <a:t>Warehouse management</a:t>
            </a:r>
          </a:p>
          <a:p>
            <a:r>
              <a:rPr lang="en-US" sz="3200" dirty="0"/>
              <a:t>Warehouse Management is based upon delivery </a:t>
            </a:r>
            <a:r>
              <a:rPr lang="en-US" sz="3200" dirty="0" err="1"/>
              <a:t>services.It</a:t>
            </a:r>
            <a:r>
              <a:rPr lang="en-US" sz="3200" dirty="0"/>
              <a:t> has mainly three Roles are Admin, Warehouse Manager and Delivery Boy In which admin and warehouse manager  uses the web app and delivery boy uses the mobile app.</a:t>
            </a:r>
          </a:p>
          <a:p>
            <a:r>
              <a:rPr lang="en-US" sz="3200" dirty="0"/>
              <a:t> Admin can add/edit/delete Warehouse Manager and Delivery Boy as well apart from that admin can view/ edit delivery boy and Warehouse Manager. Admin can Manage, view, Assign Orders to Managers and Delivery Boys. </a:t>
            </a:r>
          </a:p>
          <a:p>
            <a:r>
              <a:rPr lang="en-US" sz="3200" dirty="0"/>
              <a:t>Warehouse Manager assign order to Delivery Boy and Download status of order and Payment Collection report.</a:t>
            </a:r>
          </a:p>
          <a:p>
            <a:r>
              <a:rPr lang="en-US" sz="3200" dirty="0"/>
              <a:t>Delivery Boy view  all orders and Delivered the order and update the status of order and collect the payment.</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19</a:t>
            </a:fld>
            <a:endParaRPr lang="en-IN"/>
          </a:p>
        </p:txBody>
      </p:sp>
    </p:spTree>
    <p:extLst>
      <p:ext uri="{BB962C8B-B14F-4D97-AF65-F5344CB8AC3E}">
        <p14:creationId xmlns:p14="http://schemas.microsoft.com/office/powerpoint/2010/main" val="311747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ln w="22225">
                  <a:solidFill>
                    <a:schemeClr val="accent2"/>
                  </a:solidFill>
                  <a:prstDash val="solid"/>
                </a:ln>
                <a:solidFill>
                  <a:schemeClr val="accent2">
                    <a:lumMod val="40000"/>
                    <a:lumOff val="60000"/>
                  </a:schemeClr>
                </a:solidFill>
              </a:rPr>
              <a:t>Outline</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346586" y="1098038"/>
            <a:ext cx="11540613" cy="5548568"/>
          </a:xfrm>
        </p:spPr>
        <p:txBody>
          <a:bodyPr>
            <a:normAutofit fontScale="40000" lnSpcReduction="20000"/>
          </a:bodyPr>
          <a:lstStyle/>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Overview of Company</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Introduction of the I</a:t>
            </a:r>
            <a:r>
              <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nternship Work</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35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(Purpose, Objective, Scope, Technologies, Literature review) </a:t>
            </a:r>
            <a:endParaRPr lang="en-GB" sz="35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Training Work</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Abstract of Project</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Description of modules on which you have worked</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Implementation Work</a:t>
            </a:r>
            <a:endPar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Test Cases</a:t>
            </a:r>
          </a:p>
          <a:p>
            <a:pPr>
              <a:lnSpc>
                <a:spcPct val="110000"/>
              </a:lnSpc>
            </a:pPr>
            <a:r>
              <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Summary of Internship</a:t>
            </a:r>
            <a:endPar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Conclusion</a:t>
            </a: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Limitation and Future Enhancement</a:t>
            </a:r>
            <a:endPar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References</a:t>
            </a:r>
            <a:endParaRPr lang="en-IN" sz="6600" dirty="0">
              <a:solidFill>
                <a:schemeClr val="tx1">
                  <a:lumMod val="65000"/>
                  <a:lumOff val="35000"/>
                </a:schemeClr>
              </a:solidFill>
            </a:endParaRPr>
          </a:p>
        </p:txBody>
      </p:sp>
    </p:spTree>
    <p:extLst>
      <p:ext uri="{BB962C8B-B14F-4D97-AF65-F5344CB8AC3E}">
        <p14:creationId xmlns:p14="http://schemas.microsoft.com/office/powerpoint/2010/main" val="2626965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Description of modules </a:t>
            </a:r>
            <a:endPar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fontScale="70000" lnSpcReduction="20000"/>
          </a:bodyPr>
          <a:lstStyle/>
          <a:p>
            <a:pPr marL="0" indent="0" algn="just">
              <a:lnSpc>
                <a:spcPct val="150000"/>
              </a:lnSpc>
              <a:spcBef>
                <a:spcPts val="0"/>
              </a:spcBef>
              <a:spcAft>
                <a:spcPts val="1000"/>
              </a:spcAft>
            </a:pPr>
            <a:r>
              <a:rPr lang="en-US" sz="4000" b="1" dirty="0">
                <a:solidFill>
                  <a:srgbClr val="000000"/>
                </a:solidFill>
                <a:effectLst/>
                <a:latin typeface="Times New Roman" panose="02020603050405020304" pitchFamily="18" charset="0"/>
                <a:ea typeface="Times New Roman" panose="02020603050405020304" pitchFamily="18" charset="0"/>
              </a:rPr>
              <a:t>Admin Manages Warehouse Manager and Delivery Person</a:t>
            </a:r>
            <a:endParaRPr lang="en-US" sz="40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0"/>
              </a:spcBef>
              <a:spcAft>
                <a:spcPts val="1000"/>
              </a:spcAft>
            </a:pPr>
            <a:r>
              <a:rPr lang="en-US" sz="3200" dirty="0">
                <a:solidFill>
                  <a:srgbClr val="000000"/>
                </a:solidFill>
                <a:effectLst/>
                <a:latin typeface="Times New Roman" panose="02020603050405020304" pitchFamily="18" charset="0"/>
                <a:ea typeface="Times New Roman" panose="02020603050405020304" pitchFamily="18" charset="0"/>
              </a:rPr>
              <a:t>In this module I’ve developed APIs for Create, Edit, Block the Warehouse, Warehouse Manager, Delivery Person.</a:t>
            </a:r>
          </a:p>
          <a:p>
            <a:pPr marL="0" indent="0" algn="just">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rPr>
              <a:t> </a:t>
            </a:r>
            <a:r>
              <a:rPr lang="en-US" sz="4000" b="1" dirty="0">
                <a:solidFill>
                  <a:srgbClr val="000000"/>
                </a:solidFill>
                <a:effectLst/>
                <a:latin typeface="Times New Roman" panose="02020603050405020304" pitchFamily="18" charset="0"/>
                <a:ea typeface="Times New Roman" panose="02020603050405020304" pitchFamily="18" charset="0"/>
              </a:rPr>
              <a:t>Manager can upload order and assign order</a:t>
            </a:r>
            <a:endParaRPr lang="en-US" sz="40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0"/>
              </a:spcBef>
              <a:spcAft>
                <a:spcPts val="1000"/>
              </a:spcAft>
            </a:pPr>
            <a:r>
              <a:rPr lang="en-US" sz="3200" dirty="0">
                <a:solidFill>
                  <a:srgbClr val="000000"/>
                </a:solidFill>
                <a:effectLst/>
                <a:latin typeface="Times New Roman" panose="02020603050405020304" pitchFamily="18" charset="0"/>
                <a:ea typeface="Times New Roman" panose="02020603050405020304" pitchFamily="18" charset="0"/>
              </a:rPr>
              <a:t>In this module I’ve developed APIs for manager can upload orders, view all orders, view assign orders, delivery type of orders, assign orders to delivery person.</a:t>
            </a:r>
          </a:p>
          <a:p>
            <a:pPr marL="0" indent="0" algn="just">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rPr>
              <a:t> </a:t>
            </a:r>
            <a:r>
              <a:rPr lang="en-US" sz="4000" b="1" dirty="0">
                <a:solidFill>
                  <a:srgbClr val="000000"/>
                </a:solidFill>
                <a:effectLst/>
                <a:latin typeface="Times New Roman" panose="02020603050405020304" pitchFamily="18" charset="0"/>
                <a:ea typeface="Times New Roman" panose="02020603050405020304" pitchFamily="18" charset="0"/>
              </a:rPr>
              <a:t>Admin and Manager can view reports of orders</a:t>
            </a:r>
            <a:endParaRPr lang="en-US" sz="40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0"/>
              </a:spcBef>
              <a:spcAft>
                <a:spcPts val="1000"/>
              </a:spcAft>
            </a:pPr>
            <a:r>
              <a:rPr lang="en-US" sz="3200" dirty="0">
                <a:solidFill>
                  <a:srgbClr val="000000"/>
                </a:solidFill>
                <a:effectLst/>
                <a:latin typeface="Times New Roman" panose="02020603050405020304" pitchFamily="18" charset="0"/>
                <a:ea typeface="Times New Roman" panose="02020603050405020304" pitchFamily="18" charset="0"/>
              </a:rPr>
              <a:t>In this module, I’ve added APIs for manager and admin can check the status of order by particular Delivery person and the from and to Date and also download the payment collection report.  </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20</a:t>
            </a:fld>
            <a:endParaRPr lang="en-IN"/>
          </a:p>
        </p:txBody>
      </p:sp>
    </p:spTree>
    <p:extLst>
      <p:ext uri="{BB962C8B-B14F-4D97-AF65-F5344CB8AC3E}">
        <p14:creationId xmlns:p14="http://schemas.microsoft.com/office/powerpoint/2010/main" val="378187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200" dirty="0">
                <a:solidFill>
                  <a:srgbClr val="000000"/>
                </a:solidFill>
              </a:rPr>
              <a:t>It has main three roles admin, warehouse manager and Delivery Boy.</a:t>
            </a:r>
          </a:p>
          <a:p>
            <a:pPr algn="just"/>
            <a:r>
              <a:rPr lang="en-US" sz="3200" dirty="0">
                <a:solidFill>
                  <a:srgbClr val="000000"/>
                </a:solidFill>
              </a:rPr>
              <a:t> Build the Register and Login </a:t>
            </a:r>
            <a:r>
              <a:rPr lang="en-US" sz="3200" dirty="0" err="1">
                <a:solidFill>
                  <a:srgbClr val="000000"/>
                </a:solidFill>
              </a:rPr>
              <a:t>api</a:t>
            </a:r>
            <a:r>
              <a:rPr lang="en-US" sz="3200" dirty="0">
                <a:solidFill>
                  <a:srgbClr val="000000"/>
                </a:solidFill>
              </a:rPr>
              <a:t> for the Delivery Boy and Warehouse manager which is used by the admin.</a:t>
            </a:r>
          </a:p>
          <a:p>
            <a:pPr algn="just"/>
            <a:r>
              <a:rPr lang="en-US" sz="3200" dirty="0">
                <a:solidFill>
                  <a:srgbClr val="000000"/>
                </a:solidFill>
              </a:rPr>
              <a:t>Create Delete, update, block, unblock </a:t>
            </a:r>
            <a:r>
              <a:rPr lang="en-US" sz="3200" dirty="0" err="1">
                <a:solidFill>
                  <a:srgbClr val="000000"/>
                </a:solidFill>
              </a:rPr>
              <a:t>api</a:t>
            </a:r>
            <a:r>
              <a:rPr lang="en-US" sz="3200" dirty="0">
                <a:solidFill>
                  <a:srgbClr val="000000"/>
                </a:solidFill>
              </a:rPr>
              <a:t> for the delivery boy and warehouse manager which is controlled by the Admin.</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21</a:t>
            </a:fld>
            <a:endParaRPr lang="en-IN"/>
          </a:p>
        </p:txBody>
      </p:sp>
    </p:spTree>
    <p:extLst>
      <p:ext uri="{BB962C8B-B14F-4D97-AF65-F5344CB8AC3E}">
        <p14:creationId xmlns:p14="http://schemas.microsoft.com/office/powerpoint/2010/main" val="4261905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22</a:t>
            </a:fld>
            <a:endParaRPr lang="en-IN"/>
          </a:p>
        </p:txBody>
      </p:sp>
      <p:pic>
        <p:nvPicPr>
          <p:cNvPr id="7" name="Picture 6">
            <a:extLst>
              <a:ext uri="{FF2B5EF4-FFF2-40B4-BE49-F238E27FC236}">
                <a16:creationId xmlns:a16="http://schemas.microsoft.com/office/drawing/2014/main" id="{6C49B21A-7FF9-42EE-A297-9C0D7E2FB4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435" y="1107368"/>
            <a:ext cx="9520818" cy="4933994"/>
          </a:xfrm>
          <a:prstGeom prst="rect">
            <a:avLst/>
          </a:prstGeom>
        </p:spPr>
      </p:pic>
    </p:spTree>
    <p:extLst>
      <p:ext uri="{BB962C8B-B14F-4D97-AF65-F5344CB8AC3E}">
        <p14:creationId xmlns:p14="http://schemas.microsoft.com/office/powerpoint/2010/main" val="357191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23</a:t>
            </a:fld>
            <a:endParaRPr lang="en-IN"/>
          </a:p>
        </p:txBody>
      </p:sp>
      <p:pic>
        <p:nvPicPr>
          <p:cNvPr id="8" name="Picture 7">
            <a:extLst>
              <a:ext uri="{FF2B5EF4-FFF2-40B4-BE49-F238E27FC236}">
                <a16:creationId xmlns:a16="http://schemas.microsoft.com/office/drawing/2014/main" id="{72C4ADE8-9992-48AE-BF8E-312640F2F1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781" y="1095068"/>
            <a:ext cx="9429063" cy="4765670"/>
          </a:xfrm>
          <a:prstGeom prst="rect">
            <a:avLst/>
          </a:prstGeom>
        </p:spPr>
      </p:pic>
    </p:spTree>
    <p:extLst>
      <p:ext uri="{BB962C8B-B14F-4D97-AF65-F5344CB8AC3E}">
        <p14:creationId xmlns:p14="http://schemas.microsoft.com/office/powerpoint/2010/main" val="3741680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24</a:t>
            </a:fld>
            <a:endParaRPr lang="en-IN"/>
          </a:p>
        </p:txBody>
      </p:sp>
      <p:pic>
        <p:nvPicPr>
          <p:cNvPr id="7" name="Picture 6">
            <a:extLst>
              <a:ext uri="{FF2B5EF4-FFF2-40B4-BE49-F238E27FC236}">
                <a16:creationId xmlns:a16="http://schemas.microsoft.com/office/drawing/2014/main" id="{D5B509AF-061F-430E-9BE6-61E49D707E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136" y="1044287"/>
            <a:ext cx="11029514" cy="4918977"/>
          </a:xfrm>
          <a:prstGeom prst="rect">
            <a:avLst/>
          </a:prstGeom>
        </p:spPr>
      </p:pic>
    </p:spTree>
    <p:extLst>
      <p:ext uri="{BB962C8B-B14F-4D97-AF65-F5344CB8AC3E}">
        <p14:creationId xmlns:p14="http://schemas.microsoft.com/office/powerpoint/2010/main" val="237452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25</a:t>
            </a:fld>
            <a:endParaRPr lang="en-IN"/>
          </a:p>
        </p:txBody>
      </p:sp>
      <p:pic>
        <p:nvPicPr>
          <p:cNvPr id="8" name="Picture 7">
            <a:extLst>
              <a:ext uri="{FF2B5EF4-FFF2-40B4-BE49-F238E27FC236}">
                <a16:creationId xmlns:a16="http://schemas.microsoft.com/office/drawing/2014/main" id="{9A94590F-420A-4FDF-B84F-7697857BD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87" y="1059750"/>
            <a:ext cx="10231520" cy="4706568"/>
          </a:xfrm>
          <a:prstGeom prst="rect">
            <a:avLst/>
          </a:prstGeom>
        </p:spPr>
      </p:pic>
    </p:spTree>
    <p:extLst>
      <p:ext uri="{BB962C8B-B14F-4D97-AF65-F5344CB8AC3E}">
        <p14:creationId xmlns:p14="http://schemas.microsoft.com/office/powerpoint/2010/main" val="1537388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26</a:t>
            </a:fld>
            <a:endParaRPr lang="en-IN"/>
          </a:p>
        </p:txBody>
      </p:sp>
      <p:pic>
        <p:nvPicPr>
          <p:cNvPr id="5" name="Picture 4">
            <a:extLst>
              <a:ext uri="{FF2B5EF4-FFF2-40B4-BE49-F238E27FC236}">
                <a16:creationId xmlns:a16="http://schemas.microsoft.com/office/drawing/2014/main" id="{447EEFC7-65E0-4956-B8CD-189B48C22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8" y="970384"/>
            <a:ext cx="9311952" cy="4987501"/>
          </a:xfrm>
          <a:prstGeom prst="rect">
            <a:avLst/>
          </a:prstGeom>
        </p:spPr>
      </p:pic>
    </p:spTree>
    <p:extLst>
      <p:ext uri="{BB962C8B-B14F-4D97-AF65-F5344CB8AC3E}">
        <p14:creationId xmlns:p14="http://schemas.microsoft.com/office/powerpoint/2010/main" val="371265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200" dirty="0">
                <a:solidFill>
                  <a:srgbClr val="000000"/>
                </a:solidFill>
              </a:rPr>
              <a:t>Build the </a:t>
            </a:r>
            <a:r>
              <a:rPr lang="en-US" sz="3200" dirty="0" err="1">
                <a:solidFill>
                  <a:srgbClr val="000000"/>
                </a:solidFill>
              </a:rPr>
              <a:t>api</a:t>
            </a:r>
            <a:r>
              <a:rPr lang="en-US" sz="3200" dirty="0">
                <a:solidFill>
                  <a:srgbClr val="000000"/>
                </a:solidFill>
              </a:rPr>
              <a:t> for </a:t>
            </a:r>
            <a:r>
              <a:rPr lang="en-US" sz="3200" dirty="0" err="1">
                <a:solidFill>
                  <a:srgbClr val="000000"/>
                </a:solidFill>
              </a:rPr>
              <a:t>upoad</a:t>
            </a:r>
            <a:r>
              <a:rPr lang="en-US" sz="3200" dirty="0">
                <a:solidFill>
                  <a:srgbClr val="000000"/>
                </a:solidFill>
              </a:rPr>
              <a:t> excel file and file data insert into the database.</a:t>
            </a:r>
          </a:p>
          <a:p>
            <a:pPr algn="just"/>
            <a:r>
              <a:rPr lang="en-US" sz="3200" dirty="0">
                <a:solidFill>
                  <a:srgbClr val="000000"/>
                </a:solidFill>
              </a:rPr>
              <a:t>Create the </a:t>
            </a:r>
            <a:r>
              <a:rPr lang="en-US" sz="3200" dirty="0" err="1">
                <a:solidFill>
                  <a:srgbClr val="000000"/>
                </a:solidFill>
              </a:rPr>
              <a:t>api</a:t>
            </a:r>
            <a:r>
              <a:rPr lang="en-US" sz="3200" dirty="0">
                <a:solidFill>
                  <a:srgbClr val="000000"/>
                </a:solidFill>
              </a:rPr>
              <a:t> for  order assign by the warehouse manager to the Delivery Boy and Delivery Boy view the all assigned order.</a:t>
            </a:r>
          </a:p>
          <a:p>
            <a:pPr algn="just"/>
            <a:r>
              <a:rPr lang="en-US" sz="3200" dirty="0">
                <a:solidFill>
                  <a:srgbClr val="000000"/>
                </a:solidFill>
              </a:rPr>
              <a:t>Build </a:t>
            </a:r>
            <a:r>
              <a:rPr lang="en-US" sz="3200" dirty="0" err="1">
                <a:solidFill>
                  <a:srgbClr val="000000"/>
                </a:solidFill>
              </a:rPr>
              <a:t>api</a:t>
            </a:r>
            <a:r>
              <a:rPr lang="en-US" sz="3200" dirty="0">
                <a:solidFill>
                  <a:srgbClr val="000000"/>
                </a:solidFill>
              </a:rPr>
              <a:t> of view order between the from date and to date. </a:t>
            </a:r>
            <a:endParaRPr lang="en-IN" sz="3200"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27</a:t>
            </a:fld>
            <a:endParaRPr lang="en-IN"/>
          </a:p>
        </p:txBody>
      </p:sp>
    </p:spTree>
    <p:extLst>
      <p:ext uri="{BB962C8B-B14F-4D97-AF65-F5344CB8AC3E}">
        <p14:creationId xmlns:p14="http://schemas.microsoft.com/office/powerpoint/2010/main" val="1097838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a:t>
            </a:r>
            <a:r>
              <a:rPr lang="en-GB" sz="4400" b="1"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wor</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28</a:t>
            </a:fld>
            <a:endParaRPr lang="en-IN"/>
          </a:p>
        </p:txBody>
      </p:sp>
      <p:pic>
        <p:nvPicPr>
          <p:cNvPr id="5" name="Picture 4">
            <a:extLst>
              <a:ext uri="{FF2B5EF4-FFF2-40B4-BE49-F238E27FC236}">
                <a16:creationId xmlns:a16="http://schemas.microsoft.com/office/drawing/2014/main" id="{CEC7F140-E744-4FB6-8CF7-2B7384F571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83" y="960994"/>
            <a:ext cx="10998346" cy="5002270"/>
          </a:xfrm>
          <a:prstGeom prst="rect">
            <a:avLst/>
          </a:prstGeom>
        </p:spPr>
      </p:pic>
    </p:spTree>
    <p:extLst>
      <p:ext uri="{BB962C8B-B14F-4D97-AF65-F5344CB8AC3E}">
        <p14:creationId xmlns:p14="http://schemas.microsoft.com/office/powerpoint/2010/main" val="354035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29</a:t>
            </a:fld>
            <a:endParaRPr lang="en-IN"/>
          </a:p>
        </p:txBody>
      </p:sp>
      <p:pic>
        <p:nvPicPr>
          <p:cNvPr id="7" name="Picture 6">
            <a:extLst>
              <a:ext uri="{FF2B5EF4-FFF2-40B4-BE49-F238E27FC236}">
                <a16:creationId xmlns:a16="http://schemas.microsoft.com/office/drawing/2014/main" id="{906016F5-AD6E-4203-B9EA-9410FC82ED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03" y="972900"/>
            <a:ext cx="11400055" cy="5185304"/>
          </a:xfrm>
          <a:prstGeom prst="rect">
            <a:avLst/>
          </a:prstGeom>
        </p:spPr>
      </p:pic>
    </p:spTree>
    <p:extLst>
      <p:ext uri="{BB962C8B-B14F-4D97-AF65-F5344CB8AC3E}">
        <p14:creationId xmlns:p14="http://schemas.microsoft.com/office/powerpoint/2010/main" val="57261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IN" b="1" dirty="0">
                <a:solidFill>
                  <a:schemeClr val="tx1"/>
                </a:solidFill>
                <a:latin typeface="Calibri" panose="020F0502020204030204" pitchFamily="34" charset="0"/>
                <a:cs typeface="Calibri" panose="020F0502020204030204" pitchFamily="34" charset="0"/>
              </a:rPr>
              <a:t>Overview of Company</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Infozium</a:t>
            </a:r>
            <a:r>
              <a:rPr lang="en-US" sz="3200" b="1" dirty="0">
                <a:latin typeface="Times New Roman" panose="02020603050405020304" pitchFamily="18" charset="0"/>
                <a:cs typeface="Times New Roman" panose="02020603050405020304" pitchFamily="18" charset="0"/>
              </a:rPr>
              <a:t> Solution PVT LTD  </a:t>
            </a:r>
            <a:r>
              <a:rPr lang="en-US" sz="3200" dirty="0">
                <a:latin typeface="Times New Roman" panose="02020603050405020304" pitchFamily="18" charset="0"/>
                <a:cs typeface="Times New Roman" panose="02020603050405020304" pitchFamily="18" charset="0"/>
              </a:rPr>
              <a:t>which is Software Solution Base Company which is Located In Surat. </a:t>
            </a:r>
          </a:p>
          <a:p>
            <a:r>
              <a:rPr lang="en-US" sz="3200" dirty="0">
                <a:latin typeface="Times New Roman" panose="02020603050405020304" pitchFamily="18" charset="0"/>
                <a:cs typeface="Times New Roman" panose="02020603050405020304" pitchFamily="18" charset="0"/>
              </a:rPr>
              <a:t>Goal of the Company is that to provide the good and reliable solution to Client. Working on Many Trending Technologies Like React Native ,Flutter, ReactJS, Node JS, PHP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Company have many teams which have experts in that fields of technology and create a multiple solution with their expertise and provide it to client.</a:t>
            </a:r>
          </a:p>
          <a:p>
            <a:r>
              <a:rPr lang="en-US" sz="3200" b="0" i="0" dirty="0">
                <a:effectLst/>
                <a:latin typeface="Times New Roman" panose="02020603050405020304" pitchFamily="18" charset="0"/>
                <a:cs typeface="Times New Roman" panose="02020603050405020304" pitchFamily="18" charset="0"/>
              </a:rPr>
              <a:t>Organization have mainly three departments which is Mobile application department, web application department and game department.</a:t>
            </a:r>
            <a:endParaRPr lang="en-IN" sz="3200" dirty="0">
              <a:latin typeface="Times New Roman" panose="02020603050405020304" pitchFamily="18" charset="0"/>
              <a:cs typeface="Times New Roman" panose="02020603050405020304" pitchFamily="18" charset="0"/>
            </a:endParaRPr>
          </a:p>
          <a:p>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1C432E8-C109-4765-B131-CA581D486B08}"/>
              </a:ext>
            </a:extLst>
          </p:cNvPr>
          <p:cNvSpPr>
            <a:spLocks noGrp="1"/>
          </p:cNvSpPr>
          <p:nvPr>
            <p:ph type="sldNum" sz="quarter" idx="12"/>
          </p:nvPr>
        </p:nvSpPr>
        <p:spPr/>
        <p:txBody>
          <a:bodyPr/>
          <a:lstStyle/>
          <a:p>
            <a:fld id="{47E4B4FF-5ED1-45EA-B65E-9B4824650A89}" type="slidenum">
              <a:rPr lang="en-IN" smtClean="0"/>
              <a:t>3</a:t>
            </a:fld>
            <a:endParaRPr lang="en-IN" dirty="0"/>
          </a:p>
        </p:txBody>
      </p:sp>
    </p:spTree>
    <p:extLst>
      <p:ext uri="{BB962C8B-B14F-4D97-AF65-F5344CB8AC3E}">
        <p14:creationId xmlns:p14="http://schemas.microsoft.com/office/powerpoint/2010/main" val="617827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pic>
        <p:nvPicPr>
          <p:cNvPr id="5" name="Content Placeholder 4">
            <a:extLst>
              <a:ext uri="{FF2B5EF4-FFF2-40B4-BE49-F238E27FC236}">
                <a16:creationId xmlns:a16="http://schemas.microsoft.com/office/drawing/2014/main" id="{C1A073BC-8BA0-4479-9977-3213D1C26C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13" y="1035309"/>
            <a:ext cx="10281781" cy="5472907"/>
          </a:xfrm>
        </p:spPr>
      </p:pic>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30</a:t>
            </a:fld>
            <a:endParaRPr lang="en-IN"/>
          </a:p>
        </p:txBody>
      </p:sp>
    </p:spTree>
    <p:extLst>
      <p:ext uri="{BB962C8B-B14F-4D97-AF65-F5344CB8AC3E}">
        <p14:creationId xmlns:p14="http://schemas.microsoft.com/office/powerpoint/2010/main" val="745517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31</a:t>
            </a:fld>
            <a:endParaRPr lang="en-IN"/>
          </a:p>
        </p:txBody>
      </p:sp>
      <p:pic>
        <p:nvPicPr>
          <p:cNvPr id="8" name="Picture 7">
            <a:extLst>
              <a:ext uri="{FF2B5EF4-FFF2-40B4-BE49-F238E27FC236}">
                <a16:creationId xmlns:a16="http://schemas.microsoft.com/office/drawing/2014/main" id="{7C00078D-F81B-4837-953A-7D6407FEE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02" y="1011928"/>
            <a:ext cx="10764707" cy="5029434"/>
          </a:xfrm>
          <a:prstGeom prst="rect">
            <a:avLst/>
          </a:prstGeom>
        </p:spPr>
      </p:pic>
    </p:spTree>
    <p:extLst>
      <p:ext uri="{BB962C8B-B14F-4D97-AF65-F5344CB8AC3E}">
        <p14:creationId xmlns:p14="http://schemas.microsoft.com/office/powerpoint/2010/main" val="4043039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0"/>
            <a:ext cx="12192000" cy="894736"/>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200" dirty="0">
                <a:solidFill>
                  <a:srgbClr val="000000"/>
                </a:solidFill>
              </a:rPr>
              <a:t>Build the status update of order by delivery boy </a:t>
            </a:r>
            <a:r>
              <a:rPr lang="en-US" sz="3200" dirty="0" err="1">
                <a:solidFill>
                  <a:srgbClr val="000000"/>
                </a:solidFill>
              </a:rPr>
              <a:t>api</a:t>
            </a:r>
            <a:r>
              <a:rPr lang="en-US" sz="3200" dirty="0">
                <a:solidFill>
                  <a:srgbClr val="000000"/>
                </a:solidFill>
              </a:rPr>
              <a:t> and solved error on it.</a:t>
            </a:r>
          </a:p>
          <a:p>
            <a:pPr algn="just"/>
            <a:r>
              <a:rPr lang="en-US" sz="3200" dirty="0">
                <a:solidFill>
                  <a:srgbClr val="000000"/>
                </a:solidFill>
              </a:rPr>
              <a:t>build the view all assigned order and status of order </a:t>
            </a:r>
            <a:r>
              <a:rPr lang="en-US" sz="3200" dirty="0" err="1">
                <a:solidFill>
                  <a:srgbClr val="000000"/>
                </a:solidFill>
              </a:rPr>
              <a:t>api</a:t>
            </a:r>
            <a:r>
              <a:rPr lang="en-US" sz="3200" dirty="0">
                <a:solidFill>
                  <a:srgbClr val="000000"/>
                </a:solidFill>
              </a:rPr>
              <a:t>.</a:t>
            </a:r>
          </a:p>
          <a:p>
            <a:pPr algn="just"/>
            <a:r>
              <a:rPr lang="en-US" sz="3200" dirty="0">
                <a:solidFill>
                  <a:srgbClr val="000000"/>
                </a:solidFill>
              </a:rPr>
              <a:t>Create the delivery boy wise and </a:t>
            </a:r>
            <a:r>
              <a:rPr lang="en-US" sz="3200" dirty="0" err="1">
                <a:solidFill>
                  <a:srgbClr val="000000"/>
                </a:solidFill>
              </a:rPr>
              <a:t>datewise</a:t>
            </a:r>
            <a:r>
              <a:rPr lang="en-US" sz="3200" dirty="0">
                <a:solidFill>
                  <a:srgbClr val="000000"/>
                </a:solidFill>
              </a:rPr>
              <a:t> </a:t>
            </a:r>
            <a:r>
              <a:rPr lang="en-US" sz="3200" dirty="0" err="1">
                <a:solidFill>
                  <a:srgbClr val="000000"/>
                </a:solidFill>
              </a:rPr>
              <a:t>api</a:t>
            </a:r>
            <a:r>
              <a:rPr lang="en-US" sz="3200" dirty="0">
                <a:solidFill>
                  <a:srgbClr val="000000"/>
                </a:solidFill>
              </a:rPr>
              <a:t> and changes on it.</a:t>
            </a:r>
          </a:p>
          <a:p>
            <a:pPr algn="just"/>
            <a:r>
              <a:rPr lang="en-US" sz="3200" dirty="0">
                <a:solidFill>
                  <a:srgbClr val="000000"/>
                </a:solidFill>
              </a:rPr>
              <a:t>build the </a:t>
            </a:r>
            <a:r>
              <a:rPr lang="en-US" sz="3200" dirty="0" err="1">
                <a:solidFill>
                  <a:srgbClr val="000000"/>
                </a:solidFill>
              </a:rPr>
              <a:t>api</a:t>
            </a:r>
            <a:r>
              <a:rPr lang="en-US" sz="3200" dirty="0">
                <a:solidFill>
                  <a:srgbClr val="000000"/>
                </a:solidFill>
              </a:rPr>
              <a:t> of cash summery of delivery boy for the manager.</a:t>
            </a:r>
          </a:p>
          <a:p>
            <a:pPr algn="just"/>
            <a:r>
              <a:rPr lang="en-US" sz="3200" dirty="0">
                <a:solidFill>
                  <a:srgbClr val="000000"/>
                </a:solidFill>
              </a:rPr>
              <a:t>Working on excel sheet download of cash collection by delivery boy </a:t>
            </a:r>
            <a:r>
              <a:rPr lang="en-US" sz="3200" dirty="0" err="1">
                <a:solidFill>
                  <a:srgbClr val="000000"/>
                </a:solidFill>
              </a:rPr>
              <a:t>api</a:t>
            </a:r>
            <a:r>
              <a:rPr lang="en-US" sz="3200" dirty="0">
                <a:solidFill>
                  <a:srgbClr val="000000"/>
                </a:solidFill>
              </a:rPr>
              <a:t>.</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32</a:t>
            </a:fld>
            <a:endParaRPr lang="en-IN"/>
          </a:p>
        </p:txBody>
      </p:sp>
    </p:spTree>
    <p:extLst>
      <p:ext uri="{BB962C8B-B14F-4D97-AF65-F5344CB8AC3E}">
        <p14:creationId xmlns:p14="http://schemas.microsoft.com/office/powerpoint/2010/main" val="1801468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IN" sz="3200" dirty="0">
              <a:solidFill>
                <a:srgbClr val="000000"/>
              </a:solidFill>
            </a:endParaRPr>
          </a:p>
        </p:txBody>
      </p:sp>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33</a:t>
            </a:fld>
            <a:endParaRPr lang="en-IN"/>
          </a:p>
        </p:txBody>
      </p:sp>
      <p:pic>
        <p:nvPicPr>
          <p:cNvPr id="5" name="Picture 4">
            <a:extLst>
              <a:ext uri="{FF2B5EF4-FFF2-40B4-BE49-F238E27FC236}">
                <a16:creationId xmlns:a16="http://schemas.microsoft.com/office/drawing/2014/main" id="{D5726DF5-8FBC-419E-8783-8E7C58CBB4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92" y="1015937"/>
            <a:ext cx="10835826" cy="4881009"/>
          </a:xfrm>
          <a:prstGeom prst="rect">
            <a:avLst/>
          </a:prstGeom>
        </p:spPr>
      </p:pic>
    </p:spTree>
    <p:extLst>
      <p:ext uri="{BB962C8B-B14F-4D97-AF65-F5344CB8AC3E}">
        <p14:creationId xmlns:p14="http://schemas.microsoft.com/office/powerpoint/2010/main" val="2544221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pic>
        <p:nvPicPr>
          <p:cNvPr id="7" name="Content Placeholder 6">
            <a:extLst>
              <a:ext uri="{FF2B5EF4-FFF2-40B4-BE49-F238E27FC236}">
                <a16:creationId xmlns:a16="http://schemas.microsoft.com/office/drawing/2014/main" id="{6676777A-A7A2-4EAE-8C98-D966B8E90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3" y="1018563"/>
            <a:ext cx="10082663" cy="5387924"/>
          </a:xfrm>
        </p:spPr>
      </p:pic>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34</a:t>
            </a:fld>
            <a:endParaRPr lang="en-IN"/>
          </a:p>
        </p:txBody>
      </p:sp>
    </p:spTree>
    <p:extLst>
      <p:ext uri="{BB962C8B-B14F-4D97-AF65-F5344CB8AC3E}">
        <p14:creationId xmlns:p14="http://schemas.microsoft.com/office/powerpoint/2010/main" val="2387570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IN" sz="3200" dirty="0">
              <a:solidFill>
                <a:srgbClr val="000000"/>
              </a:solidFill>
            </a:endParaRPr>
          </a:p>
        </p:txBody>
      </p:sp>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35</a:t>
            </a:fld>
            <a:endParaRPr lang="en-IN"/>
          </a:p>
        </p:txBody>
      </p:sp>
      <p:pic>
        <p:nvPicPr>
          <p:cNvPr id="7" name="Picture 6">
            <a:extLst>
              <a:ext uri="{FF2B5EF4-FFF2-40B4-BE49-F238E27FC236}">
                <a16:creationId xmlns:a16="http://schemas.microsoft.com/office/drawing/2014/main" id="{2049FDA5-2268-45FA-A700-D9291C6C38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88" y="1030858"/>
            <a:ext cx="10453469" cy="4932406"/>
          </a:xfrm>
          <a:prstGeom prst="rect">
            <a:avLst/>
          </a:prstGeom>
        </p:spPr>
      </p:pic>
    </p:spTree>
    <p:extLst>
      <p:ext uri="{BB962C8B-B14F-4D97-AF65-F5344CB8AC3E}">
        <p14:creationId xmlns:p14="http://schemas.microsoft.com/office/powerpoint/2010/main" val="2316213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200" dirty="0">
                <a:solidFill>
                  <a:srgbClr val="000000"/>
                </a:solidFill>
              </a:rPr>
              <a:t>Build get order by the status updated by the delivery boy and report of delivered order </a:t>
            </a:r>
            <a:r>
              <a:rPr lang="en-US" sz="3200" dirty="0" err="1">
                <a:solidFill>
                  <a:srgbClr val="000000"/>
                </a:solidFill>
              </a:rPr>
              <a:t>api</a:t>
            </a:r>
            <a:r>
              <a:rPr lang="en-US" sz="3200" dirty="0">
                <a:solidFill>
                  <a:srgbClr val="000000"/>
                </a:solidFill>
              </a:rPr>
              <a:t>.</a:t>
            </a:r>
          </a:p>
          <a:p>
            <a:pPr algn="just"/>
            <a:r>
              <a:rPr lang="en-US" sz="3200" dirty="0">
                <a:solidFill>
                  <a:srgbClr val="000000"/>
                </a:solidFill>
              </a:rPr>
              <a:t>Build the </a:t>
            </a:r>
            <a:r>
              <a:rPr lang="en-US" sz="3200" dirty="0" err="1">
                <a:solidFill>
                  <a:srgbClr val="000000"/>
                </a:solidFill>
              </a:rPr>
              <a:t>api</a:t>
            </a:r>
            <a:r>
              <a:rPr lang="en-US" sz="3200" dirty="0">
                <a:solidFill>
                  <a:srgbClr val="000000"/>
                </a:solidFill>
              </a:rPr>
              <a:t> for cash collection by delivery boy for the manager .</a:t>
            </a:r>
          </a:p>
          <a:p>
            <a:pPr algn="just"/>
            <a:r>
              <a:rPr lang="en-US" sz="3200" dirty="0">
                <a:solidFill>
                  <a:srgbClr val="000000"/>
                </a:solidFill>
              </a:rPr>
              <a:t>Create the track order as per order status for the delivery boy and changes in payment collection report.</a:t>
            </a: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36</a:t>
            </a:fld>
            <a:endParaRPr lang="en-IN"/>
          </a:p>
        </p:txBody>
      </p:sp>
    </p:spTree>
    <p:extLst>
      <p:ext uri="{BB962C8B-B14F-4D97-AF65-F5344CB8AC3E}">
        <p14:creationId xmlns:p14="http://schemas.microsoft.com/office/powerpoint/2010/main" val="2507071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37</a:t>
            </a:fld>
            <a:endParaRPr lang="en-IN"/>
          </a:p>
        </p:txBody>
      </p:sp>
      <p:pic>
        <p:nvPicPr>
          <p:cNvPr id="7" name="Picture 6">
            <a:extLst>
              <a:ext uri="{FF2B5EF4-FFF2-40B4-BE49-F238E27FC236}">
                <a16:creationId xmlns:a16="http://schemas.microsoft.com/office/drawing/2014/main" id="{19597E89-0A2D-4F2D-9E83-1B09404BE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87" y="967927"/>
            <a:ext cx="9866645" cy="5157195"/>
          </a:xfrm>
          <a:prstGeom prst="rect">
            <a:avLst/>
          </a:prstGeom>
        </p:spPr>
      </p:pic>
    </p:spTree>
    <p:extLst>
      <p:ext uri="{BB962C8B-B14F-4D97-AF65-F5344CB8AC3E}">
        <p14:creationId xmlns:p14="http://schemas.microsoft.com/office/powerpoint/2010/main" val="1468915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38</a:t>
            </a:fld>
            <a:endParaRPr lang="en-IN"/>
          </a:p>
        </p:txBody>
      </p:sp>
      <p:pic>
        <p:nvPicPr>
          <p:cNvPr id="8" name="Picture 7">
            <a:extLst>
              <a:ext uri="{FF2B5EF4-FFF2-40B4-BE49-F238E27FC236}">
                <a16:creationId xmlns:a16="http://schemas.microsoft.com/office/drawing/2014/main" id="{8F41E375-EC46-4F68-B3A0-7C3DAA9062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02" y="992563"/>
            <a:ext cx="11003665" cy="5413924"/>
          </a:xfrm>
          <a:prstGeom prst="rect">
            <a:avLst/>
          </a:prstGeom>
        </p:spPr>
      </p:pic>
    </p:spTree>
    <p:extLst>
      <p:ext uri="{BB962C8B-B14F-4D97-AF65-F5344CB8AC3E}">
        <p14:creationId xmlns:p14="http://schemas.microsoft.com/office/powerpoint/2010/main" val="2863872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39</a:t>
            </a:fld>
            <a:endParaRPr lang="en-IN"/>
          </a:p>
        </p:txBody>
      </p:sp>
      <p:pic>
        <p:nvPicPr>
          <p:cNvPr id="7" name="Picture 6">
            <a:extLst>
              <a:ext uri="{FF2B5EF4-FFF2-40B4-BE49-F238E27FC236}">
                <a16:creationId xmlns:a16="http://schemas.microsoft.com/office/drawing/2014/main" id="{30129B24-6253-4211-87CA-62F22157B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3" y="805867"/>
            <a:ext cx="11616304" cy="5473635"/>
          </a:xfrm>
          <a:prstGeom prst="rect">
            <a:avLst/>
          </a:prstGeom>
        </p:spPr>
      </p:pic>
    </p:spTree>
    <p:extLst>
      <p:ext uri="{BB962C8B-B14F-4D97-AF65-F5344CB8AC3E}">
        <p14:creationId xmlns:p14="http://schemas.microsoft.com/office/powerpoint/2010/main" val="73991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Introduction</a:t>
            </a:r>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of the Internship Work </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1091682"/>
            <a:ext cx="12192000" cy="5757894"/>
          </a:xfrm>
        </p:spPr>
        <p:txBody>
          <a:bodyPr>
            <a:normAutofit/>
          </a:bodyPr>
          <a:lstStyle/>
          <a:p>
            <a:r>
              <a:rPr lang="en-US" sz="3200" dirty="0">
                <a:latin typeface="Times New Roman" panose="02020603050405020304" pitchFamily="18" charset="0"/>
                <a:cs typeface="Times New Roman" panose="02020603050405020304" pitchFamily="18" charset="0"/>
              </a:rPr>
              <a:t>Main Purpose of an Internship that I want to learn new technologies which are use by the companies Nowadays.</a:t>
            </a:r>
          </a:p>
          <a:p>
            <a:r>
              <a:rPr lang="en-US" sz="3200" b="0" i="0" dirty="0">
                <a:solidFill>
                  <a:srgbClr val="000000"/>
                </a:solidFill>
                <a:effectLst/>
                <a:latin typeface="Times New Roman" panose="02020603050405020304" pitchFamily="18" charset="0"/>
                <a:cs typeface="Times New Roman" panose="02020603050405020304" pitchFamily="18" charset="0"/>
              </a:rPr>
              <a:t>To gain real work experience and provide meaningful assistance to the company.</a:t>
            </a:r>
          </a:p>
          <a:p>
            <a:r>
              <a:rPr lang="en-IN" sz="3200" dirty="0">
                <a:latin typeface="Times New Roman" panose="02020603050405020304" pitchFamily="18" charset="0"/>
                <a:cs typeface="Times New Roman" panose="02020603050405020304" pitchFamily="18" charset="0"/>
              </a:rPr>
              <a:t>During internship I learned the </a:t>
            </a:r>
            <a:r>
              <a:rPr lang="en-IN" sz="3200" dirty="0" err="1">
                <a:latin typeface="Times New Roman" panose="02020603050405020304" pitchFamily="18" charset="0"/>
                <a:cs typeface="Times New Roman" panose="02020603050405020304" pitchFamily="18" charset="0"/>
              </a:rPr>
              <a:t>nodejs</a:t>
            </a:r>
            <a:r>
              <a:rPr lang="en-IN" sz="3200" dirty="0">
                <a:latin typeface="Times New Roman" panose="02020603050405020304" pitchFamily="18" charset="0"/>
                <a:cs typeface="Times New Roman" panose="02020603050405020304" pitchFamily="18" charset="0"/>
              </a:rPr>
              <a:t> framework which is used to develop the backend.</a:t>
            </a:r>
          </a:p>
          <a:p>
            <a:r>
              <a:rPr lang="en-IN" sz="3200" dirty="0">
                <a:latin typeface="Times New Roman" panose="02020603050405020304" pitchFamily="18" charset="0"/>
                <a:cs typeface="Times New Roman" panose="02020603050405020304" pitchFamily="18" charset="0"/>
              </a:rPr>
              <a:t>Worked on the Warehouse management project which is related to delivery services.</a:t>
            </a: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B5FCF66-B645-4577-A95E-5DB24536366A}"/>
              </a:ext>
            </a:extLst>
          </p:cNvPr>
          <p:cNvSpPr>
            <a:spLocks noGrp="1"/>
          </p:cNvSpPr>
          <p:nvPr>
            <p:ph type="sldNum" sz="quarter" idx="12"/>
          </p:nvPr>
        </p:nvSpPr>
        <p:spPr/>
        <p:txBody>
          <a:bodyPr/>
          <a:lstStyle/>
          <a:p>
            <a:fld id="{47E4B4FF-5ED1-45EA-B65E-9B4824650A89}" type="slidenum">
              <a:rPr lang="en-IN" smtClean="0"/>
              <a:t>4</a:t>
            </a:fld>
            <a:endParaRPr lang="en-IN"/>
          </a:p>
        </p:txBody>
      </p:sp>
    </p:spTree>
    <p:extLst>
      <p:ext uri="{BB962C8B-B14F-4D97-AF65-F5344CB8AC3E}">
        <p14:creationId xmlns:p14="http://schemas.microsoft.com/office/powerpoint/2010/main" val="1090901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Test cases </a:t>
            </a:r>
          </a:p>
        </p:txBody>
      </p:sp>
      <p:pic>
        <p:nvPicPr>
          <p:cNvPr id="7" name="Content Placeholder 6">
            <a:extLst>
              <a:ext uri="{FF2B5EF4-FFF2-40B4-BE49-F238E27FC236}">
                <a16:creationId xmlns:a16="http://schemas.microsoft.com/office/drawing/2014/main" id="{58DED12D-FA53-428D-8B7A-BC8D5AD51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22" y="1023883"/>
            <a:ext cx="7375398" cy="5516875"/>
          </a:xfrm>
        </p:spPr>
      </p:pic>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40</a:t>
            </a:fld>
            <a:endParaRPr lang="en-IN"/>
          </a:p>
        </p:txBody>
      </p:sp>
    </p:spTree>
    <p:extLst>
      <p:ext uri="{BB962C8B-B14F-4D97-AF65-F5344CB8AC3E}">
        <p14:creationId xmlns:p14="http://schemas.microsoft.com/office/powerpoint/2010/main" val="4075689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Test cases </a:t>
            </a:r>
          </a:p>
        </p:txBody>
      </p:sp>
      <p:pic>
        <p:nvPicPr>
          <p:cNvPr id="5" name="Content Placeholder 4">
            <a:extLst>
              <a:ext uri="{FF2B5EF4-FFF2-40B4-BE49-F238E27FC236}">
                <a16:creationId xmlns:a16="http://schemas.microsoft.com/office/drawing/2014/main" id="{038B97D2-6117-42C9-82D5-EDC6C2156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19" y="1034223"/>
            <a:ext cx="7464656" cy="3304512"/>
          </a:xfrm>
        </p:spPr>
      </p:pic>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41</a:t>
            </a:fld>
            <a:endParaRPr lang="en-IN"/>
          </a:p>
        </p:txBody>
      </p:sp>
    </p:spTree>
    <p:extLst>
      <p:ext uri="{BB962C8B-B14F-4D97-AF65-F5344CB8AC3E}">
        <p14:creationId xmlns:p14="http://schemas.microsoft.com/office/powerpoint/2010/main" val="1833261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latin typeface="Times New Roman" panose="02020603050405020304" pitchFamily="18" charset="0"/>
                <a:cs typeface="Times New Roman" panose="02020603050405020304" pitchFamily="18" charset="0"/>
              </a:rPr>
              <a:t>Encountered several problems during the development of projects. some of those problems are mentioned below:</a:t>
            </a:r>
          </a:p>
          <a:p>
            <a:pPr>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Faced difficulties while uploading the excel file and downloading excel file which contains the data.</a:t>
            </a:r>
          </a:p>
          <a:p>
            <a:pPr>
              <a:buFont typeface="Wingdings" panose="05000000000000000000" pitchFamily="2" charset="2"/>
              <a:buChar char="§"/>
            </a:pPr>
            <a:r>
              <a:rPr lang="en-US" sz="3200" b="0" dirty="0">
                <a:effectLst/>
                <a:latin typeface="Times New Roman" panose="02020603050405020304" pitchFamily="18" charset="0"/>
                <a:cs typeface="Times New Roman" panose="02020603050405020304" pitchFamily="18" charset="0"/>
              </a:rPr>
              <a:t>For that problem found the </a:t>
            </a:r>
            <a:r>
              <a:rPr lang="en-US" sz="3200" b="0" dirty="0" err="1">
                <a:effectLst/>
                <a:latin typeface="Times New Roman" panose="02020603050405020304" pitchFamily="18" charset="0"/>
                <a:cs typeface="Times New Roman" panose="02020603050405020304" pitchFamily="18" charset="0"/>
              </a:rPr>
              <a:t>exceljs</a:t>
            </a:r>
            <a:r>
              <a:rPr lang="en-US" sz="3200" b="0" dirty="0">
                <a:effectLst/>
                <a:latin typeface="Times New Roman" panose="02020603050405020304" pitchFamily="18" charset="0"/>
                <a:cs typeface="Times New Roman" panose="02020603050405020304" pitchFamily="18" charset="0"/>
              </a:rPr>
              <a:t> and read-excel-file/node module and use of them.</a:t>
            </a:r>
          </a:p>
          <a:p>
            <a:pPr marL="0" indent="0">
              <a:buNone/>
            </a:pPr>
            <a:endParaRPr lang="en-US" sz="3200" b="0" dirty="0">
              <a:effectLst/>
            </a:endParaRPr>
          </a:p>
          <a:p>
            <a:pPr>
              <a:buFont typeface="Wingdings" panose="05000000000000000000" pitchFamily="2" charset="2"/>
              <a:buChar char="§"/>
            </a:pPr>
            <a:endParaRPr lang="en-US" sz="2000" b="0" dirty="0">
              <a:solidFill>
                <a:srgbClr val="D4D4D4"/>
              </a:solidFill>
              <a:effectLst/>
              <a:latin typeface="Consolas" panose="020B0609020204030204" pitchFamily="49" charset="0"/>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42</a:t>
            </a:fld>
            <a:endParaRPr lang="en-IN"/>
          </a:p>
        </p:txBody>
      </p:sp>
    </p:spTree>
    <p:extLst>
      <p:ext uri="{BB962C8B-B14F-4D97-AF65-F5344CB8AC3E}">
        <p14:creationId xmlns:p14="http://schemas.microsoft.com/office/powerpoint/2010/main" val="1635299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Summery of  internship</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experience  the  practical  working of what we studied in  the  book theories, is very interesting, memorable and very important in our education. Doing internship  is  my  first experience of working  for any company and  learn how the things are being done in the actual industry.</a:t>
            </a:r>
          </a:p>
          <a:p>
            <a:pPr marL="0" marR="0">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internship has been an excellent and rewarding experience. During this internship I Learn about the how the projects being develop in the actual industry Also know about the company works and deals with the big clients. </a:t>
            </a: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43</a:t>
            </a:fld>
            <a:endParaRPr lang="en-IN"/>
          </a:p>
        </p:txBody>
      </p:sp>
    </p:spTree>
    <p:extLst>
      <p:ext uri="{BB962C8B-B14F-4D97-AF65-F5344CB8AC3E}">
        <p14:creationId xmlns:p14="http://schemas.microsoft.com/office/powerpoint/2010/main" val="3795394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Conclusion</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During internship Learnt about the new technologies and gain the practical skills on it.</a:t>
            </a: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44</a:t>
            </a:fld>
            <a:endParaRPr lang="en-IN"/>
          </a:p>
        </p:txBody>
      </p:sp>
    </p:spTree>
    <p:extLst>
      <p:ext uri="{BB962C8B-B14F-4D97-AF65-F5344CB8AC3E}">
        <p14:creationId xmlns:p14="http://schemas.microsoft.com/office/powerpoint/2010/main" val="427287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pP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Limitation and Future Enhancement</a:t>
            </a:r>
            <a:endParaRPr lang="en-IN"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indent="-8890" algn="just">
              <a:spcBef>
                <a:spcPts val="0"/>
              </a:spcBef>
              <a:spcAft>
                <a:spcPts val="270"/>
              </a:spcAft>
            </a:pPr>
            <a:r>
              <a:rPr lang="en-IN" sz="3200" dirty="0">
                <a:solidFill>
                  <a:srgbClr val="000000"/>
                </a:solidFill>
                <a:effectLst/>
                <a:latin typeface="Times New Roman" panose="02020603050405020304" pitchFamily="18" charset="0"/>
                <a:ea typeface="Times New Roman" panose="02020603050405020304" pitchFamily="18" charset="0"/>
              </a:rPr>
              <a:t>Warehouse management system used for the delivery of orders of the large ecommerce application.</a:t>
            </a:r>
            <a:endParaRPr lang="en-US" sz="3200" dirty="0">
              <a:solidFill>
                <a:srgbClr val="000000"/>
              </a:solidFill>
              <a:effectLst/>
              <a:latin typeface="Times New Roman" panose="02020603050405020304" pitchFamily="18" charset="0"/>
              <a:ea typeface="Times New Roman" panose="02020603050405020304" pitchFamily="18" charset="0"/>
            </a:endParaRPr>
          </a:p>
          <a:p>
            <a:pPr marL="0" indent="-8890" algn="just">
              <a:spcBef>
                <a:spcPts val="0"/>
              </a:spcBef>
              <a:spcAft>
                <a:spcPts val="270"/>
              </a:spcAft>
            </a:pPr>
            <a:r>
              <a:rPr lang="en-IN" sz="3200" dirty="0">
                <a:solidFill>
                  <a:srgbClr val="000000"/>
                </a:solidFill>
                <a:effectLst/>
                <a:latin typeface="Times New Roman" panose="02020603050405020304" pitchFamily="18" charset="0"/>
                <a:ea typeface="Times New Roman" panose="02020603050405020304" pitchFamily="18" charset="0"/>
              </a:rPr>
              <a:t>In Future learn about the different </a:t>
            </a:r>
            <a:r>
              <a:rPr lang="en-IN" sz="3200" dirty="0" err="1">
                <a:solidFill>
                  <a:srgbClr val="000000"/>
                </a:solidFill>
                <a:effectLst/>
                <a:latin typeface="Times New Roman" panose="02020603050405020304" pitchFamily="18" charset="0"/>
                <a:ea typeface="Times New Roman" panose="02020603050405020304" pitchFamily="18" charset="0"/>
              </a:rPr>
              <a:t>different</a:t>
            </a:r>
            <a:r>
              <a:rPr lang="en-IN" sz="3200" dirty="0">
                <a:solidFill>
                  <a:srgbClr val="000000"/>
                </a:solidFill>
                <a:effectLst/>
                <a:latin typeface="Times New Roman" panose="02020603050405020304" pitchFamily="18" charset="0"/>
                <a:ea typeface="Times New Roman" panose="02020603050405020304" pitchFamily="18" charset="0"/>
              </a:rPr>
              <a:t> socket related library which is used into the back-end development of game.</a:t>
            </a:r>
            <a:endParaRPr lang="en-US" sz="3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45</a:t>
            </a:fld>
            <a:endParaRPr lang="en-IN"/>
          </a:p>
        </p:txBody>
      </p:sp>
    </p:spTree>
    <p:extLst>
      <p:ext uri="{BB962C8B-B14F-4D97-AF65-F5344CB8AC3E}">
        <p14:creationId xmlns:p14="http://schemas.microsoft.com/office/powerpoint/2010/main" val="4082572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US" b="1" dirty="0">
                <a:solidFill>
                  <a:schemeClr val="tx1">
                    <a:lumMod val="65000"/>
                    <a:lumOff val="35000"/>
                  </a:schemeClr>
                </a:solidFill>
                <a:latin typeface="Calibri" panose="020F0502020204030204" pitchFamily="34" charset="0"/>
                <a:cs typeface="Times New Roman" panose="02020603050405020304" pitchFamily="18" charset="0"/>
              </a:rPr>
              <a:t>References</a:t>
            </a:r>
            <a:endPar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fontScale="77500" lnSpcReduction="20000"/>
          </a:bodyPr>
          <a:lstStyle/>
          <a:p>
            <a:pPr marL="0" indent="0">
              <a:buNone/>
            </a:pPr>
            <a:endParaRPr lang="en-IN" sz="3200" dirty="0">
              <a:solidFill>
                <a:schemeClr val="accent1"/>
              </a:solidFill>
              <a:hlinkClick r:id="rId2"/>
            </a:endParaRPr>
          </a:p>
          <a:p>
            <a:pPr marL="0" marR="0" indent="0">
              <a:lnSpc>
                <a:spcPct val="95000"/>
              </a:lnSpc>
              <a:spcBef>
                <a:spcPts val="0"/>
              </a:spcBef>
              <a:spcAft>
                <a:spcPts val="800"/>
              </a:spcAft>
              <a:buNone/>
            </a:pPr>
            <a:r>
              <a:rPr lang="en-US" sz="3200" dirty="0">
                <a:solidFill>
                  <a:srgbClr val="000000"/>
                </a:solidFill>
                <a:effectLst/>
                <a:latin typeface="Times New Roman" panose="02020603050405020304" pitchFamily="18" charset="0"/>
                <a:ea typeface="Times New Roman" panose="02020603050405020304" pitchFamily="18" charset="0"/>
              </a:rPr>
              <a:t>   [1] NodeJS: </a:t>
            </a:r>
            <a:r>
              <a:rPr lang="en-IN" sz="3200" u="sng" dirty="0">
                <a:solidFill>
                  <a:srgbClr val="000000"/>
                </a:solidFill>
                <a:effectLst/>
                <a:latin typeface="Times New Roman" panose="02020603050405020304" pitchFamily="18" charset="0"/>
                <a:ea typeface="Times New Roman" panose="02020603050405020304" pitchFamily="18" charset="0"/>
                <a:hlinkClick r:id="rId3"/>
              </a:rPr>
              <a:t> </a:t>
            </a:r>
            <a:endParaRPr lang="en-US" sz="3200" dirty="0">
              <a:solidFill>
                <a:srgbClr val="000000"/>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3200" u="sng" dirty="0">
                <a:solidFill>
                  <a:schemeClr val="accent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https://www.udemy.com/course/the-complete-nodejs-developer-course-</a:t>
            </a:r>
            <a:r>
              <a:rPr lang="en-GB" sz="3200" u="sng" dirty="0">
                <a:solidFill>
                  <a:schemeClr val="accent1"/>
                </a:solidFill>
                <a:effectLst/>
                <a:latin typeface="Times New Roman" panose="02020603050405020304" pitchFamily="18" charset="0"/>
                <a:ea typeface="Times New Roman" panose="02020603050405020304" pitchFamily="18" charset="0"/>
              </a:rPr>
              <a:t> 2/learn/lecture/13729518#overview</a:t>
            </a:r>
            <a:endParaRPr lang="en-US" sz="3200" dirty="0">
              <a:solidFill>
                <a:schemeClr val="accent1"/>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3200" dirty="0">
                <a:solidFill>
                  <a:srgbClr val="000000"/>
                </a:solidFill>
                <a:effectLst/>
                <a:latin typeface="Times New Roman" panose="02020603050405020304" pitchFamily="18" charset="0"/>
                <a:ea typeface="Times New Roman" panose="02020603050405020304" pitchFamily="18" charset="0"/>
              </a:rPr>
              <a:t>[Accessed: 05-Jan-2022]</a:t>
            </a:r>
            <a:endParaRPr lang="en-US" sz="3200" dirty="0">
              <a:solidFill>
                <a:srgbClr val="000000"/>
              </a:solidFill>
              <a:effectLst/>
              <a:latin typeface="Times New Roman" panose="02020603050405020304" pitchFamily="18" charset="0"/>
              <a:ea typeface="Times New Roman" panose="02020603050405020304" pitchFamily="18" charset="0"/>
            </a:endParaRPr>
          </a:p>
          <a:p>
            <a:pPr marL="228600" marR="0" indent="0">
              <a:lnSpc>
                <a:spcPct val="95000"/>
              </a:lnSpc>
              <a:spcBef>
                <a:spcPts val="0"/>
              </a:spcBef>
              <a:spcAft>
                <a:spcPts val="800"/>
              </a:spcAft>
              <a:buNone/>
            </a:pPr>
            <a:r>
              <a:rPr lang="en-US" sz="3200" dirty="0">
                <a:solidFill>
                  <a:srgbClr val="000000"/>
                </a:solidFill>
                <a:effectLst/>
                <a:latin typeface="Times New Roman" panose="02020603050405020304" pitchFamily="18" charset="0"/>
                <a:ea typeface="Times New Roman" panose="02020603050405020304" pitchFamily="18" charset="0"/>
              </a:rPr>
              <a:t>[2] JWT Token Implementation:</a:t>
            </a:r>
          </a:p>
          <a:p>
            <a:pPr marL="228600" marR="0" indent="0">
              <a:lnSpc>
                <a:spcPct val="95000"/>
              </a:lnSpc>
              <a:spcBef>
                <a:spcPts val="0"/>
              </a:spcBef>
              <a:spcAft>
                <a:spcPts val="800"/>
              </a:spcAft>
              <a:buNone/>
            </a:pPr>
            <a:r>
              <a:rPr lang="en-IN" sz="3200" u="sng" dirty="0">
                <a:solidFill>
                  <a:srgbClr val="000000"/>
                </a:solidFill>
                <a:effectLst/>
                <a:latin typeface="Times New Roman" panose="02020603050405020304" pitchFamily="18" charset="0"/>
                <a:ea typeface="Times New Roman" panose="02020603050405020304" pitchFamily="18" charset="0"/>
                <a:hlinkClick r:id="rId4"/>
              </a:rPr>
              <a:t>https://www.section.io/engineering-education/how-to-build-authentication-api-with-jwt-token-in-nodejs/</a:t>
            </a:r>
            <a:endParaRPr lang="en-US" sz="3200" dirty="0">
              <a:solidFill>
                <a:srgbClr val="000000"/>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3200" dirty="0">
                <a:solidFill>
                  <a:srgbClr val="000000"/>
                </a:solidFill>
                <a:effectLst/>
                <a:latin typeface="Times New Roman" panose="02020603050405020304" pitchFamily="18" charset="0"/>
                <a:ea typeface="Times New Roman" panose="02020603050405020304" pitchFamily="18" charset="0"/>
              </a:rPr>
              <a:t>[Accessed: 26-Jan-2022]</a:t>
            </a:r>
            <a:endParaRPr lang="en-US" sz="3200" dirty="0">
              <a:solidFill>
                <a:srgbClr val="000000"/>
              </a:solidFill>
              <a:effectLst/>
              <a:latin typeface="Times New Roman" panose="02020603050405020304" pitchFamily="18" charset="0"/>
              <a:ea typeface="Times New Roman" panose="02020603050405020304" pitchFamily="18" charset="0"/>
            </a:endParaRPr>
          </a:p>
          <a:p>
            <a:pPr marL="228600" marR="0" indent="0">
              <a:lnSpc>
                <a:spcPct val="95000"/>
              </a:lnSpc>
              <a:spcBef>
                <a:spcPts val="0"/>
              </a:spcBef>
              <a:spcAft>
                <a:spcPts val="800"/>
              </a:spcAft>
              <a:buNone/>
            </a:pPr>
            <a:r>
              <a:rPr lang="en-US" sz="3200" dirty="0">
                <a:solidFill>
                  <a:srgbClr val="000000"/>
                </a:solidFill>
                <a:effectLst/>
                <a:latin typeface="Times New Roman" panose="02020603050405020304" pitchFamily="18" charset="0"/>
                <a:ea typeface="Times New Roman" panose="02020603050405020304" pitchFamily="18" charset="0"/>
              </a:rPr>
              <a:t>[3] </a:t>
            </a:r>
            <a:r>
              <a:rPr lang="en-US" sz="3200" dirty="0" err="1">
                <a:solidFill>
                  <a:srgbClr val="000000"/>
                </a:solidFill>
                <a:effectLst/>
                <a:latin typeface="Times New Roman" panose="02020603050405020304" pitchFamily="18" charset="0"/>
                <a:ea typeface="Times New Roman" panose="02020603050405020304" pitchFamily="18" charset="0"/>
              </a:rPr>
              <a:t>Sequelize</a:t>
            </a:r>
            <a:r>
              <a:rPr lang="en-US" sz="3200" dirty="0">
                <a:solidFill>
                  <a:srgbClr val="000000"/>
                </a:solidFill>
                <a:effectLst/>
                <a:latin typeface="Times New Roman" panose="02020603050405020304" pitchFamily="18" charset="0"/>
                <a:ea typeface="Times New Roman" panose="02020603050405020304" pitchFamily="18" charset="0"/>
              </a:rPr>
              <a:t> ORM:</a:t>
            </a:r>
          </a:p>
          <a:p>
            <a:pPr marL="0" marR="0" indent="0">
              <a:lnSpc>
                <a:spcPct val="95000"/>
              </a:lnSpc>
              <a:spcBef>
                <a:spcPts val="0"/>
              </a:spcBef>
              <a:spcAft>
                <a:spcPts val="800"/>
              </a:spcAft>
              <a:buNone/>
            </a:pPr>
            <a:r>
              <a:rPr lang="en-IN" sz="3200" dirty="0">
                <a:solidFill>
                  <a:srgbClr val="000000"/>
                </a:solidFill>
                <a:effectLst/>
                <a:latin typeface="Times New Roman" panose="02020603050405020304" pitchFamily="18" charset="0"/>
                <a:ea typeface="Times New Roman" panose="02020603050405020304" pitchFamily="18" charset="0"/>
              </a:rPr>
              <a:t>   </a:t>
            </a:r>
            <a:r>
              <a:rPr lang="en-IN" sz="3200" u="sng" dirty="0">
                <a:solidFill>
                  <a:schemeClr val="accent1"/>
                </a:solidFill>
                <a:effectLst/>
                <a:latin typeface="Times New Roman" panose="02020603050405020304" pitchFamily="18" charset="0"/>
                <a:ea typeface="Times New Roman" panose="02020603050405020304" pitchFamily="18" charset="0"/>
              </a:rPr>
              <a:t>https://sequelize.org/docs/v6/</a:t>
            </a:r>
            <a:r>
              <a:rPr lang="en-IN" sz="3200" b="1" u="sng" dirty="0">
                <a:solidFill>
                  <a:schemeClr val="accent1"/>
                </a:solidFill>
                <a:effectLst/>
                <a:latin typeface="Times New Roman" panose="02020603050405020304" pitchFamily="18" charset="0"/>
                <a:ea typeface="Times New Roman" panose="02020603050405020304" pitchFamily="18" charset="0"/>
              </a:rPr>
              <a:t> </a:t>
            </a:r>
            <a:r>
              <a:rPr lang="en-IN" sz="3200" b="1" u="sng" dirty="0">
                <a:solidFill>
                  <a:schemeClr val="accent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a:t>
            </a:r>
            <a:endParaRPr lang="en-US" sz="3200" dirty="0">
              <a:solidFill>
                <a:schemeClr val="accent1"/>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3200" dirty="0">
                <a:solidFill>
                  <a:srgbClr val="000000"/>
                </a:solidFill>
                <a:effectLst/>
                <a:latin typeface="Times New Roman" panose="02020603050405020304" pitchFamily="18" charset="0"/>
                <a:ea typeface="Times New Roman" panose="02020603050405020304" pitchFamily="18" charset="0"/>
              </a:rPr>
              <a:t>[Accessed: 28-Jan-2022]</a:t>
            </a:r>
            <a:endParaRPr lang="en-US" sz="32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95000"/>
              </a:lnSpc>
              <a:spcBef>
                <a:spcPts val="0"/>
              </a:spcBef>
              <a:spcAft>
                <a:spcPts val="800"/>
              </a:spcAft>
              <a:buNone/>
            </a:pPr>
            <a:r>
              <a:rPr lang="en-IN" sz="3200" dirty="0">
                <a:solidFill>
                  <a:srgbClr val="000000"/>
                </a:solidFill>
                <a:effectLst/>
                <a:latin typeface="Times New Roman" panose="02020603050405020304" pitchFamily="18" charset="0"/>
                <a:ea typeface="Times New Roman" panose="02020603050405020304" pitchFamily="18" charset="0"/>
              </a:rPr>
              <a:t>   [4] Upload and download excel file in NodeJS: </a:t>
            </a:r>
            <a:endParaRPr lang="en-US" sz="3200" dirty="0">
              <a:solidFill>
                <a:srgbClr val="000000"/>
              </a:solidFill>
              <a:effectLst/>
              <a:latin typeface="Times New Roman" panose="02020603050405020304" pitchFamily="18" charset="0"/>
              <a:ea typeface="Times New Roman" panose="02020603050405020304" pitchFamily="18" charset="0"/>
            </a:endParaRPr>
          </a:p>
          <a:p>
            <a:pPr marL="228600" marR="0" indent="0">
              <a:lnSpc>
                <a:spcPct val="95000"/>
              </a:lnSpc>
              <a:spcBef>
                <a:spcPts val="0"/>
              </a:spcBef>
              <a:spcAft>
                <a:spcPts val="800"/>
              </a:spcAft>
              <a:buNone/>
            </a:pPr>
            <a:r>
              <a:rPr lang="en-IN" sz="3200" u="sng" dirty="0">
                <a:solidFill>
                  <a:srgbClr val="000000"/>
                </a:solidFill>
                <a:effectLst/>
                <a:latin typeface="Times New Roman" panose="02020603050405020304" pitchFamily="18" charset="0"/>
                <a:ea typeface="Times New Roman" panose="02020603050405020304" pitchFamily="18" charset="0"/>
                <a:hlinkClick r:id="rId5"/>
              </a:rPr>
              <a:t>https://www.bezkoder.com/node-js-upload-excel-file-database/</a:t>
            </a:r>
            <a:endParaRPr lang="en-US" sz="3200" dirty="0">
              <a:solidFill>
                <a:srgbClr val="000000"/>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3200" dirty="0">
                <a:solidFill>
                  <a:srgbClr val="000000"/>
                </a:solidFill>
                <a:effectLst/>
                <a:latin typeface="Times New Roman" panose="02020603050405020304" pitchFamily="18" charset="0"/>
                <a:ea typeface="Times New Roman" panose="02020603050405020304" pitchFamily="18" charset="0"/>
              </a:rPr>
              <a:t>[Accessed: 10-Feb-2022]</a:t>
            </a:r>
            <a:endParaRPr lang="en-IN" sz="4000" u="sng" dirty="0">
              <a:solidFill>
                <a:schemeClr val="accent1"/>
              </a:solidFill>
            </a:endParaRP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46</a:t>
            </a:fld>
            <a:endParaRPr lang="en-IN"/>
          </a:p>
        </p:txBody>
      </p:sp>
    </p:spTree>
    <p:extLst>
      <p:ext uri="{BB962C8B-B14F-4D97-AF65-F5344CB8AC3E}">
        <p14:creationId xmlns:p14="http://schemas.microsoft.com/office/powerpoint/2010/main" val="2780061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653EA568-D5B6-43F8-B899-4080F795D9B2}"/>
              </a:ext>
            </a:extLst>
          </p:cNvPr>
          <p:cNvSpPr>
            <a:spLocks noGrp="1"/>
          </p:cNvSpPr>
          <p:nvPr>
            <p:ph type="title"/>
          </p:nvPr>
        </p:nvSpPr>
        <p:spPr>
          <a:xfrm>
            <a:off x="3408783" y="2985844"/>
            <a:ext cx="5374433" cy="886312"/>
          </a:xfrm>
        </p:spPr>
        <p:style>
          <a:lnRef idx="2">
            <a:schemeClr val="accent5"/>
          </a:lnRef>
          <a:fillRef idx="1">
            <a:schemeClr val="lt1"/>
          </a:fillRef>
          <a:effectRef idx="0">
            <a:schemeClr val="accent5"/>
          </a:effectRef>
          <a:fontRef idx="minor">
            <a:schemeClr val="dk1"/>
          </a:fontRef>
        </p:style>
        <p:txBody>
          <a:bodyPr>
            <a:normAutofit/>
          </a:bodyPr>
          <a:lstStyle/>
          <a:p>
            <a:pPr algn="ctr"/>
            <a:r>
              <a:rPr lang="en-US" b="1" dirty="0">
                <a:solidFill>
                  <a:schemeClr val="tx1">
                    <a:lumMod val="65000"/>
                    <a:lumOff val="35000"/>
                  </a:schemeClr>
                </a:solidFill>
                <a:latin typeface="Calibri" panose="020F0502020204030204" pitchFamily="34" charset="0"/>
                <a:cs typeface="Times New Roman" panose="02020603050405020304" pitchFamily="18" charset="0"/>
              </a:rPr>
              <a:t>THANK YOU</a:t>
            </a:r>
            <a:endParaRPr lang="en-IN" b="1" dirty="0">
              <a:solidFill>
                <a:schemeClr val="tx1">
                  <a:lumMod val="65000"/>
                  <a:lumOff val="35000"/>
                </a:schemeClr>
              </a:solidFill>
              <a:latin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22C9DAC-EACA-46D3-82CC-A70968097F2F}"/>
              </a:ext>
            </a:extLst>
          </p:cNvPr>
          <p:cNvSpPr>
            <a:spLocks noGrp="1"/>
          </p:cNvSpPr>
          <p:nvPr>
            <p:ph type="sldNum" sz="quarter" idx="12"/>
          </p:nvPr>
        </p:nvSpPr>
        <p:spPr/>
        <p:txBody>
          <a:bodyPr/>
          <a:lstStyle/>
          <a:p>
            <a:fld id="{47E4B4FF-5ED1-45EA-B65E-9B4824650A89}" type="slidenum">
              <a:rPr lang="en-IN" smtClean="0"/>
              <a:t>47</a:t>
            </a:fld>
            <a:endParaRPr lang="en-IN"/>
          </a:p>
        </p:txBody>
      </p:sp>
    </p:spTree>
    <p:extLst>
      <p:ext uri="{BB962C8B-B14F-4D97-AF65-F5344CB8AC3E}">
        <p14:creationId xmlns:p14="http://schemas.microsoft.com/office/powerpoint/2010/main" val="115081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idx="4294967295"/>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p:txBody>
      </p:sp>
      <p:pic>
        <p:nvPicPr>
          <p:cNvPr id="8" name="Content Placeholder 7">
            <a:extLst>
              <a:ext uri="{FF2B5EF4-FFF2-40B4-BE49-F238E27FC236}">
                <a16:creationId xmlns:a16="http://schemas.microsoft.com/office/drawing/2014/main" id="{76B236C9-D959-4270-A96B-EA5762978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802" y="970384"/>
            <a:ext cx="11186396" cy="5385966"/>
          </a:xfrm>
        </p:spPr>
      </p:pic>
      <p:sp>
        <p:nvSpPr>
          <p:cNvPr id="2" name="Slide Number Placeholder 1">
            <a:extLst>
              <a:ext uri="{FF2B5EF4-FFF2-40B4-BE49-F238E27FC236}">
                <a16:creationId xmlns:a16="http://schemas.microsoft.com/office/drawing/2014/main" id="{9A842897-3EB2-439D-BFA0-EA67F682263D}"/>
              </a:ext>
            </a:extLst>
          </p:cNvPr>
          <p:cNvSpPr>
            <a:spLocks noGrp="1"/>
          </p:cNvSpPr>
          <p:nvPr>
            <p:ph type="sldNum" sz="quarter" idx="12"/>
          </p:nvPr>
        </p:nvSpPr>
        <p:spPr/>
        <p:txBody>
          <a:bodyPr/>
          <a:lstStyle/>
          <a:p>
            <a:fld id="{47E4B4FF-5ED1-45EA-B65E-9B4824650A89}" type="slidenum">
              <a:rPr lang="en-IN" smtClean="0"/>
              <a:t>5</a:t>
            </a:fld>
            <a:endParaRPr lang="en-IN"/>
          </a:p>
        </p:txBody>
      </p:sp>
    </p:spTree>
    <p:extLst>
      <p:ext uri="{BB962C8B-B14F-4D97-AF65-F5344CB8AC3E}">
        <p14:creationId xmlns:p14="http://schemas.microsoft.com/office/powerpoint/2010/main" val="159032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200" dirty="0">
                <a:solidFill>
                  <a:srgbClr val="000000"/>
                </a:solidFill>
              </a:rPr>
              <a:t>Learnt about the </a:t>
            </a:r>
            <a:r>
              <a:rPr lang="en-US" sz="3200" dirty="0" err="1">
                <a:solidFill>
                  <a:srgbClr val="000000"/>
                </a:solidFill>
              </a:rPr>
              <a:t>Javascript’s</a:t>
            </a:r>
            <a:r>
              <a:rPr lang="en-US" sz="3200" dirty="0">
                <a:solidFill>
                  <a:srgbClr val="000000"/>
                </a:solidFill>
              </a:rPr>
              <a:t> several object methods such as assign , create , freeze and more.</a:t>
            </a:r>
          </a:p>
          <a:p>
            <a:pPr algn="just"/>
            <a:r>
              <a:rPr lang="en-US" sz="3200" dirty="0">
                <a:solidFill>
                  <a:srgbClr val="000000"/>
                </a:solidFill>
              </a:rPr>
              <a:t>Later on, Gain the knowledge of HTTP requests like GET, POST, PUT, DELETE and how the REST API Works in Nodejs.[1]</a:t>
            </a:r>
          </a:p>
          <a:p>
            <a:pPr algn="just"/>
            <a:r>
              <a:rPr lang="en-US" sz="3200" dirty="0">
                <a:solidFill>
                  <a:srgbClr val="000000"/>
                </a:solidFill>
              </a:rPr>
              <a:t>Started working on the practical implementation of rest </a:t>
            </a:r>
            <a:r>
              <a:rPr lang="en-US" sz="3200" dirty="0" err="1">
                <a:solidFill>
                  <a:srgbClr val="000000"/>
                </a:solidFill>
              </a:rPr>
              <a:t>api</a:t>
            </a:r>
            <a:r>
              <a:rPr lang="en-US" sz="3200" dirty="0">
                <a:solidFill>
                  <a:srgbClr val="000000"/>
                </a:solidFill>
              </a:rPr>
              <a:t> in </a:t>
            </a:r>
            <a:r>
              <a:rPr lang="en-US" sz="3200" dirty="0" err="1">
                <a:solidFill>
                  <a:srgbClr val="000000"/>
                </a:solidFill>
              </a:rPr>
              <a:t>nodejs</a:t>
            </a:r>
            <a:r>
              <a:rPr lang="en-US" sz="3200" dirty="0">
                <a:solidFill>
                  <a:srgbClr val="000000"/>
                </a:solidFill>
              </a:rPr>
              <a:t> and </a:t>
            </a:r>
            <a:r>
              <a:rPr lang="en-US" sz="3200" dirty="0" err="1">
                <a:solidFill>
                  <a:srgbClr val="000000"/>
                </a:solidFill>
              </a:rPr>
              <a:t>intergrating</a:t>
            </a:r>
            <a:r>
              <a:rPr lang="en-US" sz="3200" dirty="0">
                <a:solidFill>
                  <a:srgbClr val="000000"/>
                </a:solidFill>
              </a:rPr>
              <a:t> </a:t>
            </a:r>
            <a:r>
              <a:rPr lang="en-US" sz="3200" dirty="0" err="1">
                <a:solidFill>
                  <a:srgbClr val="000000"/>
                </a:solidFill>
              </a:rPr>
              <a:t>api</a:t>
            </a:r>
            <a:r>
              <a:rPr lang="en-US" sz="3200" dirty="0">
                <a:solidFill>
                  <a:srgbClr val="000000"/>
                </a:solidFill>
              </a:rPr>
              <a:t> with the </a:t>
            </a:r>
            <a:r>
              <a:rPr lang="en-US" sz="3200" dirty="0" err="1">
                <a:solidFill>
                  <a:srgbClr val="000000"/>
                </a:solidFill>
              </a:rPr>
              <a:t>mysql</a:t>
            </a:r>
            <a:r>
              <a:rPr lang="en-US" sz="3200" dirty="0">
                <a:solidFill>
                  <a:srgbClr val="000000"/>
                </a:solidFill>
              </a:rPr>
              <a:t> database.</a:t>
            </a:r>
          </a:p>
          <a:p>
            <a:pPr algn="just"/>
            <a:r>
              <a:rPr lang="en-US" sz="3200" dirty="0">
                <a:solidFill>
                  <a:srgbClr val="000000"/>
                </a:solidFill>
              </a:rPr>
              <a:t> Fetch the data from json file and insert into </a:t>
            </a:r>
            <a:r>
              <a:rPr lang="en-US" sz="3200" dirty="0" err="1">
                <a:solidFill>
                  <a:srgbClr val="000000"/>
                </a:solidFill>
              </a:rPr>
              <a:t>mysql</a:t>
            </a:r>
            <a:r>
              <a:rPr lang="en-US" sz="3200" dirty="0">
                <a:solidFill>
                  <a:srgbClr val="000000"/>
                </a:solidFill>
              </a:rPr>
              <a:t> database and create </a:t>
            </a:r>
            <a:r>
              <a:rPr lang="en-US" sz="3200" dirty="0" err="1">
                <a:solidFill>
                  <a:srgbClr val="000000"/>
                </a:solidFill>
              </a:rPr>
              <a:t>api</a:t>
            </a:r>
            <a:r>
              <a:rPr lang="en-US" sz="3200" dirty="0">
                <a:solidFill>
                  <a:srgbClr val="000000"/>
                </a:solidFill>
              </a:rPr>
              <a:t> on those data.</a:t>
            </a:r>
          </a:p>
          <a:p>
            <a:pPr algn="just"/>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31C1CB72-E4B9-40F5-ADBD-C084AA14F1D3}"/>
              </a:ext>
            </a:extLst>
          </p:cNvPr>
          <p:cNvSpPr>
            <a:spLocks noGrp="1"/>
          </p:cNvSpPr>
          <p:nvPr>
            <p:ph type="sldNum" sz="quarter" idx="12"/>
          </p:nvPr>
        </p:nvSpPr>
        <p:spPr/>
        <p:txBody>
          <a:bodyPr/>
          <a:lstStyle/>
          <a:p>
            <a:fld id="{47E4B4FF-5ED1-45EA-B65E-9B4824650A89}" type="slidenum">
              <a:rPr lang="en-IN" smtClean="0"/>
              <a:t>6</a:t>
            </a:fld>
            <a:endParaRPr lang="en-IN"/>
          </a:p>
        </p:txBody>
      </p:sp>
    </p:spTree>
    <p:extLst>
      <p:ext uri="{BB962C8B-B14F-4D97-AF65-F5344CB8AC3E}">
        <p14:creationId xmlns:p14="http://schemas.microsoft.com/office/powerpoint/2010/main" val="48073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738025"/>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643911"/>
            <a:ext cx="12192000" cy="5963264"/>
          </a:xfrm>
        </p:spPr>
        <p:txBody>
          <a:bodyPr>
            <a:normAutofit/>
          </a:bodyPr>
          <a:lstStyle/>
          <a:p>
            <a:pPr marL="0" indent="0" algn="just">
              <a:buNone/>
            </a:pPr>
            <a:endParaRPr lang="en-US" sz="3200" b="1" u="sng" dirty="0">
              <a:solidFill>
                <a:srgbClr val="000000"/>
              </a:solidFill>
            </a:endParaRPr>
          </a:p>
          <a:p>
            <a:pPr marL="0" indent="0" algn="just">
              <a:buNone/>
            </a:pPr>
            <a:endParaRPr lang="en-IN" sz="3200" dirty="0">
              <a:solidFill>
                <a:schemeClr val="tx1">
                  <a:lumMod val="65000"/>
                  <a:lumOff val="35000"/>
                </a:schemeClr>
              </a:solidFill>
            </a:endParaRPr>
          </a:p>
        </p:txBody>
      </p:sp>
      <p:pic>
        <p:nvPicPr>
          <p:cNvPr id="5" name="Picture 4">
            <a:extLst>
              <a:ext uri="{FF2B5EF4-FFF2-40B4-BE49-F238E27FC236}">
                <a16:creationId xmlns:a16="http://schemas.microsoft.com/office/drawing/2014/main" id="{2F839D1E-972B-4D76-86C0-96028678B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09" y="1423488"/>
            <a:ext cx="10114383" cy="5317871"/>
          </a:xfrm>
          <a:prstGeom prst="rect">
            <a:avLst/>
          </a:prstGeom>
        </p:spPr>
      </p:pic>
      <p:sp>
        <p:nvSpPr>
          <p:cNvPr id="3" name="Slide Number Placeholder 2">
            <a:extLst>
              <a:ext uri="{FF2B5EF4-FFF2-40B4-BE49-F238E27FC236}">
                <a16:creationId xmlns:a16="http://schemas.microsoft.com/office/drawing/2014/main" id="{9C1F2370-824C-4076-9396-FEF7B2201358}"/>
              </a:ext>
            </a:extLst>
          </p:cNvPr>
          <p:cNvSpPr>
            <a:spLocks noGrp="1"/>
          </p:cNvSpPr>
          <p:nvPr>
            <p:ph type="sldNum" sz="quarter" idx="12"/>
          </p:nvPr>
        </p:nvSpPr>
        <p:spPr/>
        <p:txBody>
          <a:bodyPr/>
          <a:lstStyle/>
          <a:p>
            <a:fld id="{47E4B4FF-5ED1-45EA-B65E-9B4824650A89}" type="slidenum">
              <a:rPr lang="en-IN" smtClean="0"/>
              <a:t>7</a:t>
            </a:fld>
            <a:endParaRPr lang="en-IN"/>
          </a:p>
        </p:txBody>
      </p:sp>
    </p:spTree>
    <p:extLst>
      <p:ext uri="{BB962C8B-B14F-4D97-AF65-F5344CB8AC3E}">
        <p14:creationId xmlns:p14="http://schemas.microsoft.com/office/powerpoint/2010/main" val="335229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665731"/>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674155"/>
            <a:ext cx="12192000" cy="5963264"/>
          </a:xfrm>
        </p:spPr>
        <p:txBody>
          <a:bodyPr>
            <a:normAutofit/>
          </a:bodyPr>
          <a:lstStyle/>
          <a:p>
            <a:pPr marL="0" indent="0" algn="just">
              <a:buNone/>
            </a:pPr>
            <a:endParaRPr lang="en-US" sz="3200" b="1" u="sng" dirty="0">
              <a:solidFill>
                <a:srgbClr val="000000"/>
              </a:solidFill>
            </a:endParaRPr>
          </a:p>
          <a:p>
            <a:pPr algn="just"/>
            <a:endParaRPr lang="en-US" sz="3200" b="1" u="sng" dirty="0">
              <a:solidFill>
                <a:srgbClr val="000000"/>
              </a:solidFill>
            </a:endParaRPr>
          </a:p>
          <a:p>
            <a:pPr marL="0" indent="0" algn="just">
              <a:buNone/>
            </a:pPr>
            <a:endParaRPr lang="en-IN" sz="32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186B5A1-8D8F-449D-8A12-2F773A12E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887" y="1339886"/>
            <a:ext cx="8724705" cy="5374596"/>
          </a:xfrm>
          <a:prstGeom prst="rect">
            <a:avLst/>
          </a:prstGeom>
        </p:spPr>
      </p:pic>
      <p:sp>
        <p:nvSpPr>
          <p:cNvPr id="3" name="Slide Number Placeholder 2">
            <a:extLst>
              <a:ext uri="{FF2B5EF4-FFF2-40B4-BE49-F238E27FC236}">
                <a16:creationId xmlns:a16="http://schemas.microsoft.com/office/drawing/2014/main" id="{FC119C45-0496-4D06-81D9-2981FE386687}"/>
              </a:ext>
            </a:extLst>
          </p:cNvPr>
          <p:cNvSpPr>
            <a:spLocks noGrp="1"/>
          </p:cNvSpPr>
          <p:nvPr>
            <p:ph type="sldNum" sz="quarter" idx="12"/>
          </p:nvPr>
        </p:nvSpPr>
        <p:spPr/>
        <p:txBody>
          <a:bodyPr/>
          <a:lstStyle/>
          <a:p>
            <a:fld id="{47E4B4FF-5ED1-45EA-B65E-9B4824650A89}" type="slidenum">
              <a:rPr lang="en-IN" smtClean="0"/>
              <a:t>8</a:t>
            </a:fld>
            <a:endParaRPr lang="en-IN"/>
          </a:p>
        </p:txBody>
      </p:sp>
    </p:spTree>
    <p:extLst>
      <p:ext uri="{BB962C8B-B14F-4D97-AF65-F5344CB8AC3E}">
        <p14:creationId xmlns:p14="http://schemas.microsoft.com/office/powerpoint/2010/main" val="325710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IN" sz="3200" dirty="0">
                <a:latin typeface="Times New Roman" panose="02020603050405020304" pitchFamily="18" charset="0"/>
                <a:cs typeface="Times New Roman" panose="02020603050405020304" pitchFamily="18" charset="0"/>
              </a:rPr>
              <a:t>Working on the file module and validate the file </a:t>
            </a:r>
            <a:r>
              <a:rPr lang="en-IN" sz="3200" dirty="0" err="1">
                <a:latin typeface="Times New Roman" panose="02020603050405020304" pitchFamily="18" charset="0"/>
                <a:cs typeface="Times New Roman" panose="02020603050405020304" pitchFamily="18" charset="0"/>
              </a:rPr>
              <a:t>uploadation</a:t>
            </a:r>
            <a:r>
              <a:rPr lang="en-IN" sz="3200" dirty="0">
                <a:latin typeface="Times New Roman" panose="02020603050405020304" pitchFamily="18" charset="0"/>
                <a:cs typeface="Times New Roman" panose="02020603050405020304" pitchFamily="18" charset="0"/>
              </a:rPr>
              <a:t> in </a:t>
            </a:r>
            <a:r>
              <a:rPr lang="en-IN" sz="3200" dirty="0" err="1">
                <a:latin typeface="Times New Roman" panose="02020603050405020304" pitchFamily="18" charset="0"/>
                <a:cs typeface="Times New Roman" panose="02020603050405020304" pitchFamily="18" charset="0"/>
              </a:rPr>
              <a:t>nodejs</a:t>
            </a:r>
            <a:r>
              <a:rPr lang="en-IN" sz="3200" b="1" dirty="0">
                <a:solidFill>
                  <a:schemeClr val="tx1">
                    <a:lumMod val="65000"/>
                    <a:lumOff val="35000"/>
                  </a:schemeClr>
                </a:solidFill>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Learnt documentation about the </a:t>
            </a:r>
            <a:r>
              <a:rPr lang="en-IN" sz="3200" dirty="0" err="1">
                <a:latin typeface="Times New Roman" panose="02020603050405020304" pitchFamily="18" charset="0"/>
                <a:cs typeface="Times New Roman" panose="02020603050405020304" pitchFamily="18" charset="0"/>
              </a:rPr>
              <a:t>socketio</a:t>
            </a:r>
            <a:r>
              <a:rPr lang="en-IN" sz="3200" dirty="0">
                <a:latin typeface="Times New Roman" panose="02020603050405020304" pitchFamily="18" charset="0"/>
                <a:cs typeface="Times New Roman" panose="02020603050405020304" pitchFamily="18" charset="0"/>
              </a:rPr>
              <a:t> which</a:t>
            </a:r>
            <a:r>
              <a:rPr lang="en-US" sz="3200" i="0" dirty="0">
                <a:effectLst/>
                <a:latin typeface="Times New Roman" panose="02020603050405020304" pitchFamily="18" charset="0"/>
                <a:cs typeface="Times New Roman" panose="02020603050405020304" pitchFamily="18" charset="0"/>
              </a:rPr>
              <a:t> </a:t>
            </a:r>
            <a:r>
              <a:rPr lang="en-US" sz="3200" b="0" i="0" dirty="0">
                <a:effectLst/>
                <a:latin typeface="Times New Roman" panose="02020603050405020304" pitchFamily="18" charset="0"/>
                <a:cs typeface="Times New Roman" panose="02020603050405020304" pitchFamily="18" charset="0"/>
              </a:rPr>
              <a:t>is  bi-directional communication between web clients and servers. It has two parts: a client-side library that runs in the browser, and a server-side library for Nodejs.</a:t>
            </a:r>
          </a:p>
          <a:p>
            <a:r>
              <a:rPr lang="en-US" sz="3200" dirty="0">
                <a:latin typeface="Times New Roman" panose="02020603050405020304" pitchFamily="18" charset="0"/>
                <a:cs typeface="Times New Roman" panose="02020603050405020304" pitchFamily="18" charset="0"/>
              </a:rPr>
              <a:t>Build the simple chat app using the </a:t>
            </a:r>
            <a:r>
              <a:rPr lang="en-US" sz="3200" dirty="0" err="1">
                <a:latin typeface="Times New Roman" panose="02020603050405020304" pitchFamily="18" charset="0"/>
                <a:cs typeface="Times New Roman" panose="02020603050405020304" pitchFamily="18" charset="0"/>
              </a:rPr>
              <a:t>socketio</a:t>
            </a:r>
            <a:r>
              <a:rPr lang="en-US" sz="3200" dirty="0">
                <a:latin typeface="Times New Roman" panose="02020603050405020304" pitchFamily="18" charset="0"/>
                <a:cs typeface="Times New Roman" panose="02020603050405020304" pitchFamily="18" charset="0"/>
              </a:rPr>
              <a:t> in which users enter into rooms and chatting with each other.</a:t>
            </a:r>
            <a:endParaRPr lang="en-IN" sz="3200" b="1" dirty="0">
              <a:latin typeface="Times New Roman" panose="02020603050405020304" pitchFamily="18" charset="0"/>
              <a:cs typeface="Times New Roman" panose="02020603050405020304" pitchFamily="18" charset="0"/>
            </a:endParaRP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C71DC9B1-923F-4302-B42F-C16B7FF01526}"/>
              </a:ext>
            </a:extLst>
          </p:cNvPr>
          <p:cNvSpPr>
            <a:spLocks noGrp="1"/>
          </p:cNvSpPr>
          <p:nvPr>
            <p:ph type="sldNum" sz="quarter" idx="12"/>
          </p:nvPr>
        </p:nvSpPr>
        <p:spPr/>
        <p:txBody>
          <a:bodyPr/>
          <a:lstStyle/>
          <a:p>
            <a:fld id="{47E4B4FF-5ED1-45EA-B65E-9B4824650A89}" type="slidenum">
              <a:rPr lang="en-IN" smtClean="0"/>
              <a:t>9</a:t>
            </a:fld>
            <a:endParaRPr lang="en-IN"/>
          </a:p>
        </p:txBody>
      </p:sp>
    </p:spTree>
    <p:extLst>
      <p:ext uri="{BB962C8B-B14F-4D97-AF65-F5344CB8AC3E}">
        <p14:creationId xmlns:p14="http://schemas.microsoft.com/office/powerpoint/2010/main" val="25007822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480</TotalTime>
  <Words>1474</Words>
  <Application>Microsoft Office PowerPoint</Application>
  <PresentationFormat>Widescreen</PresentationFormat>
  <Paragraphs>200</Paragraphs>
  <Slides>47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Algerian</vt:lpstr>
      <vt:lpstr>Arial</vt:lpstr>
      <vt:lpstr>Arial Rounded MT Bold</vt:lpstr>
      <vt:lpstr>Calibri</vt:lpstr>
      <vt:lpstr>Calibri Light</vt:lpstr>
      <vt:lpstr>Consolas</vt:lpstr>
      <vt:lpstr>Times New Roman</vt:lpstr>
      <vt:lpstr>Trebuchet MS</vt:lpstr>
      <vt:lpstr>Wingdings</vt:lpstr>
      <vt:lpstr>Wingdings 3</vt:lpstr>
      <vt:lpstr>Facet</vt:lpstr>
      <vt:lpstr>R. N. G. Patel Institute of Technology (RNGPIT)</vt:lpstr>
      <vt:lpstr>Outline</vt:lpstr>
      <vt:lpstr>Overview of Company</vt:lpstr>
      <vt:lpstr>Introduction of the Internship Work </vt:lpstr>
      <vt:lpstr> Timeline Chart for 12 weeks Internship</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Abstract of Project </vt:lpstr>
      <vt:lpstr>Description of modules </vt:lpstr>
      <vt:lpstr>Implementation work </vt:lpstr>
      <vt:lpstr>Implementation work</vt:lpstr>
      <vt:lpstr>Implementation work</vt:lpstr>
      <vt:lpstr>Implementation work </vt:lpstr>
      <vt:lpstr>Implementation work </vt:lpstr>
      <vt:lpstr>Implementation work </vt:lpstr>
      <vt:lpstr>Implementation work</vt:lpstr>
      <vt:lpstr>Implementation work </vt:lpstr>
      <vt:lpstr>Implementation work</vt:lpstr>
      <vt:lpstr>Implementation work</vt:lpstr>
      <vt:lpstr>Implementation Work </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Test cases </vt:lpstr>
      <vt:lpstr>Test cases </vt:lpstr>
      <vt:lpstr>Problem Encountered by you and Possible Solutions </vt:lpstr>
      <vt:lpstr>Summery of  internship </vt:lpstr>
      <vt:lpstr>Conclusion </vt:lpstr>
      <vt:lpstr>Limitation and Future Enhancement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N. G. Patel Institute of Technology (RNGPIT)</dc:title>
  <dc:creator>nikunj kansara</dc:creator>
  <cp:lastModifiedBy>darshil pansuriya</cp:lastModifiedBy>
  <cp:revision>99</cp:revision>
  <dcterms:created xsi:type="dcterms:W3CDTF">2022-02-10T09:51:16Z</dcterms:created>
  <dcterms:modified xsi:type="dcterms:W3CDTF">2022-05-02T02:23:35Z</dcterms:modified>
</cp:coreProperties>
</file>