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58" r:id="rId6"/>
    <p:sldId id="278" r:id="rId7"/>
    <p:sldId id="279" r:id="rId8"/>
    <p:sldId id="292"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573C54-5F0E-4829-9F61-1BB7E70FC00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82F158E-3845-49B1-8A1F-CDC83C9D053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2D335E30-CE34-49AC-9787-E850CD5D2E68}"/>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5" name="Footer Placeholder 4">
            <a:extLst>
              <a:ext uri="{FF2B5EF4-FFF2-40B4-BE49-F238E27FC236}">
                <a16:creationId xmlns:a16="http://schemas.microsoft.com/office/drawing/2014/main" id="{4DA16BA6-260C-47DE-8E6E-3DD38F9E5AF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DD35D9A-6C0E-4C8E-B020-2BDED36FD8D4}"/>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41716852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CA85B-1BC8-46DF-B112-DB5EA9B3BCF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5E4B5DC-A9FD-460F-8BAB-82B7A140F2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4C161D2-1E33-43EA-BD62-2ADBE7BD99D9}"/>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5" name="Footer Placeholder 4">
            <a:extLst>
              <a:ext uri="{FF2B5EF4-FFF2-40B4-BE49-F238E27FC236}">
                <a16:creationId xmlns:a16="http://schemas.microsoft.com/office/drawing/2014/main" id="{79B1E0EF-B493-4001-8779-70CCD77ABC1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B4F4FD1-FFDB-4DDA-A5CB-A546D9BC567F}"/>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42157262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3B78BEF-55E5-496C-9359-EF691ACF804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2BA2654-3B4A-4DE5-806E-D6059E423BB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C86EB78-5C00-4F97-91A2-D46A43F77BEA}"/>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5" name="Footer Placeholder 4">
            <a:extLst>
              <a:ext uri="{FF2B5EF4-FFF2-40B4-BE49-F238E27FC236}">
                <a16:creationId xmlns:a16="http://schemas.microsoft.com/office/drawing/2014/main" id="{85D2A351-768A-411F-964A-0E47EA0591F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A35B67B-65B3-4CAD-8B98-A9DAFCAF812F}"/>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698076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75954B-FCF5-4636-82A2-73F0A4F098D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9394DB1A-228F-4B3A-A520-95E24B51441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A0F9DA1-972E-4C6F-9F29-34BAE99D53D9}"/>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5" name="Footer Placeholder 4">
            <a:extLst>
              <a:ext uri="{FF2B5EF4-FFF2-40B4-BE49-F238E27FC236}">
                <a16:creationId xmlns:a16="http://schemas.microsoft.com/office/drawing/2014/main" id="{C56F50A5-83C6-4AA8-A4AB-E745A2A7CA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12631B6-9ACD-4AA4-BBF9-DB0F83269749}"/>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774174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0CAA4-0583-4AA4-B44A-F011E112866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9D07F8F4-5893-4E51-B439-56B342C318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004310C-C4CC-4089-B6DD-C10A46AEA91F}"/>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5" name="Footer Placeholder 4">
            <a:extLst>
              <a:ext uri="{FF2B5EF4-FFF2-40B4-BE49-F238E27FC236}">
                <a16:creationId xmlns:a16="http://schemas.microsoft.com/office/drawing/2014/main" id="{A7D4D80F-1B12-450F-984B-269A938BC7B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71CA186-E633-44C9-8D16-84EC0B872EBE}"/>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8382536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226222-E46A-455E-A9CB-A013E188270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688530F7-A01B-457E-94FB-01325CF01D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3A881E8-42A8-4E76-8CEB-DDDBB87040D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55A29D0-FE4B-49BD-B433-F8F0EFDDFEA1}"/>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6" name="Footer Placeholder 5">
            <a:extLst>
              <a:ext uri="{FF2B5EF4-FFF2-40B4-BE49-F238E27FC236}">
                <a16:creationId xmlns:a16="http://schemas.microsoft.com/office/drawing/2014/main" id="{91CB2D44-5CD3-4E21-A4A3-FAAA29FDB2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5908A7A-F282-40D4-AEB5-23300A5126D2}"/>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12075426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23CDF-F902-48C7-AA08-813195BD35E9}"/>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898F8A0-C51F-4979-AA75-ED53BA09E9A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E15A7F0-E015-455A-8383-34FE2C17661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771E4E1F-C521-4554-9181-D500D55FC0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0D89B9D-2CFB-4339-BE02-DEB1919057B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0813733C-9BAA-49D5-BFA4-C9A0E3ACAFCB}"/>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8" name="Footer Placeholder 7">
            <a:extLst>
              <a:ext uri="{FF2B5EF4-FFF2-40B4-BE49-F238E27FC236}">
                <a16:creationId xmlns:a16="http://schemas.microsoft.com/office/drawing/2014/main" id="{883417C1-8466-4DC7-A0CA-F146FC7FDDFD}"/>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FECD0F10-9FBC-4C0C-8887-78A7FD308BC2}"/>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861211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2BBC8F-68F4-403F-B245-739AFB6D64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D6E2A8A1-BFFE-49B8-B76C-83FEB457312D}"/>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4" name="Footer Placeholder 3">
            <a:extLst>
              <a:ext uri="{FF2B5EF4-FFF2-40B4-BE49-F238E27FC236}">
                <a16:creationId xmlns:a16="http://schemas.microsoft.com/office/drawing/2014/main" id="{827CA515-C4B3-4617-9B55-099DD26E2AA4}"/>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4D92269-0DB9-4C5C-826D-DF0385D964D7}"/>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69938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1D9C027-AC61-45A0-B85B-C493AE47A036}"/>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3" name="Footer Placeholder 2">
            <a:extLst>
              <a:ext uri="{FF2B5EF4-FFF2-40B4-BE49-F238E27FC236}">
                <a16:creationId xmlns:a16="http://schemas.microsoft.com/office/drawing/2014/main" id="{B6F7EF8D-636E-4234-B08D-0FF513C5CBCD}"/>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011226C-5360-43FB-B83C-19A516DA98AD}"/>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1591946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5C988E-FB21-4E17-BF9A-A5C0CF5674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15244A6-D4A2-485B-A34C-835386815FA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E5953FE-71A1-49E3-AC2E-BD59F4FDD26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BC188EA-6654-4D52-BA11-834FFC8A8496}"/>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6" name="Footer Placeholder 5">
            <a:extLst>
              <a:ext uri="{FF2B5EF4-FFF2-40B4-BE49-F238E27FC236}">
                <a16:creationId xmlns:a16="http://schemas.microsoft.com/office/drawing/2014/main" id="{C5B7B03B-B8E3-479C-92E1-8D7A4E8FAF8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7F35CC0-4489-49CB-B067-8765D66991CB}"/>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32614970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8BE3D8-09B4-4240-965A-9558D29D392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59FB69F-CE15-41E4-A958-440F8F1EA18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F19E4889-834E-41A2-8333-575F1ED4FE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5E23C0-A316-4731-A9B1-CDEF59F14F6D}"/>
              </a:ext>
            </a:extLst>
          </p:cNvPr>
          <p:cNvSpPr>
            <a:spLocks noGrp="1"/>
          </p:cNvSpPr>
          <p:nvPr>
            <p:ph type="dt" sz="half" idx="10"/>
          </p:nvPr>
        </p:nvSpPr>
        <p:spPr/>
        <p:txBody>
          <a:bodyPr/>
          <a:lstStyle/>
          <a:p>
            <a:fld id="{F19AB003-248F-4E1D-9115-2BD78A49050C}" type="datetimeFigureOut">
              <a:rPr lang="en-IN" smtClean="0"/>
              <a:t>20-04-2022</a:t>
            </a:fld>
            <a:endParaRPr lang="en-IN"/>
          </a:p>
        </p:txBody>
      </p:sp>
      <p:sp>
        <p:nvSpPr>
          <p:cNvPr id="6" name="Footer Placeholder 5">
            <a:extLst>
              <a:ext uri="{FF2B5EF4-FFF2-40B4-BE49-F238E27FC236}">
                <a16:creationId xmlns:a16="http://schemas.microsoft.com/office/drawing/2014/main" id="{B6330F70-72BC-4A70-A015-F0CFBE88F5D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52E1379-2B1A-4648-A445-F3A9B420A41F}"/>
              </a:ext>
            </a:extLst>
          </p:cNvPr>
          <p:cNvSpPr>
            <a:spLocks noGrp="1"/>
          </p:cNvSpPr>
          <p:nvPr>
            <p:ph type="sldNum" sz="quarter" idx="12"/>
          </p:nvPr>
        </p:nvSpPr>
        <p:spPr/>
        <p:txBody>
          <a:bodyPr/>
          <a:lstStyle/>
          <a:p>
            <a:fld id="{47E4B4FF-5ED1-45EA-B65E-9B4824650A89}" type="slidenum">
              <a:rPr lang="en-IN" smtClean="0"/>
              <a:t>‹#›</a:t>
            </a:fld>
            <a:endParaRPr lang="en-IN"/>
          </a:p>
        </p:txBody>
      </p:sp>
    </p:spTree>
    <p:extLst>
      <p:ext uri="{BB962C8B-B14F-4D97-AF65-F5344CB8AC3E}">
        <p14:creationId xmlns:p14="http://schemas.microsoft.com/office/powerpoint/2010/main" val="24916818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2674717-1506-4BF9-9C38-106B28F555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64D7FE1-2162-4D67-B32B-E1BFADDBACF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176BC86-76A9-44B7-8066-788A98FFBEF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19AB003-248F-4E1D-9115-2BD78A49050C}" type="datetimeFigureOut">
              <a:rPr lang="en-IN" smtClean="0"/>
              <a:t>20-04-2022</a:t>
            </a:fld>
            <a:endParaRPr lang="en-IN"/>
          </a:p>
        </p:txBody>
      </p:sp>
      <p:sp>
        <p:nvSpPr>
          <p:cNvPr id="5" name="Footer Placeholder 4">
            <a:extLst>
              <a:ext uri="{FF2B5EF4-FFF2-40B4-BE49-F238E27FC236}">
                <a16:creationId xmlns:a16="http://schemas.microsoft.com/office/drawing/2014/main" id="{06436CF7-2AE5-46D4-A5B4-38AB31FA2A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EAF07D94-7C41-47ED-85E4-D3E2C448A16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E4B4FF-5ED1-45EA-B65E-9B4824650A89}" type="slidenum">
              <a:rPr lang="en-IN" smtClean="0"/>
              <a:t>‹#›</a:t>
            </a:fld>
            <a:endParaRPr lang="en-IN"/>
          </a:p>
        </p:txBody>
      </p:sp>
    </p:spTree>
    <p:extLst>
      <p:ext uri="{BB962C8B-B14F-4D97-AF65-F5344CB8AC3E}">
        <p14:creationId xmlns:p14="http://schemas.microsoft.com/office/powerpoint/2010/main" val="32971589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8E659E-7F5D-4093-9384-DCF56AC6DBF6}"/>
              </a:ext>
            </a:extLst>
          </p:cNvPr>
          <p:cNvSpPr>
            <a:spLocks noGrp="1"/>
          </p:cNvSpPr>
          <p:nvPr>
            <p:ph type="ctrTitle"/>
          </p:nvPr>
        </p:nvSpPr>
        <p:spPr>
          <a:xfrm>
            <a:off x="5109" y="1120185"/>
            <a:ext cx="12192000" cy="825910"/>
          </a:xfrm>
        </p:spPr>
        <p:txBody>
          <a:bodyPr>
            <a:normAutofit fontScale="90000"/>
          </a:bodyPr>
          <a:lstStyle/>
          <a:p>
            <a:r>
              <a:rPr lang="en-GB" sz="4400" b="1" dirty="0">
                <a:solidFill>
                  <a:srgbClr val="0070C0"/>
                </a:solidFill>
                <a:latin typeface="Arial Rounded MT Bold" panose="020F0704030504030204" pitchFamily="34" charset="0"/>
              </a:rPr>
              <a:t>R. N. G. Patel Institute of Technology (RNGPIT)</a:t>
            </a:r>
            <a:endParaRPr lang="en-IN" sz="5400" b="1" dirty="0">
              <a:solidFill>
                <a:srgbClr val="0070C0"/>
              </a:solidFill>
              <a:latin typeface="Arial Rounded MT Bold" panose="020F0704030504030204" pitchFamily="34" charset="0"/>
            </a:endParaRPr>
          </a:p>
        </p:txBody>
      </p:sp>
      <p:pic>
        <p:nvPicPr>
          <p:cNvPr id="5" name="Picture 4">
            <a:extLst>
              <a:ext uri="{FF2B5EF4-FFF2-40B4-BE49-F238E27FC236}">
                <a16:creationId xmlns:a16="http://schemas.microsoft.com/office/drawing/2014/main" id="{781C79D6-0418-461D-8102-C669E5B8749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1802" y="176166"/>
            <a:ext cx="3156539" cy="1143122"/>
          </a:xfrm>
          <a:prstGeom prst="rect">
            <a:avLst/>
          </a:prstGeom>
        </p:spPr>
      </p:pic>
      <p:pic>
        <p:nvPicPr>
          <p:cNvPr id="7" name="Picture 6">
            <a:extLst>
              <a:ext uri="{FF2B5EF4-FFF2-40B4-BE49-F238E27FC236}">
                <a16:creationId xmlns:a16="http://schemas.microsoft.com/office/drawing/2014/main" id="{5738CA26-B15F-45FB-8983-83E6728191F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90220" y="176166"/>
            <a:ext cx="1069354" cy="1125380"/>
          </a:xfrm>
          <a:prstGeom prst="rect">
            <a:avLst/>
          </a:prstGeom>
        </p:spPr>
      </p:pic>
      <p:sp>
        <p:nvSpPr>
          <p:cNvPr id="8" name="Title 1">
            <a:extLst>
              <a:ext uri="{FF2B5EF4-FFF2-40B4-BE49-F238E27FC236}">
                <a16:creationId xmlns:a16="http://schemas.microsoft.com/office/drawing/2014/main" id="{41489499-E5D8-440E-9659-68C6A1348885}"/>
              </a:ext>
            </a:extLst>
          </p:cNvPr>
          <p:cNvSpPr txBox="1">
            <a:spLocks/>
          </p:cNvSpPr>
          <p:nvPr/>
        </p:nvSpPr>
        <p:spPr>
          <a:xfrm>
            <a:off x="-5109" y="1695372"/>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b="1" dirty="0">
                <a:solidFill>
                  <a:srgbClr val="00B0F0"/>
                </a:solidFill>
                <a:latin typeface="Arial Rounded MT Bold" panose="020F0704030504030204" pitchFamily="34" charset="0"/>
              </a:rPr>
              <a:t>Computer Science and Engineering Dept.</a:t>
            </a:r>
            <a:endParaRPr lang="en-IN" sz="5400" b="1" dirty="0">
              <a:solidFill>
                <a:srgbClr val="00B0F0"/>
              </a:solidFill>
              <a:latin typeface="Arial Rounded MT Bold" panose="020F0704030504030204" pitchFamily="34" charset="0"/>
            </a:endParaRPr>
          </a:p>
        </p:txBody>
      </p:sp>
      <p:sp>
        <p:nvSpPr>
          <p:cNvPr id="9" name="Title 1">
            <a:extLst>
              <a:ext uri="{FF2B5EF4-FFF2-40B4-BE49-F238E27FC236}">
                <a16:creationId xmlns:a16="http://schemas.microsoft.com/office/drawing/2014/main" id="{4C64D989-F363-4963-9D79-42EC0C0BD1C8}"/>
              </a:ext>
            </a:extLst>
          </p:cNvPr>
          <p:cNvSpPr txBox="1">
            <a:spLocks/>
          </p:cNvSpPr>
          <p:nvPr/>
        </p:nvSpPr>
        <p:spPr>
          <a:xfrm>
            <a:off x="5109" y="2574152"/>
            <a:ext cx="3225171" cy="688673"/>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Semester : 8</a:t>
            </a:r>
            <a:r>
              <a:rPr lang="en-GB" sz="4100" baseline="300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th</a:t>
            </a:r>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 </a:t>
            </a:r>
            <a:endParaRPr lang="en-IN" sz="5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0" name="Title 1">
            <a:extLst>
              <a:ext uri="{FF2B5EF4-FFF2-40B4-BE49-F238E27FC236}">
                <a16:creationId xmlns:a16="http://schemas.microsoft.com/office/drawing/2014/main" id="{03543E46-D45F-4766-9017-2CD6267889F2}"/>
              </a:ext>
            </a:extLst>
          </p:cNvPr>
          <p:cNvSpPr txBox="1">
            <a:spLocks/>
          </p:cNvSpPr>
          <p:nvPr/>
        </p:nvSpPr>
        <p:spPr>
          <a:xfrm>
            <a:off x="3313471" y="2574153"/>
            <a:ext cx="8873420" cy="688672"/>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rPr>
              <a:t>Subject : Internship/Project (3183101) </a:t>
            </a:r>
            <a:endParaRPr lang="en-IN" sz="5400" dirty="0">
              <a:ln w="0"/>
              <a:effectLst>
                <a:outerShdw blurRad="38100" dist="19050" dir="2700000" algn="tl" rotWithShape="0">
                  <a:schemeClr val="dk1">
                    <a:alpha val="40000"/>
                  </a:schemeClr>
                </a:outerShdw>
              </a:effectLst>
              <a:latin typeface="Calibri Light" panose="020F0302020204030204" pitchFamily="34" charset="0"/>
              <a:cs typeface="Calibri Light" panose="020F0302020204030204" pitchFamily="34" charset="0"/>
            </a:endParaRPr>
          </a:p>
        </p:txBody>
      </p:sp>
      <p:sp>
        <p:nvSpPr>
          <p:cNvPr id="11" name="Title 1">
            <a:extLst>
              <a:ext uri="{FF2B5EF4-FFF2-40B4-BE49-F238E27FC236}">
                <a16:creationId xmlns:a16="http://schemas.microsoft.com/office/drawing/2014/main" id="{21426625-34A2-44F3-B46F-04162D81A08D}"/>
              </a:ext>
            </a:extLst>
          </p:cNvPr>
          <p:cNvSpPr txBox="1">
            <a:spLocks/>
          </p:cNvSpPr>
          <p:nvPr/>
        </p:nvSpPr>
        <p:spPr>
          <a:xfrm>
            <a:off x="-10026" y="3914497"/>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4100" b="1" spc="300" dirty="0">
                <a:solidFill>
                  <a:srgbClr val="FF0000"/>
                </a:solidFill>
                <a:latin typeface="Algerian" panose="04020705040A02060702" pitchFamily="82" charset="0"/>
              </a:rPr>
              <a:t>Backend developer intern</a:t>
            </a:r>
            <a:endParaRPr lang="en-IN" sz="5400" b="1" spc="300" dirty="0">
              <a:solidFill>
                <a:srgbClr val="FF0000"/>
              </a:solidFill>
              <a:latin typeface="Algerian" panose="04020705040A02060702" pitchFamily="82" charset="0"/>
            </a:endParaRPr>
          </a:p>
        </p:txBody>
      </p:sp>
      <p:graphicFrame>
        <p:nvGraphicFramePr>
          <p:cNvPr id="12" name="Table 12">
            <a:extLst>
              <a:ext uri="{FF2B5EF4-FFF2-40B4-BE49-F238E27FC236}">
                <a16:creationId xmlns:a16="http://schemas.microsoft.com/office/drawing/2014/main" id="{2B57A2D6-8D4C-40FE-841A-960E33330370}"/>
              </a:ext>
            </a:extLst>
          </p:cNvPr>
          <p:cNvGraphicFramePr>
            <a:graphicFrameLocks noGrp="1"/>
          </p:cNvGraphicFramePr>
          <p:nvPr>
            <p:extLst>
              <p:ext uri="{D42A27DB-BD31-4B8C-83A1-F6EECF244321}">
                <p14:modId xmlns:p14="http://schemas.microsoft.com/office/powerpoint/2010/main" val="3355585503"/>
              </p:ext>
            </p:extLst>
          </p:nvPr>
        </p:nvGraphicFramePr>
        <p:xfrm>
          <a:off x="15327" y="5188314"/>
          <a:ext cx="12181782" cy="1584960"/>
        </p:xfrm>
        <a:graphic>
          <a:graphicData uri="http://schemas.openxmlformats.org/drawingml/2006/table">
            <a:tbl>
              <a:tblPr firstRow="1" bandRow="1">
                <a:tableStyleId>{5C22544A-7EE6-4342-B048-85BDC9FD1C3A}</a:tableStyleId>
              </a:tblPr>
              <a:tblGrid>
                <a:gridCol w="4060594">
                  <a:extLst>
                    <a:ext uri="{9D8B030D-6E8A-4147-A177-3AD203B41FA5}">
                      <a16:colId xmlns:a16="http://schemas.microsoft.com/office/drawing/2014/main" val="968058674"/>
                    </a:ext>
                  </a:extLst>
                </a:gridCol>
                <a:gridCol w="4060594">
                  <a:extLst>
                    <a:ext uri="{9D8B030D-6E8A-4147-A177-3AD203B41FA5}">
                      <a16:colId xmlns:a16="http://schemas.microsoft.com/office/drawing/2014/main" val="3258459689"/>
                    </a:ext>
                  </a:extLst>
                </a:gridCol>
                <a:gridCol w="4060594">
                  <a:extLst>
                    <a:ext uri="{9D8B030D-6E8A-4147-A177-3AD203B41FA5}">
                      <a16:colId xmlns:a16="http://schemas.microsoft.com/office/drawing/2014/main" val="3494969798"/>
                    </a:ext>
                  </a:extLst>
                </a:gridCol>
              </a:tblGrid>
              <a:tr h="370840">
                <a:tc>
                  <a:txBody>
                    <a:bodyPr/>
                    <a:lstStyle/>
                    <a:p>
                      <a:r>
                        <a:rPr lang="en-GB" sz="2400" dirty="0">
                          <a:solidFill>
                            <a:srgbClr val="002060"/>
                          </a:solidFill>
                        </a:rPr>
                        <a:t>Prepared By::</a:t>
                      </a:r>
                      <a:endParaRPr lang="en-IN" sz="2400" dirty="0">
                        <a:solidFill>
                          <a:srgbClr val="002060"/>
                        </a:solidFill>
                      </a:endParaRPr>
                    </a:p>
                  </a:txBody>
                  <a:tcPr>
                    <a:solidFill>
                      <a:schemeClr val="bg1">
                        <a:lumMod val="95000"/>
                      </a:schemeClr>
                    </a:solidFill>
                  </a:tcPr>
                </a:tc>
                <a:tc>
                  <a:txBody>
                    <a:bodyPr/>
                    <a:lstStyle/>
                    <a:p>
                      <a:r>
                        <a:rPr lang="en-GB" sz="2400" dirty="0">
                          <a:solidFill>
                            <a:srgbClr val="002060"/>
                          </a:solidFill>
                        </a:rPr>
                        <a:t>Faculty Mentor::</a:t>
                      </a:r>
                      <a:endParaRPr lang="en-IN" sz="2400" dirty="0">
                        <a:solidFill>
                          <a:srgbClr val="002060"/>
                        </a:solidFill>
                      </a:endParaRPr>
                    </a:p>
                  </a:txBody>
                  <a:tcPr>
                    <a:solidFill>
                      <a:schemeClr val="bg1">
                        <a:lumMod val="95000"/>
                      </a:schemeClr>
                    </a:solidFill>
                  </a:tcPr>
                </a:tc>
                <a:tc>
                  <a:txBody>
                    <a:bodyPr/>
                    <a:lstStyle/>
                    <a:p>
                      <a:r>
                        <a:rPr lang="en-GB" sz="2400" dirty="0">
                          <a:solidFill>
                            <a:srgbClr val="002060"/>
                          </a:solidFill>
                        </a:rPr>
                        <a:t>Industry Mentor::</a:t>
                      </a:r>
                    </a:p>
                  </a:txBody>
                  <a:tcPr>
                    <a:solidFill>
                      <a:schemeClr val="bg1">
                        <a:lumMod val="95000"/>
                      </a:schemeClr>
                    </a:solidFill>
                  </a:tcPr>
                </a:tc>
                <a:extLst>
                  <a:ext uri="{0D108BD9-81ED-4DB2-BD59-A6C34878D82A}">
                    <a16:rowId xmlns:a16="http://schemas.microsoft.com/office/drawing/2014/main" val="4088547159"/>
                  </a:ext>
                </a:extLst>
              </a:tr>
              <a:tr h="370840">
                <a:tc>
                  <a:txBody>
                    <a:bodyPr/>
                    <a:lstStyle/>
                    <a:p>
                      <a:r>
                        <a:rPr lang="en-GB" sz="2200" dirty="0">
                          <a:solidFill>
                            <a:srgbClr val="002060"/>
                          </a:solidFill>
                        </a:rPr>
                        <a:t>Pansuriya Darshil J.</a:t>
                      </a:r>
                    </a:p>
                    <a:p>
                      <a:r>
                        <a:rPr lang="en-IN" sz="2200" dirty="0">
                          <a:solidFill>
                            <a:srgbClr val="002060"/>
                          </a:solidFill>
                        </a:rPr>
                        <a:t>180840131033</a:t>
                      </a:r>
                    </a:p>
                  </a:txBody>
                  <a:tcPr>
                    <a:solidFill>
                      <a:schemeClr val="bg1">
                        <a:lumMod val="95000"/>
                      </a:schemeClr>
                    </a:solidFill>
                  </a:tcPr>
                </a:tc>
                <a:tc>
                  <a:txBody>
                    <a:bodyPr/>
                    <a:lstStyle/>
                    <a:p>
                      <a:r>
                        <a:rPr lang="en-GB" sz="2200" dirty="0">
                          <a:solidFill>
                            <a:srgbClr val="002060"/>
                          </a:solidFill>
                        </a:rPr>
                        <a:t>Mr. Nikunj Y. Kansara</a:t>
                      </a:r>
                    </a:p>
                    <a:p>
                      <a:r>
                        <a:rPr lang="en-GB" sz="2200" dirty="0">
                          <a:solidFill>
                            <a:srgbClr val="002060"/>
                          </a:solidFill>
                        </a:rPr>
                        <a:t>Assistant Professor</a:t>
                      </a:r>
                    </a:p>
                    <a:p>
                      <a:r>
                        <a:rPr lang="en-GB" sz="2200" dirty="0">
                          <a:solidFill>
                            <a:srgbClr val="002060"/>
                          </a:solidFill>
                        </a:rPr>
                        <a:t>CSE, RNGPIT</a:t>
                      </a:r>
                      <a:endParaRPr lang="en-IN" sz="2200" dirty="0">
                        <a:solidFill>
                          <a:srgbClr val="002060"/>
                        </a:solidFill>
                      </a:endParaRPr>
                    </a:p>
                  </a:txBody>
                  <a:tcPr>
                    <a:solidFill>
                      <a:schemeClr val="bg1">
                        <a:lumMod val="95000"/>
                      </a:schemeClr>
                    </a:solidFill>
                  </a:tcPr>
                </a:tc>
                <a:tc>
                  <a:txBody>
                    <a:bodyPr/>
                    <a:lstStyle/>
                    <a:p>
                      <a:pPr marL="0" marR="0" lvl="0" indent="0" algn="l" rtl="0">
                        <a:spcBef>
                          <a:spcPts val="0"/>
                        </a:spcBef>
                        <a:spcAft>
                          <a:spcPts val="0"/>
                        </a:spcAft>
                        <a:buNone/>
                      </a:pPr>
                      <a:r>
                        <a:rPr lang="en-US" sz="2200" dirty="0">
                          <a:solidFill>
                            <a:srgbClr val="002060"/>
                          </a:solidFill>
                        </a:rPr>
                        <a:t>Ms. Priyanka Rajani</a:t>
                      </a:r>
                      <a:endParaRPr lang="en-US" sz="2400" baseline="0" dirty="0">
                        <a:solidFill>
                          <a:schemeClr val="dk1"/>
                        </a:solidFill>
                      </a:endParaRPr>
                    </a:p>
                    <a:p>
                      <a:pPr marL="0" marR="0" lvl="0" indent="0" algn="l" rtl="0">
                        <a:spcBef>
                          <a:spcPts val="0"/>
                        </a:spcBef>
                        <a:spcAft>
                          <a:spcPts val="0"/>
                        </a:spcAft>
                        <a:buNone/>
                      </a:pPr>
                      <a:r>
                        <a:rPr lang="en-US" sz="2200" baseline="0" dirty="0">
                          <a:solidFill>
                            <a:srgbClr val="002060"/>
                          </a:solidFill>
                        </a:rPr>
                        <a:t>Team Leader</a:t>
                      </a:r>
                    </a:p>
                    <a:p>
                      <a:pPr marL="0" marR="0" lvl="0" indent="0" algn="l" defTabSz="914400" rtl="0" eaLnBrk="1" fontAlgn="auto" latinLnBrk="0" hangingPunct="1">
                        <a:lnSpc>
                          <a:spcPct val="100000"/>
                        </a:lnSpc>
                        <a:spcBef>
                          <a:spcPts val="0"/>
                        </a:spcBef>
                        <a:spcAft>
                          <a:spcPts val="0"/>
                        </a:spcAft>
                        <a:buClrTx/>
                        <a:buSzTx/>
                        <a:buFontTx/>
                        <a:buNone/>
                        <a:tabLst/>
                        <a:defRPr/>
                      </a:pPr>
                      <a:r>
                        <a:rPr lang="en-GB" sz="2400" dirty="0" err="1">
                          <a:solidFill>
                            <a:srgbClr val="002060"/>
                          </a:solidFill>
                        </a:rPr>
                        <a:t>Infozium</a:t>
                      </a:r>
                      <a:r>
                        <a:rPr lang="en-GB" sz="2400" dirty="0">
                          <a:solidFill>
                            <a:srgbClr val="002060"/>
                          </a:solidFill>
                        </a:rPr>
                        <a:t> Solution PVT LTD</a:t>
                      </a:r>
                      <a:endParaRPr lang="en-GB" sz="2400" dirty="0"/>
                    </a:p>
                  </a:txBody>
                  <a:tcPr>
                    <a:solidFill>
                      <a:schemeClr val="bg1">
                        <a:lumMod val="95000"/>
                      </a:schemeClr>
                    </a:solidFill>
                  </a:tcPr>
                </a:tc>
                <a:extLst>
                  <a:ext uri="{0D108BD9-81ED-4DB2-BD59-A6C34878D82A}">
                    <a16:rowId xmlns:a16="http://schemas.microsoft.com/office/drawing/2014/main" val="3176962059"/>
                  </a:ext>
                </a:extLst>
              </a:tr>
            </a:tbl>
          </a:graphicData>
        </a:graphic>
      </p:graphicFrame>
      <p:sp>
        <p:nvSpPr>
          <p:cNvPr id="13" name="Title 1">
            <a:extLst>
              <a:ext uri="{FF2B5EF4-FFF2-40B4-BE49-F238E27FC236}">
                <a16:creationId xmlns:a16="http://schemas.microsoft.com/office/drawing/2014/main" id="{2053F127-0D27-439F-B3C1-652FDB44844C}"/>
              </a:ext>
            </a:extLst>
          </p:cNvPr>
          <p:cNvSpPr txBox="1">
            <a:spLocks/>
          </p:cNvSpPr>
          <p:nvPr/>
        </p:nvSpPr>
        <p:spPr>
          <a:xfrm>
            <a:off x="14556" y="2896862"/>
            <a:ext cx="12192000" cy="825910"/>
          </a:xfrm>
          <a:prstGeom prst="rect">
            <a:avLst/>
          </a:prstGeom>
        </p:spPr>
        <p:txBody>
          <a:bodyPr vert="horz" lIns="91440" tIns="45720" rIns="91440" bIns="45720" rtlCol="0" anchor="b">
            <a:normAutofit fontScale="97500"/>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GB" sz="3200" b="1" u="sng" spc="300" dirty="0">
                <a:solidFill>
                  <a:srgbClr val="002060"/>
                </a:solidFill>
              </a:rPr>
              <a:t>Presentation - 2</a:t>
            </a:r>
            <a:endParaRPr lang="en-IN" sz="4400" b="1" u="sng" spc="300" dirty="0">
              <a:solidFill>
                <a:srgbClr val="002060"/>
              </a:solidFill>
            </a:endParaRPr>
          </a:p>
        </p:txBody>
      </p:sp>
    </p:spTree>
    <p:extLst>
      <p:ext uri="{BB962C8B-B14F-4D97-AF65-F5344CB8AC3E}">
        <p14:creationId xmlns:p14="http://schemas.microsoft.com/office/powerpoint/2010/main" val="2657877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flip="none" rotWithShape="1">
          <a:gsLst>
            <a:gs pos="22000">
              <a:schemeClr val="accent3">
                <a:lumMod val="5000"/>
                <a:lumOff val="95000"/>
              </a:schemeClr>
            </a:gs>
            <a:gs pos="61000">
              <a:schemeClr val="accent3">
                <a:lumMod val="45000"/>
                <a:lumOff val="55000"/>
              </a:schemeClr>
            </a:gs>
            <a:gs pos="60000">
              <a:schemeClr val="bg1">
                <a:lumMod val="85000"/>
              </a:schemeClr>
            </a:gs>
            <a:gs pos="70000">
              <a:schemeClr val="bg2"/>
            </a:gs>
          </a:gsLst>
          <a:lin ang="5400000" scaled="1"/>
          <a:tileRect/>
        </a:gradFill>
        <a:effectLst/>
      </p:bgPr>
    </p:bg>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GB" b="1" dirty="0">
                <a:ln w="22225">
                  <a:solidFill>
                    <a:schemeClr val="accent2"/>
                  </a:solidFill>
                  <a:prstDash val="solid"/>
                </a:ln>
                <a:solidFill>
                  <a:schemeClr val="accent2">
                    <a:lumMod val="40000"/>
                    <a:lumOff val="60000"/>
                  </a:schemeClr>
                </a:solidFill>
              </a:rPr>
              <a:t>Outline</a:t>
            </a:r>
            <a:endParaRPr lang="en-IN" b="1" dirty="0">
              <a:ln w="22225">
                <a:solidFill>
                  <a:schemeClr val="accent2"/>
                </a:solidFill>
                <a:prstDash val="solid"/>
              </a:ln>
              <a:solidFill>
                <a:schemeClr val="accent2">
                  <a:lumMod val="40000"/>
                  <a:lumOff val="60000"/>
                </a:schemeClr>
              </a:solidFill>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346586" y="1098038"/>
            <a:ext cx="11540613" cy="5548568"/>
          </a:xfrm>
        </p:spPr>
        <p:txBody>
          <a:bodyPr>
            <a:normAutofit fontScale="47500" lnSpcReduction="20000"/>
          </a:bodyPr>
          <a:lstStyle/>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Overview of Company</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Introduction of the I</a:t>
            </a:r>
            <a:r>
              <a:rPr lang="en-IN"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nternship Work</a:t>
            </a: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IN" sz="35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(Purpose, Objective, Scope, Technologies, Literature review) </a:t>
            </a:r>
            <a:endParaRPr lang="en-GB" sz="35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Timeline Chart for 12 weeks Internship</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Abstract of Project</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Description of modules on which you have worked</a:t>
            </a:r>
          </a:p>
          <a:p>
            <a:pPr>
              <a:lnSpc>
                <a:spcPct val="110000"/>
              </a:lnSpc>
            </a:pP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Implementation Work</a:t>
            </a:r>
            <a:endParaRPr lang="en-GB"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Test Cases</a:t>
            </a:r>
          </a:p>
          <a:p>
            <a:pPr>
              <a:lnSpc>
                <a:spcPct val="110000"/>
              </a:lnSpc>
            </a:pPr>
            <a:r>
              <a:rPr lang="en-IN"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Problem Encountered by you and Possible Solutions</a:t>
            </a: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n-GB"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Summary of Internship</a:t>
            </a:r>
            <a:endPar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Conclusion</a:t>
            </a: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Limitation and Future Enhancement</a:t>
            </a:r>
            <a:endParaRPr lang="en-IN" sz="48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a:p>
            <a:pPr>
              <a:lnSpc>
                <a:spcPct val="110000"/>
              </a:lnSpc>
            </a:pPr>
            <a:r>
              <a:rPr lang="en-IN" sz="48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References</a:t>
            </a:r>
            <a:endParaRPr lang="en-IN" sz="6600" dirty="0">
              <a:solidFill>
                <a:schemeClr val="tx1">
                  <a:lumMod val="65000"/>
                  <a:lumOff val="35000"/>
                </a:schemeClr>
              </a:solidFill>
            </a:endParaRPr>
          </a:p>
        </p:txBody>
      </p:sp>
    </p:spTree>
    <p:extLst>
      <p:ext uri="{BB962C8B-B14F-4D97-AF65-F5344CB8AC3E}">
        <p14:creationId xmlns:p14="http://schemas.microsoft.com/office/powerpoint/2010/main" val="26269656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IN" dirty="0">
                <a:solidFill>
                  <a:schemeClr val="tx1"/>
                </a:solidFill>
              </a:rPr>
              <a:t>Overview of Company</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63264"/>
          </a:xfrm>
        </p:spPr>
        <p:txBody>
          <a:bodyPr>
            <a:normAutofit/>
          </a:bodyPr>
          <a:lstStyle/>
          <a:p>
            <a:r>
              <a:rPr lang="en-US" sz="3200" dirty="0">
                <a:latin typeface="Times New Roman" panose="02020603050405020304" pitchFamily="18" charset="0"/>
                <a:cs typeface="Times New Roman" panose="02020603050405020304" pitchFamily="18" charset="0"/>
              </a:rPr>
              <a:t> </a:t>
            </a:r>
            <a:r>
              <a:rPr lang="en-US" sz="3200" b="1" dirty="0" err="1">
                <a:latin typeface="Times New Roman" panose="02020603050405020304" pitchFamily="18" charset="0"/>
                <a:cs typeface="Times New Roman" panose="02020603050405020304" pitchFamily="18" charset="0"/>
              </a:rPr>
              <a:t>Infozium</a:t>
            </a:r>
            <a:r>
              <a:rPr lang="en-US" sz="3200" b="1" dirty="0">
                <a:latin typeface="Times New Roman" panose="02020603050405020304" pitchFamily="18" charset="0"/>
                <a:cs typeface="Times New Roman" panose="02020603050405020304" pitchFamily="18" charset="0"/>
              </a:rPr>
              <a:t> Solution PVT LTD  </a:t>
            </a:r>
            <a:r>
              <a:rPr lang="en-US" sz="3200" dirty="0">
                <a:latin typeface="Times New Roman" panose="02020603050405020304" pitchFamily="18" charset="0"/>
                <a:cs typeface="Times New Roman" panose="02020603050405020304" pitchFamily="18" charset="0"/>
              </a:rPr>
              <a:t>which is Software Solution Base Company which is Located In Surat. </a:t>
            </a:r>
          </a:p>
          <a:p>
            <a:r>
              <a:rPr lang="en-US" sz="3200" dirty="0">
                <a:latin typeface="Times New Roman" panose="02020603050405020304" pitchFamily="18" charset="0"/>
                <a:cs typeface="Times New Roman" panose="02020603050405020304" pitchFamily="18" charset="0"/>
              </a:rPr>
              <a:t>Goal of the Company is that to provide the good and reliable solution to Client. Working on Many Trending Technologies Like React Native ,Flutter, ReactJS, Node JS, PHP  </a:t>
            </a:r>
            <a:r>
              <a:rPr lang="en-US" sz="3200" dirty="0" err="1">
                <a:latin typeface="Times New Roman" panose="02020603050405020304" pitchFamily="18" charset="0"/>
                <a:cs typeface="Times New Roman" panose="02020603050405020304" pitchFamily="18" charset="0"/>
              </a:rPr>
              <a:t>etc</a:t>
            </a:r>
            <a:r>
              <a:rPr lang="en-US" sz="3200" dirty="0">
                <a:latin typeface="Times New Roman" panose="02020603050405020304" pitchFamily="18" charset="0"/>
                <a:cs typeface="Times New Roman" panose="02020603050405020304" pitchFamily="18" charset="0"/>
              </a:rPr>
              <a:t>…</a:t>
            </a:r>
          </a:p>
          <a:p>
            <a:r>
              <a:rPr lang="en-US" sz="3200" dirty="0">
                <a:latin typeface="Times New Roman" panose="02020603050405020304" pitchFamily="18" charset="0"/>
                <a:cs typeface="Times New Roman" panose="02020603050405020304" pitchFamily="18" charset="0"/>
              </a:rPr>
              <a:t>Company have many teams which have experts in that fields of technology and create a multiple solution with their expertise and provide it to client.</a:t>
            </a:r>
          </a:p>
          <a:p>
            <a:r>
              <a:rPr lang="en-US" sz="3200" b="0" i="0" dirty="0" err="1">
                <a:effectLst/>
                <a:latin typeface="Times New Roman" panose="02020603050405020304" pitchFamily="18" charset="0"/>
                <a:cs typeface="Times New Roman" panose="02020603050405020304" pitchFamily="18" charset="0"/>
              </a:rPr>
              <a:t>Infozium</a:t>
            </a:r>
            <a:r>
              <a:rPr lang="en-US" sz="3200" b="0" i="0" dirty="0">
                <a:effectLst/>
                <a:latin typeface="Times New Roman" panose="02020603050405020304" pitchFamily="18" charset="0"/>
                <a:cs typeface="Times New Roman" panose="02020603050405020304" pitchFamily="18" charset="0"/>
              </a:rPr>
              <a:t> Group has become one of the most dependable technology partners for a variety of industries, particularly in their digitization efforts.</a:t>
            </a:r>
            <a:endParaRPr lang="en-IN" sz="3200" dirty="0">
              <a:latin typeface="Times New Roman" panose="02020603050405020304" pitchFamily="18" charset="0"/>
              <a:cs typeface="Times New Roman" panose="02020603050405020304" pitchFamily="18" charset="0"/>
            </a:endParaRPr>
          </a:p>
          <a:p>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1C432E8-C109-4765-B131-CA581D486B08}"/>
              </a:ext>
            </a:extLst>
          </p:cNvPr>
          <p:cNvSpPr>
            <a:spLocks noGrp="1"/>
          </p:cNvSpPr>
          <p:nvPr>
            <p:ph type="sldNum" sz="quarter" idx="12"/>
          </p:nvPr>
        </p:nvSpPr>
        <p:spPr/>
        <p:txBody>
          <a:bodyPr/>
          <a:lstStyle/>
          <a:p>
            <a:fld id="{47E4B4FF-5ED1-45EA-B65E-9B4824650A89}" type="slidenum">
              <a:rPr lang="en-IN" smtClean="0"/>
              <a:t>3</a:t>
            </a:fld>
            <a:endParaRPr lang="en-IN" dirty="0"/>
          </a:p>
        </p:txBody>
      </p:sp>
    </p:spTree>
    <p:extLst>
      <p:ext uri="{BB962C8B-B14F-4D97-AF65-F5344CB8AC3E}">
        <p14:creationId xmlns:p14="http://schemas.microsoft.com/office/powerpoint/2010/main" val="6178277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Timeline Chart for 12 weeks Internship</a:t>
            </a:r>
          </a:p>
        </p:txBody>
      </p:sp>
      <p:sp>
        <p:nvSpPr>
          <p:cNvPr id="2" name="Slide Number Placeholder 1">
            <a:extLst>
              <a:ext uri="{FF2B5EF4-FFF2-40B4-BE49-F238E27FC236}">
                <a16:creationId xmlns:a16="http://schemas.microsoft.com/office/drawing/2014/main" id="{9A842897-3EB2-439D-BFA0-EA67F682263D}"/>
              </a:ext>
            </a:extLst>
          </p:cNvPr>
          <p:cNvSpPr>
            <a:spLocks noGrp="1"/>
          </p:cNvSpPr>
          <p:nvPr>
            <p:ph type="sldNum" sz="quarter" idx="12"/>
          </p:nvPr>
        </p:nvSpPr>
        <p:spPr/>
        <p:txBody>
          <a:bodyPr/>
          <a:lstStyle/>
          <a:p>
            <a:fld id="{47E4B4FF-5ED1-45EA-B65E-9B4824650A89}" type="slidenum">
              <a:rPr lang="en-IN" smtClean="0"/>
              <a:t>4</a:t>
            </a:fld>
            <a:endParaRPr lang="en-IN"/>
          </a:p>
        </p:txBody>
      </p:sp>
      <p:pic>
        <p:nvPicPr>
          <p:cNvPr id="8" name="Content Placeholder 7">
            <a:extLst>
              <a:ext uri="{FF2B5EF4-FFF2-40B4-BE49-F238E27FC236}">
                <a16:creationId xmlns:a16="http://schemas.microsoft.com/office/drawing/2014/main" id="{76B236C9-D959-4270-A96B-EA5762978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02802" y="970384"/>
            <a:ext cx="11186396" cy="5385966"/>
          </a:xfrm>
        </p:spPr>
      </p:pic>
    </p:spTree>
    <p:extLst>
      <p:ext uri="{BB962C8B-B14F-4D97-AF65-F5344CB8AC3E}">
        <p14:creationId xmlns:p14="http://schemas.microsoft.com/office/powerpoint/2010/main" val="15903288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pPr algn="l"/>
            <a:r>
              <a:rPr lang="en-GB"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Introduction</a:t>
            </a:r>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of the Internship Work </a:t>
            </a:r>
            <a:endParaRPr lang="en-IN" b="1" dirty="0">
              <a:ln w="22225">
                <a:solidFill>
                  <a:schemeClr val="accent2"/>
                </a:solidFill>
                <a:prstDash val="solid"/>
              </a:ln>
              <a:solidFill>
                <a:schemeClr val="accent2">
                  <a:lumMod val="40000"/>
                  <a:lumOff val="60000"/>
                </a:schemeClr>
              </a:solidFill>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1091682"/>
            <a:ext cx="12192000" cy="5757894"/>
          </a:xfrm>
        </p:spPr>
        <p:txBody>
          <a:bodyPr>
            <a:normAutofit/>
          </a:bodyPr>
          <a:lstStyle/>
          <a:p>
            <a:r>
              <a:rPr lang="en-US" sz="3200" dirty="0">
                <a:latin typeface="Times New Roman" panose="02020603050405020304" pitchFamily="18" charset="0"/>
                <a:cs typeface="Times New Roman" panose="02020603050405020304" pitchFamily="18" charset="0"/>
              </a:rPr>
              <a:t>Main Purpose of an Internship that I want to learn new technologies which are use by the companies Nowadays.</a:t>
            </a:r>
          </a:p>
          <a:p>
            <a:r>
              <a:rPr lang="en-US" sz="3200" b="0" i="0" dirty="0">
                <a:solidFill>
                  <a:srgbClr val="000000"/>
                </a:solidFill>
                <a:effectLst/>
                <a:latin typeface="Times New Roman" panose="02020603050405020304" pitchFamily="18" charset="0"/>
                <a:cs typeface="Times New Roman" panose="02020603050405020304" pitchFamily="18" charset="0"/>
              </a:rPr>
              <a:t>To gain real work experience and provide meaningful assistance to the company.</a:t>
            </a:r>
          </a:p>
          <a:p>
            <a:r>
              <a:rPr lang="en-US" sz="3200" b="0" i="0" dirty="0">
                <a:solidFill>
                  <a:srgbClr val="000000"/>
                </a:solidFill>
                <a:effectLst/>
                <a:latin typeface="Times New Roman" panose="02020603050405020304" pitchFamily="18" charset="0"/>
                <a:cs typeface="Times New Roman" panose="02020603050405020304" pitchFamily="18" charset="0"/>
              </a:rPr>
              <a:t>To gain experience and skills in a particular field.</a:t>
            </a:r>
          </a:p>
          <a:p>
            <a:r>
              <a:rPr lang="en-IN" sz="3200" b="0" i="0" dirty="0">
                <a:solidFill>
                  <a:srgbClr val="000000"/>
                </a:solidFill>
                <a:effectLst/>
                <a:latin typeface="Times New Roman" panose="02020603050405020304" pitchFamily="18" charset="0"/>
                <a:cs typeface="Times New Roman" panose="02020603050405020304" pitchFamily="18" charset="0"/>
              </a:rPr>
              <a:t>To develop professional contacts.</a:t>
            </a:r>
          </a:p>
          <a:p>
            <a:pPr marL="0" indent="0">
              <a:buNone/>
            </a:pPr>
            <a:endParaRPr lang="en-IN" sz="3200" dirty="0">
              <a:solidFill>
                <a:schemeClr val="tx1">
                  <a:lumMod val="65000"/>
                  <a:lumOff val="35000"/>
                </a:schemeClr>
              </a:solidFill>
              <a:latin typeface="Times New Roman" panose="02020603050405020304" pitchFamily="18" charset="0"/>
              <a:cs typeface="Times New Roman" panose="02020603050405020304" pitchFamily="18" charset="0"/>
            </a:endParaRPr>
          </a:p>
        </p:txBody>
      </p:sp>
      <p:sp>
        <p:nvSpPr>
          <p:cNvPr id="2" name="Slide Number Placeholder 1">
            <a:extLst>
              <a:ext uri="{FF2B5EF4-FFF2-40B4-BE49-F238E27FC236}">
                <a16:creationId xmlns:a16="http://schemas.microsoft.com/office/drawing/2014/main" id="{7B5FCF66-B645-4577-A95E-5DB24536366A}"/>
              </a:ext>
            </a:extLst>
          </p:cNvPr>
          <p:cNvSpPr>
            <a:spLocks noGrp="1"/>
          </p:cNvSpPr>
          <p:nvPr>
            <p:ph type="sldNum" sz="quarter" idx="12"/>
          </p:nvPr>
        </p:nvSpPr>
        <p:spPr/>
        <p:txBody>
          <a:bodyPr/>
          <a:lstStyle/>
          <a:p>
            <a:fld id="{47E4B4FF-5ED1-45EA-B65E-9B4824650A89}" type="slidenum">
              <a:rPr lang="en-IN" smtClean="0"/>
              <a:t>5</a:t>
            </a:fld>
            <a:endParaRPr lang="en-IN"/>
          </a:p>
        </p:txBody>
      </p:sp>
    </p:spTree>
    <p:extLst>
      <p:ext uri="{BB962C8B-B14F-4D97-AF65-F5344CB8AC3E}">
        <p14:creationId xmlns:p14="http://schemas.microsoft.com/office/powerpoint/2010/main" val="10909011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Abstract of Project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lnSpcReduction="10000"/>
          </a:bodyPr>
          <a:lstStyle/>
          <a:p>
            <a:r>
              <a:rPr lang="en-US" sz="3600" b="1" dirty="0">
                <a:solidFill>
                  <a:schemeClr val="tx1">
                    <a:lumMod val="65000"/>
                    <a:lumOff val="35000"/>
                  </a:schemeClr>
                </a:solidFill>
              </a:rPr>
              <a:t>Warehouse management</a:t>
            </a:r>
          </a:p>
          <a:p>
            <a:r>
              <a:rPr lang="en-US" sz="3200" dirty="0"/>
              <a:t>Warehouse Management is based upon delivery </a:t>
            </a:r>
            <a:r>
              <a:rPr lang="en-US" sz="3200" dirty="0" err="1"/>
              <a:t>services.It</a:t>
            </a:r>
            <a:r>
              <a:rPr lang="en-US" sz="3200" dirty="0"/>
              <a:t> has mainly three Roles are Admin, Warehouse Manager and Delivery Boy In which admin and warehouse manager  uses the web app and delivery boy uses the mobile app.</a:t>
            </a:r>
          </a:p>
          <a:p>
            <a:r>
              <a:rPr lang="en-US" sz="3200" dirty="0"/>
              <a:t> Admin can add/edit/delete Warehouse Manager and Delivery Boy as well apart from that admin can view/ edit delivery boy and Warehouse Manager. Admin can Manage, view, Assign Orders to Managers and Delivery Boys. </a:t>
            </a:r>
          </a:p>
          <a:p>
            <a:r>
              <a:rPr lang="en-US" sz="3200" dirty="0"/>
              <a:t>Warehouse Manager assign order to Delivery Boy and Download status of order and Payment Collection report.</a:t>
            </a:r>
          </a:p>
          <a:p>
            <a:r>
              <a:rPr lang="en-US" sz="3200" dirty="0"/>
              <a:t>Delivery Boy view  all orders and Delivered the order and update the status of order and collect the payment.</a:t>
            </a: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6</a:t>
            </a:fld>
            <a:endParaRPr lang="en-IN"/>
          </a:p>
        </p:txBody>
      </p:sp>
    </p:spTree>
    <p:extLst>
      <p:ext uri="{BB962C8B-B14F-4D97-AF65-F5344CB8AC3E}">
        <p14:creationId xmlns:p14="http://schemas.microsoft.com/office/powerpoint/2010/main" val="31174737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886312"/>
          </a:xfrm>
        </p:spPr>
        <p:style>
          <a:lnRef idx="2">
            <a:schemeClr val="accent5"/>
          </a:lnRef>
          <a:fillRef idx="1">
            <a:schemeClr val="lt1"/>
          </a:fillRef>
          <a:effectRef idx="0">
            <a:schemeClr val="accent5"/>
          </a:effectRef>
          <a:fontRef idx="minor">
            <a:schemeClr val="dk1"/>
          </a:fontRef>
        </p:style>
        <p:txBody>
          <a:bodyPr>
            <a:normAutofit/>
          </a:bodyPr>
          <a:lstStyle/>
          <a:p>
            <a:r>
              <a:rPr lang="en-IN"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rPr>
              <a:t>Description of modules on which you have worked</a:t>
            </a:r>
            <a:r>
              <a:rPr lang="en-IN"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 </a:t>
            </a: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894736"/>
            <a:ext cx="12192000" cy="5954840"/>
          </a:xfrm>
        </p:spPr>
        <p:txBody>
          <a:bodyPr>
            <a:normAutofit/>
          </a:bodyPr>
          <a:lstStyle/>
          <a:p>
            <a:r>
              <a:rPr lang="en-IN" sz="3200" dirty="0">
                <a:solidFill>
                  <a:schemeClr val="tx1">
                    <a:lumMod val="65000"/>
                    <a:lumOff val="35000"/>
                  </a:schemeClr>
                </a:solidFill>
              </a:rPr>
              <a:t>Built the </a:t>
            </a:r>
            <a:r>
              <a:rPr lang="en-IN" sz="3200" dirty="0" err="1">
                <a:solidFill>
                  <a:schemeClr val="tx1">
                    <a:lumMod val="65000"/>
                    <a:lumOff val="35000"/>
                  </a:schemeClr>
                </a:solidFill>
              </a:rPr>
              <a:t>api</a:t>
            </a:r>
            <a:r>
              <a:rPr lang="en-IN" sz="3200" dirty="0">
                <a:solidFill>
                  <a:schemeClr val="tx1">
                    <a:lumMod val="65000"/>
                    <a:lumOff val="35000"/>
                  </a:schemeClr>
                </a:solidFill>
              </a:rPr>
              <a:t> for admin, manager, delivery boy.</a:t>
            </a:r>
          </a:p>
          <a:p>
            <a:r>
              <a:rPr lang="en-IN" sz="3200" dirty="0">
                <a:solidFill>
                  <a:schemeClr val="tx1">
                    <a:lumMod val="65000"/>
                    <a:lumOff val="35000"/>
                  </a:schemeClr>
                </a:solidFill>
              </a:rPr>
              <a:t>Admin can create, block, edit manager and delivery boy and also create the warehouse and assign the warehouse manager to the warehouse.</a:t>
            </a:r>
          </a:p>
          <a:p>
            <a:r>
              <a:rPr lang="en-IN" sz="3200" dirty="0">
                <a:solidFill>
                  <a:schemeClr val="tx1">
                    <a:lumMod val="65000"/>
                    <a:lumOff val="35000"/>
                  </a:schemeClr>
                </a:solidFill>
              </a:rPr>
              <a:t> Warehouse manager can upload the excel file which contains the unique number which gives by the admin, warehouse manager can view all orders and assign to the delivery boy.</a:t>
            </a:r>
          </a:p>
          <a:p>
            <a:r>
              <a:rPr lang="en-IN" sz="3200" dirty="0">
                <a:solidFill>
                  <a:schemeClr val="tx1">
                    <a:lumMod val="65000"/>
                    <a:lumOff val="35000"/>
                  </a:schemeClr>
                </a:solidFill>
              </a:rPr>
              <a:t>Delivery boy can view all its order and deliver the order whether its for pickup or delivery. Collect the payment if the payment type is cash on delivery. Update the status of order either delivered or cancelled. He can view the history of orders and collected payment.</a:t>
            </a:r>
          </a:p>
          <a:p>
            <a:r>
              <a:rPr lang="en-IN" sz="3200" dirty="0">
                <a:solidFill>
                  <a:schemeClr val="tx1">
                    <a:lumMod val="65000"/>
                    <a:lumOff val="35000"/>
                  </a:schemeClr>
                </a:solidFill>
              </a:rPr>
              <a:t>Manager can view the payment collection report of particular delivery boy.</a:t>
            </a:r>
          </a:p>
          <a:p>
            <a:endParaRPr lang="en-IN" sz="3200" dirty="0">
              <a:solidFill>
                <a:schemeClr val="tx1">
                  <a:lumMod val="65000"/>
                  <a:lumOff val="35000"/>
                </a:schemeClr>
              </a:solidFill>
            </a:endParaRPr>
          </a:p>
        </p:txBody>
      </p:sp>
      <p:sp>
        <p:nvSpPr>
          <p:cNvPr id="2" name="Slide Number Placeholder 1">
            <a:extLst>
              <a:ext uri="{FF2B5EF4-FFF2-40B4-BE49-F238E27FC236}">
                <a16:creationId xmlns:a16="http://schemas.microsoft.com/office/drawing/2014/main" id="{C6F9CEF5-2651-4D2F-9CBD-535779E2038B}"/>
              </a:ext>
            </a:extLst>
          </p:cNvPr>
          <p:cNvSpPr>
            <a:spLocks noGrp="1"/>
          </p:cNvSpPr>
          <p:nvPr>
            <p:ph type="sldNum" sz="quarter" idx="12"/>
          </p:nvPr>
        </p:nvSpPr>
        <p:spPr/>
        <p:txBody>
          <a:bodyPr/>
          <a:lstStyle/>
          <a:p>
            <a:fld id="{47E4B4FF-5ED1-45EA-B65E-9B4824650A89}" type="slidenum">
              <a:rPr lang="en-IN" smtClean="0"/>
              <a:t>7</a:t>
            </a:fld>
            <a:endParaRPr lang="en-IN"/>
          </a:p>
        </p:txBody>
      </p:sp>
    </p:spTree>
    <p:extLst>
      <p:ext uri="{BB962C8B-B14F-4D97-AF65-F5344CB8AC3E}">
        <p14:creationId xmlns:p14="http://schemas.microsoft.com/office/powerpoint/2010/main" val="378187329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7C3F6CA-84B6-49CA-9AA1-4BD99713D2DF}"/>
              </a:ext>
            </a:extLst>
          </p:cNvPr>
          <p:cNvSpPr>
            <a:spLocks noGrp="1"/>
          </p:cNvSpPr>
          <p:nvPr>
            <p:ph type="title"/>
          </p:nvPr>
        </p:nvSpPr>
        <p:spPr>
          <a:xfrm>
            <a:off x="0" y="8424"/>
            <a:ext cx="12192000" cy="570074"/>
          </a:xfrm>
        </p:spPr>
        <p:style>
          <a:lnRef idx="2">
            <a:schemeClr val="accent5"/>
          </a:lnRef>
          <a:fillRef idx="1">
            <a:schemeClr val="lt1"/>
          </a:fillRef>
          <a:effectRef idx="0">
            <a:schemeClr val="accent5"/>
          </a:effectRef>
          <a:fontRef idx="minor">
            <a:schemeClr val="dk1"/>
          </a:fontRef>
        </p:style>
        <p:txBody>
          <a:bodyPr>
            <a:normAutofit fontScale="90000"/>
          </a:bodyPr>
          <a:lstStyle/>
          <a:p>
            <a:r>
              <a:rPr lang="en-GB" sz="4400" b="1" dirty="0">
                <a:solidFill>
                  <a:schemeClr val="tx1">
                    <a:lumMod val="65000"/>
                    <a:lumOff val="35000"/>
                  </a:schemeClr>
                </a:solidFill>
                <a:effectLst/>
                <a:latin typeface="Calibri" panose="020F0502020204030204" pitchFamily="34" charset="0"/>
                <a:ea typeface="Calibri" panose="020F0502020204030204" pitchFamily="34" charset="0"/>
                <a:cs typeface="Times New Roman" panose="02020603050405020304" pitchFamily="18" charset="0"/>
              </a:rPr>
              <a:t>Training Work</a:t>
            </a:r>
            <a:endParaRPr lang="en-GB" sz="4400" b="1" dirty="0">
              <a:solidFill>
                <a:schemeClr val="tx1">
                  <a:lumMod val="65000"/>
                  <a:lumOff val="35000"/>
                </a:schemeClr>
              </a:solidFill>
              <a:latin typeface="Calibri" panose="020F0502020204030204" pitchFamily="34" charset="0"/>
              <a:ea typeface="Calibri" panose="020F0502020204030204" pitchFamily="34" charset="0"/>
              <a:cs typeface="Times New Roman" panose="02020603050405020304" pitchFamily="18" charset="0"/>
            </a:endParaRPr>
          </a:p>
        </p:txBody>
      </p:sp>
      <p:sp>
        <p:nvSpPr>
          <p:cNvPr id="6" name="Content Placeholder 5">
            <a:extLst>
              <a:ext uri="{FF2B5EF4-FFF2-40B4-BE49-F238E27FC236}">
                <a16:creationId xmlns:a16="http://schemas.microsoft.com/office/drawing/2014/main" id="{BEF7003D-5BD8-4DD6-9996-A358B9D85AD5}"/>
              </a:ext>
            </a:extLst>
          </p:cNvPr>
          <p:cNvSpPr>
            <a:spLocks noGrp="1"/>
          </p:cNvSpPr>
          <p:nvPr>
            <p:ph idx="1"/>
          </p:nvPr>
        </p:nvSpPr>
        <p:spPr>
          <a:xfrm>
            <a:off x="0" y="578498"/>
            <a:ext cx="12192000" cy="6279502"/>
          </a:xfrm>
        </p:spPr>
        <p:txBody>
          <a:bodyPr>
            <a:normAutofit/>
          </a:bodyPr>
          <a:lstStyle/>
          <a:p>
            <a:pPr algn="just"/>
            <a:r>
              <a:rPr lang="en-US" sz="3500" b="1" u="sng" dirty="0">
                <a:solidFill>
                  <a:srgbClr val="000000"/>
                </a:solidFill>
              </a:rPr>
              <a:t>Week 4</a:t>
            </a:r>
          </a:p>
          <a:p>
            <a:pPr algn="just"/>
            <a:endParaRPr lang="en-US" sz="3500" b="1" u="sng" dirty="0">
              <a:solidFill>
                <a:srgbClr val="000000"/>
              </a:solidFill>
            </a:endParaRPr>
          </a:p>
          <a:p>
            <a:pPr algn="just"/>
            <a:endParaRPr lang="en-US" sz="3500" b="1" u="sng" dirty="0">
              <a:solidFill>
                <a:srgbClr val="000000"/>
              </a:solidFill>
            </a:endParaRPr>
          </a:p>
        </p:txBody>
      </p:sp>
      <p:sp>
        <p:nvSpPr>
          <p:cNvPr id="2" name="Slide Number Placeholder 1">
            <a:extLst>
              <a:ext uri="{FF2B5EF4-FFF2-40B4-BE49-F238E27FC236}">
                <a16:creationId xmlns:a16="http://schemas.microsoft.com/office/drawing/2014/main" id="{1A587517-515A-46FB-AC08-8F6D8EA0E203}"/>
              </a:ext>
            </a:extLst>
          </p:cNvPr>
          <p:cNvSpPr>
            <a:spLocks noGrp="1"/>
          </p:cNvSpPr>
          <p:nvPr>
            <p:ph type="sldNum" sz="quarter" idx="12"/>
          </p:nvPr>
        </p:nvSpPr>
        <p:spPr/>
        <p:txBody>
          <a:bodyPr/>
          <a:lstStyle/>
          <a:p>
            <a:fld id="{47E4B4FF-5ED1-45EA-B65E-9B4824650A89}" type="slidenum">
              <a:rPr lang="en-IN" smtClean="0"/>
              <a:t>8</a:t>
            </a:fld>
            <a:endParaRPr lang="en-IN"/>
          </a:p>
        </p:txBody>
      </p:sp>
      <p:pic>
        <p:nvPicPr>
          <p:cNvPr id="5" name="Picture 4">
            <a:extLst>
              <a:ext uri="{FF2B5EF4-FFF2-40B4-BE49-F238E27FC236}">
                <a16:creationId xmlns:a16="http://schemas.microsoft.com/office/drawing/2014/main" id="{85A21057-4C52-4E5B-95F6-00ABA43F216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8791" y="1036822"/>
            <a:ext cx="9184457" cy="5812754"/>
          </a:xfrm>
          <a:prstGeom prst="rect">
            <a:avLst/>
          </a:prstGeom>
        </p:spPr>
      </p:pic>
    </p:spTree>
    <p:extLst>
      <p:ext uri="{BB962C8B-B14F-4D97-AF65-F5344CB8AC3E}">
        <p14:creationId xmlns:p14="http://schemas.microsoft.com/office/powerpoint/2010/main" val="294251713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179</TotalTime>
  <Words>578</Words>
  <Application>Microsoft Office PowerPoint</Application>
  <PresentationFormat>Widescreen</PresentationFormat>
  <Paragraphs>61</Paragraphs>
  <Slides>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8</vt:i4>
      </vt:variant>
    </vt:vector>
  </HeadingPairs>
  <TitlesOfParts>
    <vt:vector size="15" baseType="lpstr">
      <vt:lpstr>Algerian</vt:lpstr>
      <vt:lpstr>Arial</vt:lpstr>
      <vt:lpstr>Arial Rounded MT Bold</vt:lpstr>
      <vt:lpstr>Calibri</vt:lpstr>
      <vt:lpstr>Calibri Light</vt:lpstr>
      <vt:lpstr>Times New Roman</vt:lpstr>
      <vt:lpstr>Office Theme</vt:lpstr>
      <vt:lpstr>R. N. G. Patel Institute of Technology (RNGPIT)</vt:lpstr>
      <vt:lpstr>Outline</vt:lpstr>
      <vt:lpstr>Overview of Company</vt:lpstr>
      <vt:lpstr> Timeline Chart for 12 weeks Internship</vt:lpstr>
      <vt:lpstr>Introduction of the Internship Work </vt:lpstr>
      <vt:lpstr>Abstract of Project </vt:lpstr>
      <vt:lpstr>Description of modules on which you have worked </vt:lpstr>
      <vt:lpstr>Training Work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 N. G. Patel Institute of Technology (RNGPIT)</dc:title>
  <dc:creator>nikunj kansara</dc:creator>
  <cp:lastModifiedBy>darshil pansuriya</cp:lastModifiedBy>
  <cp:revision>24</cp:revision>
  <dcterms:created xsi:type="dcterms:W3CDTF">2022-02-10T09:51:16Z</dcterms:created>
  <dcterms:modified xsi:type="dcterms:W3CDTF">2022-04-20T14:43:59Z</dcterms:modified>
</cp:coreProperties>
</file>