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png" ContentType="image/png"/>
  <Override PartName="/ppt/slides/slide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7556500" cy="10693400"/>
  <p:notesSz cx="75565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2004" y="4407534"/>
            <a:ext cx="5758840" cy="422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5354192"/>
            <a:ext cx="347916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15">
                <a:latin typeface="Calibri"/>
                <a:cs typeface="Calibri"/>
              </a:rPr>
              <a:t>Project</a:t>
            </a:r>
            <a:r>
              <a:rPr dirty="0" sz="4800" spc="-75">
                <a:latin typeface="Calibri"/>
                <a:cs typeface="Calibri"/>
              </a:rPr>
              <a:t> </a:t>
            </a:r>
            <a:r>
              <a:rPr dirty="0" sz="4800" spc="-15">
                <a:latin typeface="Calibri"/>
                <a:cs typeface="Calibri"/>
              </a:rPr>
              <a:t>report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5916724"/>
            <a:ext cx="4491990" cy="2755900"/>
          </a:xfrm>
          <a:prstGeom prst="rect">
            <a:avLst/>
          </a:prstGeom>
        </p:spPr>
        <p:txBody>
          <a:bodyPr wrap="square" lIns="0" tIns="3549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95"/>
              </a:spcBef>
            </a:pPr>
            <a:r>
              <a:rPr dirty="0" sz="4800">
                <a:solidFill>
                  <a:srgbClr val="FF0000"/>
                </a:solidFill>
                <a:latin typeface="Calibri"/>
                <a:cs typeface="Calibri"/>
              </a:rPr>
              <a:t>Phase</a:t>
            </a:r>
            <a:r>
              <a:rPr dirty="0" sz="4800" spc="-9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4800" spc="-10">
                <a:solidFill>
                  <a:srgbClr val="FF0000"/>
                </a:solidFill>
                <a:latin typeface="Calibri"/>
                <a:cs typeface="Calibri"/>
              </a:rPr>
              <a:t>modulation</a:t>
            </a:r>
            <a:endParaRPr sz="4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dirty="0" sz="2600" spc="-10">
                <a:latin typeface="Calibri"/>
                <a:cs typeface="Calibri"/>
              </a:rPr>
              <a:t>Presented</a:t>
            </a:r>
            <a:r>
              <a:rPr dirty="0" sz="2600" spc="-4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by: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dirty="0" sz="2600" spc="-5">
                <a:latin typeface="Calibri"/>
                <a:cs typeface="Calibri"/>
              </a:rPr>
              <a:t>22BEC502</a:t>
            </a:r>
            <a:r>
              <a:rPr dirty="0" sz="2600" spc="-4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Prit</a:t>
            </a:r>
            <a:r>
              <a:rPr dirty="0" sz="2600" spc="-25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barot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dirty="0" sz="2600" spc="-5">
                <a:latin typeface="Calibri"/>
                <a:cs typeface="Calibri"/>
              </a:rPr>
              <a:t>22BEC508</a:t>
            </a:r>
            <a:r>
              <a:rPr dirty="0" sz="2600" spc="-3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Darshil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20">
                <a:latin typeface="Calibri"/>
                <a:cs typeface="Calibri"/>
              </a:rPr>
              <a:t>mavadiya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399"/>
            <a:ext cx="6271259" cy="40805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2810"/>
            <a:ext cx="5748020" cy="24460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2D74B5"/>
                </a:solidFill>
                <a:latin typeface="Calibri Light"/>
                <a:cs typeface="Calibri Light"/>
              </a:rPr>
              <a:t>INTRODUCTION</a:t>
            </a:r>
            <a:endParaRPr sz="1600">
              <a:latin typeface="Calibri Light"/>
              <a:cs typeface="Calibri Light"/>
            </a:endParaRPr>
          </a:p>
          <a:p>
            <a:pPr marL="12700" marR="71120">
              <a:lnSpc>
                <a:spcPct val="101699"/>
              </a:lnSpc>
              <a:spcBef>
                <a:spcPts val="25"/>
              </a:spcBef>
            </a:pPr>
            <a:r>
              <a:rPr dirty="0" sz="1200" spc="-5">
                <a:latin typeface="Calibri"/>
                <a:cs typeface="Calibri"/>
              </a:rPr>
              <a:t>Modulation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 spc="-5">
                <a:latin typeface="Calibri"/>
                <a:cs typeface="Calibri"/>
              </a:rPr>
              <a:t> simply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refferred</a:t>
            </a:r>
            <a:r>
              <a:rPr dirty="0" sz="1200">
                <a:latin typeface="Calibri"/>
                <a:cs typeface="Calibri"/>
              </a:rPr>
              <a:t> to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as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5">
                <a:latin typeface="Calibri"/>
                <a:cs typeface="Calibri"/>
              </a:rPr>
              <a:t> alteration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of</a:t>
            </a:r>
            <a:r>
              <a:rPr dirty="0" sz="1200">
                <a:latin typeface="Calibri"/>
                <a:cs typeface="Calibri"/>
              </a:rPr>
              <a:t> a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signal with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respect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to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carrier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signal </a:t>
            </a:r>
            <a:r>
              <a:rPr dirty="0" sz="1200" spc="-254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containing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message</a:t>
            </a:r>
            <a:r>
              <a:rPr dirty="0" sz="1200" spc="254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which</a:t>
            </a:r>
            <a:r>
              <a:rPr dirty="0" sz="1200" spc="2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needs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sent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over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 </a:t>
            </a:r>
            <a:r>
              <a:rPr dirty="0" sz="1200" spc="-5">
                <a:latin typeface="Calibri"/>
                <a:cs typeface="Calibri"/>
              </a:rPr>
              <a:t>channel.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main </a:t>
            </a:r>
            <a:r>
              <a:rPr dirty="0" sz="1200">
                <a:latin typeface="Calibri"/>
                <a:cs typeface="Calibri"/>
              </a:rPr>
              <a:t>reason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why</a:t>
            </a:r>
            <a:endParaRPr sz="1200">
              <a:latin typeface="Calibri"/>
              <a:cs typeface="Calibri"/>
            </a:endParaRPr>
          </a:p>
          <a:p>
            <a:pPr marL="12700" marR="202565">
              <a:lnSpc>
                <a:spcPct val="101699"/>
              </a:lnSpc>
            </a:pPr>
            <a:r>
              <a:rPr dirty="0" sz="1200" spc="-5">
                <a:latin typeface="Calibri"/>
                <a:cs typeface="Calibri"/>
              </a:rPr>
              <a:t>modulation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vital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in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 </a:t>
            </a:r>
            <a:r>
              <a:rPr dirty="0" sz="1200" spc="-5">
                <a:latin typeface="Calibri"/>
                <a:cs typeface="Calibri"/>
              </a:rPr>
              <a:t>communication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system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because</a:t>
            </a:r>
            <a:r>
              <a:rPr dirty="0" sz="1200" spc="-5">
                <a:latin typeface="Calibri"/>
                <a:cs typeface="Calibri"/>
              </a:rPr>
              <a:t> of both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radiated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power and </a:t>
            </a:r>
            <a:r>
              <a:rPr dirty="0" sz="1200" spc="-2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size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of </a:t>
            </a:r>
            <a:r>
              <a:rPr dirty="0" sz="1200">
                <a:latin typeface="Calibri"/>
                <a:cs typeface="Calibri"/>
              </a:rPr>
              <a:t>an </a:t>
            </a:r>
            <a:r>
              <a:rPr dirty="0" sz="1200" spc="-5">
                <a:latin typeface="Calibri"/>
                <a:cs typeface="Calibri"/>
              </a:rPr>
              <a:t>antenna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i.e.</a:t>
            </a:r>
            <a:r>
              <a:rPr dirty="0" sz="1200">
                <a:latin typeface="Calibri"/>
                <a:cs typeface="Calibri"/>
              </a:rPr>
              <a:t> with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signal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with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small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frequency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will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need</a:t>
            </a:r>
            <a:r>
              <a:rPr dirty="0" sz="1200">
                <a:latin typeface="Calibri"/>
                <a:cs typeface="Calibri"/>
              </a:rPr>
              <a:t> a </a:t>
            </a:r>
            <a:r>
              <a:rPr dirty="0" sz="1200" spc="-5">
                <a:latin typeface="Calibri"/>
                <a:cs typeface="Calibri"/>
              </a:rPr>
              <a:t>large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antenna 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considering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that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frequency</a:t>
            </a:r>
            <a:r>
              <a:rPr dirty="0" sz="1200">
                <a:latin typeface="Calibri"/>
                <a:cs typeface="Calibri"/>
              </a:rPr>
              <a:t> is inversely</a:t>
            </a:r>
            <a:r>
              <a:rPr dirty="0" sz="1200" spc="-5">
                <a:latin typeface="Calibri"/>
                <a:cs typeface="Calibri"/>
              </a:rPr>
              <a:t> proportional</a:t>
            </a:r>
            <a:r>
              <a:rPr dirty="0" sz="1200">
                <a:latin typeface="Calibri"/>
                <a:cs typeface="Calibri"/>
              </a:rPr>
              <a:t> to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wavelength. The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phase</a:t>
            </a:r>
            <a:endParaRPr sz="1200">
              <a:latin typeface="Calibri"/>
              <a:cs typeface="Calibri"/>
            </a:endParaRPr>
          </a:p>
          <a:p>
            <a:pPr marL="12700" marR="65405">
              <a:lnSpc>
                <a:spcPct val="101699"/>
              </a:lnSpc>
            </a:pPr>
            <a:r>
              <a:rPr dirty="0" sz="1200" spc="-5">
                <a:latin typeface="Calibri"/>
                <a:cs typeface="Calibri"/>
              </a:rPr>
              <a:t>modulation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technique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common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technique where</a:t>
            </a:r>
            <a:r>
              <a:rPr dirty="0" sz="1200">
                <a:latin typeface="Calibri"/>
                <a:cs typeface="Calibri"/>
              </a:rPr>
              <a:t> the</a:t>
            </a:r>
            <a:r>
              <a:rPr dirty="0" sz="1200" spc="-5">
                <a:latin typeface="Calibri"/>
                <a:cs typeface="Calibri"/>
              </a:rPr>
              <a:t> message/carrier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signal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added</a:t>
            </a:r>
            <a:r>
              <a:rPr dirty="0" sz="1200">
                <a:latin typeface="Calibri"/>
                <a:cs typeface="Calibri"/>
              </a:rPr>
              <a:t> to </a:t>
            </a:r>
            <a:r>
              <a:rPr dirty="0" sz="1200" spc="-25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5">
                <a:latin typeface="Calibri"/>
                <a:cs typeface="Calibri"/>
              </a:rPr>
              <a:t> modulating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signal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by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altering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its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phase.</a:t>
            </a:r>
            <a:endParaRPr sz="1200">
              <a:latin typeface="Calibri"/>
              <a:cs typeface="Calibri"/>
            </a:endParaRPr>
          </a:p>
          <a:p>
            <a:pPr marL="12700" marR="5080">
              <a:lnSpc>
                <a:spcPct val="101699"/>
              </a:lnSpc>
              <a:spcBef>
                <a:spcPts val="1010"/>
              </a:spcBef>
            </a:pPr>
            <a:r>
              <a:rPr dirty="0" sz="1200" spc="-5">
                <a:latin typeface="Calibri"/>
                <a:cs typeface="Calibri"/>
              </a:rPr>
              <a:t>Even though the </a:t>
            </a:r>
            <a:r>
              <a:rPr dirty="0" sz="1200">
                <a:latin typeface="Calibri"/>
                <a:cs typeface="Calibri"/>
              </a:rPr>
              <a:t>phase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modulation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rather uncommon owing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its</a:t>
            </a:r>
            <a:r>
              <a:rPr dirty="0" sz="1200" spc="3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similarities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with </a:t>
            </a:r>
            <a:r>
              <a:rPr dirty="0" sz="1200">
                <a:latin typeface="Calibri"/>
                <a:cs typeface="Calibri"/>
              </a:rPr>
              <a:t>the 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Frequency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Modulation,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it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serves </a:t>
            </a:r>
            <a:r>
              <a:rPr dirty="0" sz="1200">
                <a:latin typeface="Calibri"/>
                <a:cs typeface="Calibri"/>
              </a:rPr>
              <a:t>as a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basis</a:t>
            </a:r>
            <a:r>
              <a:rPr dirty="0" sz="1200" spc="-5">
                <a:latin typeface="Calibri"/>
                <a:cs typeface="Calibri"/>
              </a:rPr>
              <a:t> for the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Phase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Shift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Keying(PSK),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Binary Phase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Shift </a:t>
            </a:r>
            <a:r>
              <a:rPr dirty="0" sz="1200" spc="-254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Keying(BPSK),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15">
                <a:latin typeface="Calibri"/>
                <a:cs typeface="Calibri"/>
              </a:rPr>
              <a:t>Offset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Phase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Shift</a:t>
            </a:r>
            <a:r>
              <a:rPr dirty="0" sz="1200">
                <a:latin typeface="Calibri"/>
                <a:cs typeface="Calibri"/>
              </a:rPr>
              <a:t> Keying</a:t>
            </a:r>
            <a:r>
              <a:rPr dirty="0" sz="1200" spc="-5">
                <a:latin typeface="Calibri"/>
                <a:cs typeface="Calibri"/>
              </a:rPr>
              <a:t> (OPSK)and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other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complex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modulation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techniques 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such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Quadrature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Amplitude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Modulation technique(QAM).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3779647"/>
            <a:ext cx="5732145" cy="29457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2D74B5"/>
                </a:solidFill>
                <a:latin typeface="Calibri Light"/>
                <a:cs typeface="Calibri Light"/>
              </a:rPr>
              <a:t>THEORY</a:t>
            </a:r>
            <a:endParaRPr sz="16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1200">
                <a:latin typeface="Calibri"/>
                <a:cs typeface="Calibri"/>
              </a:rPr>
              <a:t>Phase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simply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point </a:t>
            </a:r>
            <a:r>
              <a:rPr dirty="0" sz="1200">
                <a:latin typeface="Calibri"/>
                <a:cs typeface="Calibri"/>
              </a:rPr>
              <a:t>rate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change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as </a:t>
            </a:r>
            <a:r>
              <a:rPr dirty="0" sz="1200" spc="-10">
                <a:latin typeface="Calibri"/>
                <a:cs typeface="Calibri"/>
              </a:rPr>
              <a:t>it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moves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round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circular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orbit. Notably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it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 spc="-5">
                <a:latin typeface="Calibri"/>
                <a:cs typeface="Calibri"/>
              </a:rPr>
              <a:t> the</a:t>
            </a:r>
            <a:endParaRPr sz="1200">
              <a:latin typeface="Calibri"/>
              <a:cs typeface="Calibri"/>
            </a:endParaRPr>
          </a:p>
          <a:p>
            <a:pPr marL="12700" marR="5080">
              <a:lnSpc>
                <a:spcPct val="101699"/>
              </a:lnSpc>
            </a:pPr>
            <a:r>
              <a:rPr dirty="0" sz="1200">
                <a:latin typeface="Calibri"/>
                <a:cs typeface="Calibri"/>
              </a:rPr>
              <a:t>integral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of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 frequency</a:t>
            </a:r>
            <a:r>
              <a:rPr dirty="0" sz="1200">
                <a:latin typeface="Calibri"/>
                <a:cs typeface="Calibri"/>
              </a:rPr>
              <a:t> with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respect to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time.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This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 </a:t>
            </a:r>
            <a:r>
              <a:rPr dirty="0" sz="1200" spc="-5">
                <a:latin typeface="Calibri"/>
                <a:cs typeface="Calibri"/>
              </a:rPr>
              <a:t>can </a:t>
            </a:r>
            <a:r>
              <a:rPr dirty="0" sz="1200">
                <a:latin typeface="Calibri"/>
                <a:cs typeface="Calibri"/>
              </a:rPr>
              <a:t>be </a:t>
            </a:r>
            <a:r>
              <a:rPr dirty="0" sz="1200" spc="-5">
                <a:latin typeface="Calibri"/>
                <a:cs typeface="Calibri"/>
              </a:rPr>
              <a:t>proved because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integral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of </a:t>
            </a:r>
            <a:r>
              <a:rPr dirty="0" sz="1200">
                <a:latin typeface="Calibri"/>
                <a:cs typeface="Calibri"/>
              </a:rPr>
              <a:t> the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signal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equal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time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shifted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version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of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that</a:t>
            </a:r>
            <a:r>
              <a:rPr dirty="0" sz="1200" spc="4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signal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which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result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of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change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in </a:t>
            </a:r>
            <a:r>
              <a:rPr dirty="0" sz="1200" spc="-25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phase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angle.</a:t>
            </a:r>
            <a:endParaRPr sz="1200">
              <a:latin typeface="Calibri"/>
              <a:cs typeface="Calibri"/>
            </a:endParaRPr>
          </a:p>
          <a:p>
            <a:pPr marL="12700" marR="22860">
              <a:lnSpc>
                <a:spcPct val="101699"/>
              </a:lnSpc>
              <a:spcBef>
                <a:spcPts val="1010"/>
              </a:spcBef>
            </a:pPr>
            <a:r>
              <a:rPr dirty="0" sz="1200">
                <a:latin typeface="Calibri"/>
                <a:cs typeface="Calibri"/>
              </a:rPr>
              <a:t>Phase</a:t>
            </a:r>
            <a:r>
              <a:rPr dirty="0" sz="1200" spc="-5">
                <a:latin typeface="Calibri"/>
                <a:cs typeface="Calibri"/>
              </a:rPr>
              <a:t> modulation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works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by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altering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phase angle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such that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with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positive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change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in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 </a:t>
            </a:r>
            <a:r>
              <a:rPr dirty="0" sz="1200">
                <a:latin typeface="Calibri"/>
                <a:cs typeface="Calibri"/>
              </a:rPr>
              <a:t> phase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angle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leads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to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phase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modulated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wave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which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leads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5">
                <a:latin typeface="Calibri"/>
                <a:cs typeface="Calibri"/>
              </a:rPr>
              <a:t> carrier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signal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while the </a:t>
            </a:r>
            <a:r>
              <a:rPr dirty="0" sz="1200">
                <a:latin typeface="Calibri"/>
                <a:cs typeface="Calibri"/>
              </a:rPr>
              <a:t>phase </a:t>
            </a:r>
            <a:r>
              <a:rPr dirty="0" sz="1200" spc="-254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modulated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wave</a:t>
            </a:r>
            <a:r>
              <a:rPr dirty="0" sz="1200">
                <a:latin typeface="Calibri"/>
                <a:cs typeface="Calibri"/>
              </a:rPr>
              <a:t> lags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carrier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signal.</a:t>
            </a:r>
            <a:r>
              <a:rPr dirty="0" sz="1200">
                <a:latin typeface="Calibri"/>
                <a:cs typeface="Calibri"/>
              </a:rPr>
              <a:t> In</a:t>
            </a:r>
            <a:r>
              <a:rPr dirty="0" sz="1200" spc="-5">
                <a:latin typeface="Calibri"/>
                <a:cs typeface="Calibri"/>
              </a:rPr>
              <a:t> the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time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domain the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slope of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 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baseband(modulating) signal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affects</a:t>
            </a:r>
            <a:r>
              <a:rPr dirty="0" sz="1200" spc="-5">
                <a:latin typeface="Calibri"/>
                <a:cs typeface="Calibri"/>
              </a:rPr>
              <a:t> the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phase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angle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while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in</a:t>
            </a:r>
            <a:r>
              <a:rPr dirty="0" sz="1200">
                <a:latin typeface="Calibri"/>
                <a:cs typeface="Calibri"/>
              </a:rPr>
              <a:t> the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frequency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domain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5">
                <a:latin typeface="Calibri"/>
                <a:cs typeface="Calibri"/>
              </a:rPr>
              <a:t>it’s 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similar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to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Frequency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modulation (FM)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technique.</a:t>
            </a:r>
            <a:endParaRPr sz="1200">
              <a:latin typeface="Calibri"/>
              <a:cs typeface="Calibri"/>
            </a:endParaRPr>
          </a:p>
          <a:p>
            <a:pPr algn="just" marL="12700" marR="222250">
              <a:lnSpc>
                <a:spcPct val="101899"/>
              </a:lnSpc>
              <a:spcBef>
                <a:spcPts val="990"/>
              </a:spcBef>
            </a:pPr>
            <a:r>
              <a:rPr dirty="0" sz="1200">
                <a:latin typeface="Calibri"/>
                <a:cs typeface="Calibri"/>
              </a:rPr>
              <a:t>The </a:t>
            </a:r>
            <a:r>
              <a:rPr dirty="0" sz="1200" spc="-5">
                <a:latin typeface="Calibri"/>
                <a:cs typeface="Calibri"/>
              </a:rPr>
              <a:t>final </a:t>
            </a:r>
            <a:r>
              <a:rPr dirty="0" sz="1200">
                <a:latin typeface="Calibri"/>
                <a:cs typeface="Calibri"/>
              </a:rPr>
              <a:t>Pulse </a:t>
            </a:r>
            <a:r>
              <a:rPr dirty="0" sz="1200" spc="-5">
                <a:latin typeface="Calibri"/>
                <a:cs typeface="Calibri"/>
              </a:rPr>
              <a:t>modulated signal </a:t>
            </a:r>
            <a:r>
              <a:rPr dirty="0" sz="1200">
                <a:latin typeface="Calibri"/>
                <a:cs typeface="Calibri"/>
              </a:rPr>
              <a:t>is a </a:t>
            </a:r>
            <a:r>
              <a:rPr dirty="0" sz="1200" spc="-5">
                <a:latin typeface="Calibri"/>
                <a:cs typeface="Calibri"/>
              </a:rPr>
              <a:t>function of </a:t>
            </a:r>
            <a:r>
              <a:rPr dirty="0" sz="1200">
                <a:latin typeface="Calibri"/>
                <a:cs typeface="Calibri"/>
              </a:rPr>
              <a:t>both </a:t>
            </a:r>
            <a:r>
              <a:rPr dirty="0" sz="1200" spc="-5">
                <a:latin typeface="Calibri"/>
                <a:cs typeface="Calibri"/>
              </a:rPr>
              <a:t>the carrier signal and the baseband </a:t>
            </a:r>
            <a:r>
              <a:rPr dirty="0" sz="1200" spc="-26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signal and </a:t>
            </a:r>
            <a:r>
              <a:rPr dirty="0" sz="1200">
                <a:latin typeface="Calibri"/>
                <a:cs typeface="Calibri"/>
              </a:rPr>
              <a:t>the </a:t>
            </a:r>
            <a:r>
              <a:rPr dirty="0" sz="1200" spc="-5">
                <a:latin typeface="Calibri"/>
                <a:cs typeface="Calibri"/>
              </a:rPr>
              <a:t>modulation index. The index </a:t>
            </a:r>
            <a:r>
              <a:rPr dirty="0" sz="1200">
                <a:latin typeface="Calibri"/>
                <a:cs typeface="Calibri"/>
              </a:rPr>
              <a:t>is also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referred </a:t>
            </a:r>
            <a:r>
              <a:rPr dirty="0" sz="1200">
                <a:latin typeface="Calibri"/>
                <a:cs typeface="Calibri"/>
              </a:rPr>
              <a:t>to as </a:t>
            </a:r>
            <a:r>
              <a:rPr dirty="0" sz="1200" spc="-5">
                <a:latin typeface="Calibri"/>
                <a:cs typeface="Calibri"/>
              </a:rPr>
              <a:t>the the phase deviation 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baseline="4629" sz="1800" spc="-7">
                <a:latin typeface="Calibri"/>
                <a:cs typeface="Calibri"/>
              </a:rPr>
              <a:t>denoted </a:t>
            </a:r>
            <a:r>
              <a:rPr dirty="0" baseline="4629" sz="1800">
                <a:latin typeface="Calibri"/>
                <a:cs typeface="Calibri"/>
              </a:rPr>
              <a:t>by either </a:t>
            </a:r>
            <a:r>
              <a:rPr dirty="0" baseline="4629" sz="1800" i="1">
                <a:latin typeface="Calibri"/>
                <a:cs typeface="Calibri"/>
              </a:rPr>
              <a:t>m </a:t>
            </a:r>
            <a:r>
              <a:rPr dirty="0" baseline="4629" sz="1800" spc="-7">
                <a:latin typeface="Calibri"/>
                <a:cs typeface="Calibri"/>
              </a:rPr>
              <a:t>or K</a:t>
            </a:r>
            <a:r>
              <a:rPr dirty="0" sz="800" spc="-5">
                <a:latin typeface="Calibri"/>
                <a:cs typeface="Calibri"/>
              </a:rPr>
              <a:t>p </a:t>
            </a:r>
            <a:r>
              <a:rPr dirty="0" baseline="4629" sz="1800" spc="-7">
                <a:latin typeface="Calibri"/>
                <a:cs typeface="Calibri"/>
              </a:rPr>
              <a:t>which </a:t>
            </a:r>
            <a:r>
              <a:rPr dirty="0" baseline="4629" sz="1800" spc="-15">
                <a:latin typeface="Calibri"/>
                <a:cs typeface="Calibri"/>
              </a:rPr>
              <a:t>affects </a:t>
            </a:r>
            <a:r>
              <a:rPr dirty="0" baseline="4629" sz="1800" spc="-7">
                <a:latin typeface="Calibri"/>
                <a:cs typeface="Calibri"/>
              </a:rPr>
              <a:t>the sensitivity of the Baseband signal and</a:t>
            </a:r>
            <a:r>
              <a:rPr dirty="0" baseline="4629" sz="1800">
                <a:latin typeface="Calibri"/>
                <a:cs typeface="Calibri"/>
              </a:rPr>
              <a:t> is also </a:t>
            </a:r>
            <a:r>
              <a:rPr dirty="0" baseline="4629" sz="1800" spc="7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proportional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5">
                <a:latin typeface="Calibri"/>
                <a:cs typeface="Calibri"/>
              </a:rPr>
              <a:t> the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modulation</a:t>
            </a:r>
            <a:r>
              <a:rPr dirty="0" sz="1200" spc="2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voltage, the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index </a:t>
            </a:r>
            <a:r>
              <a:rPr dirty="0" sz="1200">
                <a:latin typeface="Calibri"/>
                <a:cs typeface="Calibri"/>
              </a:rPr>
              <a:t>has </a:t>
            </a:r>
            <a:r>
              <a:rPr dirty="0" sz="1200" spc="-5">
                <a:latin typeface="Calibri"/>
                <a:cs typeface="Calibri"/>
              </a:rPr>
              <a:t>the units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(rad/V).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7164704"/>
            <a:ext cx="5753735" cy="19475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2D74B5"/>
                </a:solidFill>
                <a:latin typeface="Calibri Light"/>
                <a:cs typeface="Calibri Light"/>
              </a:rPr>
              <a:t>PROJECT</a:t>
            </a:r>
            <a:r>
              <a:rPr dirty="0" sz="1600" spc="-45">
                <a:solidFill>
                  <a:srgbClr val="2D74B5"/>
                </a:solidFill>
                <a:latin typeface="Calibri Light"/>
                <a:cs typeface="Calibri Light"/>
              </a:rPr>
              <a:t> </a:t>
            </a:r>
            <a:r>
              <a:rPr dirty="0" sz="1600" spc="-5">
                <a:solidFill>
                  <a:srgbClr val="2D74B5"/>
                </a:solidFill>
                <a:latin typeface="Calibri Light"/>
                <a:cs typeface="Calibri Light"/>
              </a:rPr>
              <a:t>OBJECTIVES</a:t>
            </a:r>
            <a:endParaRPr sz="1600">
              <a:latin typeface="Calibri Light"/>
              <a:cs typeface="Calibri Light"/>
            </a:endParaRPr>
          </a:p>
          <a:p>
            <a:pPr marL="12700" marR="181610">
              <a:lnSpc>
                <a:spcPct val="101699"/>
              </a:lnSpc>
              <a:spcBef>
                <a:spcPts val="40"/>
              </a:spcBef>
            </a:pPr>
            <a:r>
              <a:rPr dirty="0" sz="1200">
                <a:latin typeface="Calibri"/>
                <a:cs typeface="Calibri"/>
              </a:rPr>
              <a:t>This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project had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main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objective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being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to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implement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Phase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Modulated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wave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using</a:t>
            </a:r>
            <a:r>
              <a:rPr dirty="0" sz="1200">
                <a:latin typeface="Calibri"/>
                <a:cs typeface="Calibri"/>
              </a:rPr>
              <a:t> a 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modulator </a:t>
            </a:r>
            <a:r>
              <a:rPr dirty="0" sz="1200">
                <a:latin typeface="Calibri"/>
                <a:cs typeface="Calibri"/>
              </a:rPr>
              <a:t>by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adding</a:t>
            </a:r>
            <a:r>
              <a:rPr dirty="0" sz="1200">
                <a:latin typeface="Calibri"/>
                <a:cs typeface="Calibri"/>
              </a:rPr>
              <a:t> a</a:t>
            </a:r>
            <a:r>
              <a:rPr dirty="0" sz="1200" spc="-5">
                <a:latin typeface="Calibri"/>
                <a:cs typeface="Calibri"/>
              </a:rPr>
              <a:t> baseband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signal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to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5">
                <a:latin typeface="Calibri"/>
                <a:cs typeface="Calibri"/>
              </a:rPr>
              <a:t> orignal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carrier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signal and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demodulator 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which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had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an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output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of</a:t>
            </a:r>
            <a:r>
              <a:rPr dirty="0" sz="1200" spc="2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original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carrier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signal.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5">
                <a:latin typeface="Calibri"/>
                <a:cs typeface="Calibri"/>
              </a:rPr>
              <a:t> project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also </a:t>
            </a:r>
            <a:r>
              <a:rPr dirty="0" sz="1200" spc="-5">
                <a:latin typeface="Calibri"/>
                <a:cs typeface="Calibri"/>
              </a:rPr>
              <a:t>aimed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at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enhancing</a:t>
            </a:r>
            <a:r>
              <a:rPr dirty="0" sz="1200">
                <a:latin typeface="Calibri"/>
                <a:cs typeface="Calibri"/>
              </a:rPr>
              <a:t> my </a:t>
            </a:r>
            <a:r>
              <a:rPr dirty="0" sz="1200" spc="-254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competence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in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circuit design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by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combining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certain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theoretical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concepts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from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analog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and</a:t>
            </a:r>
            <a:endParaRPr sz="1200">
              <a:latin typeface="Calibri"/>
              <a:cs typeface="Calibri"/>
            </a:endParaRPr>
          </a:p>
          <a:p>
            <a:pPr marL="12700" marR="5080">
              <a:lnSpc>
                <a:spcPct val="101699"/>
              </a:lnSpc>
            </a:pPr>
            <a:r>
              <a:rPr dirty="0" sz="1200">
                <a:latin typeface="Calibri"/>
                <a:cs typeface="Calibri"/>
              </a:rPr>
              <a:t>digital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communication and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implementing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them </a:t>
            </a:r>
            <a:r>
              <a:rPr dirty="0" sz="1200" spc="-10">
                <a:latin typeface="Calibri"/>
                <a:cs typeface="Calibri"/>
              </a:rPr>
              <a:t>in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 </a:t>
            </a:r>
            <a:r>
              <a:rPr dirty="0" sz="1200" spc="-5">
                <a:latin typeface="Calibri"/>
                <a:cs typeface="Calibri"/>
              </a:rPr>
              <a:t>computer </a:t>
            </a:r>
            <a:r>
              <a:rPr dirty="0" sz="1200" spc="-10">
                <a:latin typeface="Calibri"/>
                <a:cs typeface="Calibri"/>
              </a:rPr>
              <a:t>software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such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Multisim. </a:t>
            </a:r>
            <a:r>
              <a:rPr dirty="0" sz="1200">
                <a:latin typeface="Calibri"/>
                <a:cs typeface="Calibri"/>
              </a:rPr>
              <a:t>It 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also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involved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conceptualizing the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process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of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Phase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modulation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 </a:t>
            </a:r>
            <a:r>
              <a:rPr dirty="0" sz="1200" spc="-5">
                <a:latin typeface="Calibri"/>
                <a:cs typeface="Calibri"/>
              </a:rPr>
              <a:t>comparing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this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with</a:t>
            </a:r>
            <a:r>
              <a:rPr dirty="0" sz="1200">
                <a:latin typeface="Calibri"/>
                <a:cs typeface="Calibri"/>
              </a:rPr>
              <a:t> the 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Amplitude and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Frequency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modulation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techniques.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Finally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5">
                <a:latin typeface="Calibri"/>
                <a:cs typeface="Calibri"/>
              </a:rPr>
              <a:t> project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aimed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at </a:t>
            </a:r>
            <a:r>
              <a:rPr dirty="0" sz="1200" spc="-5">
                <a:latin typeface="Calibri"/>
                <a:cs typeface="Calibri"/>
              </a:rPr>
              <a:t>enhancing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my </a:t>
            </a:r>
            <a:r>
              <a:rPr dirty="0" sz="1200" spc="-254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understanding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on</a:t>
            </a:r>
            <a:r>
              <a:rPr dirty="0" sz="1200">
                <a:latin typeface="Calibri"/>
                <a:cs typeface="Calibri"/>
              </a:rPr>
              <a:t> the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phase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modulation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process for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building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other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complex techniques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such </a:t>
            </a:r>
            <a:r>
              <a:rPr dirty="0" sz="1200">
                <a:latin typeface="Calibri"/>
                <a:cs typeface="Calibri"/>
              </a:rPr>
              <a:t> as</a:t>
            </a:r>
            <a:r>
              <a:rPr dirty="0" sz="1200" spc="-5">
                <a:latin typeface="Calibri"/>
                <a:cs typeface="Calibri"/>
              </a:rPr>
              <a:t> the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QAM</a:t>
            </a:r>
            <a:r>
              <a:rPr dirty="0" sz="1200" spc="-5">
                <a:latin typeface="Calibri"/>
                <a:cs typeface="Calibri"/>
              </a:rPr>
              <a:t> and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PSK.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2810"/>
            <a:ext cx="17811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2D74B5"/>
                </a:solidFill>
                <a:latin typeface="Calibri Light"/>
                <a:cs typeface="Calibri Light"/>
              </a:rPr>
              <a:t>EXPERIMENTAL</a:t>
            </a:r>
            <a:r>
              <a:rPr dirty="0" sz="1600" spc="-45">
                <a:solidFill>
                  <a:srgbClr val="2D74B5"/>
                </a:solidFill>
                <a:latin typeface="Calibri Light"/>
                <a:cs typeface="Calibri Light"/>
              </a:rPr>
              <a:t> </a:t>
            </a:r>
            <a:r>
              <a:rPr dirty="0" sz="1600" spc="-5">
                <a:solidFill>
                  <a:srgbClr val="2D74B5"/>
                </a:solidFill>
                <a:latin typeface="Calibri Light"/>
                <a:cs typeface="Calibri Light"/>
              </a:rPr>
              <a:t>DATA</a:t>
            </a:r>
            <a:endParaRPr sz="16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04" y="4407534"/>
            <a:ext cx="2056764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Circuit</a:t>
            </a:r>
            <a:r>
              <a:rPr dirty="0" spc="-55"/>
              <a:t> </a:t>
            </a:r>
            <a:r>
              <a:rPr dirty="0" spc="-10"/>
              <a:t>diagram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4281" y="1516274"/>
            <a:ext cx="5509093" cy="277995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4079"/>
            <a:ext cx="5699125" cy="217043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75"/>
              </a:spcBef>
            </a:pPr>
            <a:r>
              <a:rPr dirty="0" sz="1200">
                <a:latin typeface="Calibri"/>
                <a:cs typeface="Calibri"/>
              </a:rPr>
              <a:t>This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first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part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comprised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of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5">
                <a:latin typeface="Calibri"/>
                <a:cs typeface="Calibri"/>
              </a:rPr>
              <a:t> stable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oscillator,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phase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detector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and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frequency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divider</a:t>
            </a:r>
            <a:r>
              <a:rPr dirty="0" sz="1200">
                <a:latin typeface="Calibri"/>
                <a:cs typeface="Calibri"/>
              </a:rPr>
              <a:t> part. 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At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this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point the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goal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was</a:t>
            </a:r>
            <a:r>
              <a:rPr dirty="0" sz="1200">
                <a:latin typeface="Calibri"/>
                <a:cs typeface="Calibri"/>
              </a:rPr>
              <a:t> to </a:t>
            </a:r>
            <a:r>
              <a:rPr dirty="0" sz="1200" spc="-5">
                <a:latin typeface="Calibri"/>
                <a:cs typeface="Calibri"/>
              </a:rPr>
              <a:t>handle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carrier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signal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such that</a:t>
            </a:r>
            <a:r>
              <a:rPr dirty="0" sz="1200">
                <a:latin typeface="Calibri"/>
                <a:cs typeface="Calibri"/>
              </a:rPr>
              <a:t> it</a:t>
            </a:r>
            <a:r>
              <a:rPr dirty="0" sz="1200" spc="-5">
                <a:latin typeface="Calibri"/>
                <a:cs typeface="Calibri"/>
              </a:rPr>
              <a:t> had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its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reference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 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oscillator’s signal </a:t>
            </a:r>
            <a:r>
              <a:rPr dirty="0" sz="1200">
                <a:latin typeface="Calibri"/>
                <a:cs typeface="Calibri"/>
              </a:rPr>
              <a:t>phase and </a:t>
            </a:r>
            <a:r>
              <a:rPr dirty="0" sz="1200" spc="-5">
                <a:latin typeface="Calibri"/>
                <a:cs typeface="Calibri"/>
              </a:rPr>
              <a:t>then comparing </a:t>
            </a:r>
            <a:r>
              <a:rPr dirty="0" sz="1200">
                <a:latin typeface="Calibri"/>
                <a:cs typeface="Calibri"/>
              </a:rPr>
              <a:t>the </a:t>
            </a:r>
            <a:r>
              <a:rPr dirty="0" sz="1200" spc="-5">
                <a:latin typeface="Calibri"/>
                <a:cs typeface="Calibri"/>
              </a:rPr>
              <a:t>two waves </a:t>
            </a:r>
            <a:r>
              <a:rPr dirty="0" sz="1200">
                <a:latin typeface="Calibri"/>
                <a:cs typeface="Calibri"/>
              </a:rPr>
              <a:t>by verifying </a:t>
            </a:r>
            <a:r>
              <a:rPr dirty="0" sz="1200" spc="-5">
                <a:latin typeface="Calibri"/>
                <a:cs typeface="Calibri"/>
              </a:rPr>
              <a:t>their difference so </a:t>
            </a:r>
            <a:r>
              <a:rPr dirty="0" sz="1200">
                <a:latin typeface="Calibri"/>
                <a:cs typeface="Calibri"/>
              </a:rPr>
              <a:t> as to</a:t>
            </a:r>
            <a:r>
              <a:rPr dirty="0" sz="1200" spc="-5">
                <a:latin typeface="Calibri"/>
                <a:cs typeface="Calibri"/>
              </a:rPr>
              <a:t> adjust the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signal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generated.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frequency </a:t>
            </a:r>
            <a:r>
              <a:rPr dirty="0" sz="1200">
                <a:latin typeface="Calibri"/>
                <a:cs typeface="Calibri"/>
              </a:rPr>
              <a:t>divider</a:t>
            </a:r>
            <a:r>
              <a:rPr dirty="0" sz="1200" spc="-5">
                <a:latin typeface="Calibri"/>
                <a:cs typeface="Calibri"/>
              </a:rPr>
              <a:t> part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was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useful for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dividing the 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carrier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signal such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that</a:t>
            </a:r>
            <a:r>
              <a:rPr dirty="0" sz="1200">
                <a:latin typeface="Calibri"/>
                <a:cs typeface="Calibri"/>
              </a:rPr>
              <a:t> it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was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multiple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of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reference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oscillator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signal. </a:t>
            </a:r>
            <a:r>
              <a:rPr dirty="0" sz="1200">
                <a:latin typeface="Calibri"/>
                <a:cs typeface="Calibri"/>
              </a:rPr>
              <a:t>The </a:t>
            </a:r>
            <a:r>
              <a:rPr dirty="0" sz="1200" spc="-5">
                <a:latin typeface="Calibri"/>
                <a:cs typeface="Calibri"/>
              </a:rPr>
              <a:t>output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of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this 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baseline="4629" sz="1800" spc="-7">
                <a:latin typeface="Calibri"/>
                <a:cs typeface="Calibri"/>
              </a:rPr>
              <a:t>waveform</a:t>
            </a:r>
            <a:r>
              <a:rPr dirty="0" baseline="4629" sz="1800" spc="22">
                <a:latin typeface="Calibri"/>
                <a:cs typeface="Calibri"/>
              </a:rPr>
              <a:t> </a:t>
            </a:r>
            <a:r>
              <a:rPr dirty="0" baseline="4629" sz="1800">
                <a:latin typeface="Calibri"/>
                <a:cs typeface="Calibri"/>
              </a:rPr>
              <a:t>V</a:t>
            </a:r>
            <a:r>
              <a:rPr dirty="0" sz="800">
                <a:latin typeface="Calibri"/>
                <a:cs typeface="Calibri"/>
              </a:rPr>
              <a:t>out</a:t>
            </a:r>
            <a:r>
              <a:rPr dirty="0" sz="800" spc="85">
                <a:latin typeface="Calibri"/>
                <a:cs typeface="Calibri"/>
              </a:rPr>
              <a:t> </a:t>
            </a:r>
            <a:r>
              <a:rPr dirty="0" baseline="4629" sz="1800" spc="-7">
                <a:latin typeface="Calibri"/>
                <a:cs typeface="Calibri"/>
              </a:rPr>
              <a:t>was</a:t>
            </a:r>
            <a:r>
              <a:rPr dirty="0" baseline="4629" sz="1800" spc="30">
                <a:latin typeface="Calibri"/>
                <a:cs typeface="Calibri"/>
              </a:rPr>
              <a:t> </a:t>
            </a:r>
            <a:r>
              <a:rPr dirty="0" baseline="4629" sz="1800" spc="-7">
                <a:latin typeface="Calibri"/>
                <a:cs typeface="Calibri"/>
              </a:rPr>
              <a:t>upon</a:t>
            </a:r>
            <a:r>
              <a:rPr dirty="0" baseline="4629" sz="1800" spc="15">
                <a:latin typeface="Calibri"/>
                <a:cs typeface="Calibri"/>
              </a:rPr>
              <a:t> </a:t>
            </a:r>
            <a:r>
              <a:rPr dirty="0" baseline="4629" sz="1800" spc="-7">
                <a:latin typeface="Calibri"/>
                <a:cs typeface="Calibri"/>
              </a:rPr>
              <a:t>the</a:t>
            </a:r>
            <a:r>
              <a:rPr dirty="0" baseline="4629" sz="1800" spc="7">
                <a:latin typeface="Calibri"/>
                <a:cs typeface="Calibri"/>
              </a:rPr>
              <a:t> </a:t>
            </a:r>
            <a:r>
              <a:rPr dirty="0" baseline="4629" sz="1800" spc="-7">
                <a:latin typeface="Calibri"/>
                <a:cs typeface="Calibri"/>
              </a:rPr>
              <a:t>condition</a:t>
            </a:r>
            <a:r>
              <a:rPr dirty="0" baseline="4629" sz="1800">
                <a:latin typeface="Calibri"/>
                <a:cs typeface="Calibri"/>
              </a:rPr>
              <a:t> </a:t>
            </a:r>
            <a:r>
              <a:rPr dirty="0" baseline="4629" sz="1800" spc="-7">
                <a:latin typeface="Calibri"/>
                <a:cs typeface="Calibri"/>
              </a:rPr>
              <a:t>that</a:t>
            </a:r>
            <a:r>
              <a:rPr dirty="0" baseline="4629" sz="1800" spc="30">
                <a:latin typeface="Calibri"/>
                <a:cs typeface="Calibri"/>
              </a:rPr>
              <a:t> </a:t>
            </a:r>
            <a:r>
              <a:rPr dirty="0" baseline="4629" sz="1800" spc="-7">
                <a:latin typeface="Calibri"/>
                <a:cs typeface="Calibri"/>
              </a:rPr>
              <a:t>there</a:t>
            </a:r>
            <a:r>
              <a:rPr dirty="0" baseline="4629" sz="1800" spc="7">
                <a:latin typeface="Calibri"/>
                <a:cs typeface="Calibri"/>
              </a:rPr>
              <a:t> </a:t>
            </a:r>
            <a:r>
              <a:rPr dirty="0" baseline="4629" sz="1800" spc="-7">
                <a:latin typeface="Calibri"/>
                <a:cs typeface="Calibri"/>
              </a:rPr>
              <a:t>was</a:t>
            </a:r>
            <a:r>
              <a:rPr dirty="0" baseline="4629" sz="1800" spc="7">
                <a:latin typeface="Calibri"/>
                <a:cs typeface="Calibri"/>
              </a:rPr>
              <a:t> </a:t>
            </a:r>
            <a:r>
              <a:rPr dirty="0" baseline="4629" sz="1800">
                <a:latin typeface="Calibri"/>
                <a:cs typeface="Calibri"/>
              </a:rPr>
              <a:t>a</a:t>
            </a:r>
            <a:r>
              <a:rPr dirty="0" baseline="4629" sz="1800" spc="7">
                <a:latin typeface="Calibri"/>
                <a:cs typeface="Calibri"/>
              </a:rPr>
              <a:t> </a:t>
            </a:r>
            <a:r>
              <a:rPr dirty="0" baseline="4629" sz="1800" spc="-7">
                <a:latin typeface="Calibri"/>
                <a:cs typeface="Calibri"/>
              </a:rPr>
              <a:t>phase</a:t>
            </a:r>
            <a:r>
              <a:rPr dirty="0" baseline="4629" sz="1800" spc="-15">
                <a:latin typeface="Calibri"/>
                <a:cs typeface="Calibri"/>
              </a:rPr>
              <a:t> difference</a:t>
            </a:r>
            <a:r>
              <a:rPr dirty="0" baseline="4629" sz="1800" spc="-7">
                <a:latin typeface="Calibri"/>
                <a:cs typeface="Calibri"/>
              </a:rPr>
              <a:t> </a:t>
            </a:r>
            <a:r>
              <a:rPr dirty="0" baseline="4629" sz="1800">
                <a:latin typeface="Calibri"/>
                <a:cs typeface="Calibri"/>
              </a:rPr>
              <a:t>in the</a:t>
            </a:r>
            <a:r>
              <a:rPr dirty="0" baseline="4629" sz="1800" spc="-15">
                <a:latin typeface="Calibri"/>
                <a:cs typeface="Calibri"/>
              </a:rPr>
              <a:t> </a:t>
            </a:r>
            <a:r>
              <a:rPr dirty="0" baseline="4629" sz="1800" spc="-7">
                <a:latin typeface="Calibri"/>
                <a:cs typeface="Calibri"/>
              </a:rPr>
              <a:t>waveforms </a:t>
            </a:r>
            <a:r>
              <a:rPr dirty="0" baseline="4629" sz="1800" spc="-39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(an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important part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in</a:t>
            </a:r>
            <a:r>
              <a:rPr dirty="0" sz="1200">
                <a:latin typeface="Calibri"/>
                <a:cs typeface="Calibri"/>
              </a:rPr>
              <a:t> the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phase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modulation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process) </a:t>
            </a:r>
            <a:r>
              <a:rPr dirty="0" sz="1200">
                <a:latin typeface="Calibri"/>
                <a:cs typeface="Calibri"/>
              </a:rPr>
              <a:t>because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that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change</a:t>
            </a:r>
            <a:r>
              <a:rPr dirty="0" sz="1200" spc="-10">
                <a:latin typeface="Calibri"/>
                <a:cs typeface="Calibri"/>
              </a:rPr>
              <a:t> in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phase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 spc="-5">
                <a:latin typeface="Calibri"/>
                <a:cs typeface="Calibri"/>
              </a:rPr>
              <a:t> what 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we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need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to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modulate</a:t>
            </a:r>
            <a:r>
              <a:rPr dirty="0" sz="1200" spc="-10">
                <a:latin typeface="Calibri"/>
                <a:cs typeface="Calibri"/>
              </a:rPr>
              <a:t> the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carrier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signal.</a:t>
            </a:r>
            <a:endParaRPr sz="1200">
              <a:latin typeface="Calibri"/>
              <a:cs typeface="Calibri"/>
            </a:endParaRPr>
          </a:p>
          <a:p>
            <a:pPr marL="12700" marR="173355">
              <a:lnSpc>
                <a:spcPct val="101699"/>
              </a:lnSpc>
              <a:spcBef>
                <a:spcPts val="805"/>
              </a:spcBef>
            </a:pP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second part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involved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 spc="20">
                <a:latin typeface="Calibri"/>
                <a:cs typeface="Calibri"/>
              </a:rPr>
              <a:t> </a:t>
            </a:r>
            <a:r>
              <a:rPr dirty="0" sz="1200" spc="-5" b="1">
                <a:latin typeface="Calibri"/>
                <a:cs typeface="Calibri"/>
              </a:rPr>
              <a:t>modulation</a:t>
            </a:r>
            <a:r>
              <a:rPr dirty="0" sz="1200" spc="10" b="1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process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which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 </a:t>
            </a:r>
            <a:r>
              <a:rPr dirty="0" sz="1200" spc="-5">
                <a:latin typeface="Calibri"/>
                <a:cs typeface="Calibri"/>
              </a:rPr>
              <a:t>did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achieve </a:t>
            </a:r>
            <a:r>
              <a:rPr dirty="0" sz="1200">
                <a:latin typeface="Calibri"/>
                <a:cs typeface="Calibri"/>
              </a:rPr>
              <a:t>by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multiplying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or </a:t>
            </a:r>
            <a:r>
              <a:rPr dirty="0" sz="1200">
                <a:latin typeface="Calibri"/>
                <a:cs typeface="Calibri"/>
              </a:rPr>
              <a:t> mixing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modulating/baseband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signal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with the carrier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signals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produce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final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pulse </a:t>
            </a:r>
            <a:r>
              <a:rPr dirty="0" sz="1200" spc="-254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modulating signal</a:t>
            </a:r>
            <a:r>
              <a:rPr dirty="0" sz="1200">
                <a:latin typeface="Calibri"/>
                <a:cs typeface="Calibri"/>
              </a:rPr>
              <a:t> as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 output.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5442584"/>
            <a:ext cx="5749925" cy="95250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75"/>
              </a:spcBef>
            </a:pPr>
            <a:r>
              <a:rPr dirty="0" sz="1200" spc="-5">
                <a:latin typeface="Calibri"/>
                <a:cs typeface="Calibri"/>
              </a:rPr>
              <a:t>For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above setup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message/carrier signal passes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differentiator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with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5">
                <a:latin typeface="Calibri"/>
                <a:cs typeface="Calibri"/>
              </a:rPr>
              <a:t> transfer 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function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expressed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as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10" i="1">
                <a:latin typeface="Calibri"/>
                <a:cs typeface="Calibri"/>
              </a:rPr>
              <a:t>H(jw)=jw</a:t>
            </a:r>
            <a:r>
              <a:rPr dirty="0" sz="1200" spc="5" i="1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such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that</a:t>
            </a:r>
            <a:r>
              <a:rPr dirty="0" sz="1200">
                <a:latin typeface="Calibri"/>
                <a:cs typeface="Calibri"/>
              </a:rPr>
              <a:t> the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output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modified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message signal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equivalent </a:t>
            </a:r>
            <a:r>
              <a:rPr dirty="0" sz="1200">
                <a:latin typeface="Calibri"/>
                <a:cs typeface="Calibri"/>
              </a:rPr>
              <a:t> to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5">
                <a:latin typeface="Calibri"/>
                <a:cs typeface="Calibri"/>
              </a:rPr>
              <a:t> differential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of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message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signal.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Bearing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in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mind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integral of the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signal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 time </a:t>
            </a:r>
            <a:r>
              <a:rPr dirty="0" sz="1200" spc="-254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shifted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version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of that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signal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which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as a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result of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change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in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phase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in</a:t>
            </a:r>
            <a:r>
              <a:rPr dirty="0" sz="1200" spc="-5">
                <a:latin typeface="Calibri"/>
                <a:cs typeface="Calibri"/>
              </a:rPr>
              <a:t> the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setup,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200" spc="-5">
                <a:latin typeface="Calibri"/>
                <a:cs typeface="Calibri"/>
              </a:rPr>
              <a:t>modulator had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an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output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-5">
                <a:latin typeface="Calibri"/>
                <a:cs typeface="Calibri"/>
              </a:rPr>
              <a:t> form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of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phase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modulated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wave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with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an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15">
                <a:latin typeface="Calibri"/>
                <a:cs typeface="Calibri"/>
              </a:rPr>
              <a:t>offset</a:t>
            </a:r>
            <a:r>
              <a:rPr dirty="0" sz="1200">
                <a:latin typeface="Calibri"/>
                <a:cs typeface="Calibri"/>
              </a:rPr>
              <a:t> phase.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5684" y="3517986"/>
            <a:ext cx="5355673" cy="167624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3904" y="892810"/>
            <a:ext cx="5788025" cy="23298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2D74B5"/>
                </a:solidFill>
                <a:latin typeface="Calibri Light"/>
                <a:cs typeface="Calibri Light"/>
              </a:rPr>
              <a:t>CONCLUSION.</a:t>
            </a:r>
            <a:endParaRPr sz="1600">
              <a:latin typeface="Calibri Light"/>
              <a:cs typeface="Calibri Light"/>
            </a:endParaRPr>
          </a:p>
          <a:p>
            <a:pPr marL="50800" marR="17780">
              <a:lnSpc>
                <a:spcPct val="101699"/>
              </a:lnSpc>
              <a:spcBef>
                <a:spcPts val="25"/>
              </a:spcBef>
            </a:pP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phase</a:t>
            </a:r>
            <a:r>
              <a:rPr dirty="0" sz="1200" spc="-5">
                <a:latin typeface="Calibri"/>
                <a:cs typeface="Calibri"/>
              </a:rPr>
              <a:t> modulation technique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 spc="-5">
                <a:latin typeface="Calibri"/>
                <a:cs typeface="Calibri"/>
              </a:rPr>
              <a:t> achievable but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5">
                <a:latin typeface="Calibri"/>
                <a:cs typeface="Calibri"/>
              </a:rPr>
              <a:t>it’s</a:t>
            </a:r>
            <a:r>
              <a:rPr dirty="0" sz="1200" spc="-5">
                <a:latin typeface="Calibri"/>
                <a:cs typeface="Calibri"/>
              </a:rPr>
              <a:t> rather easier to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implement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FM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or </a:t>
            </a:r>
            <a:r>
              <a:rPr dirty="0" sz="1200" spc="-2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AM</a:t>
            </a:r>
            <a:r>
              <a:rPr dirty="0" sz="1200" spc="-5">
                <a:latin typeface="Calibri"/>
                <a:cs typeface="Calibri"/>
              </a:rPr>
              <a:t> techniques.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Though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Phase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modulation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 </a:t>
            </a:r>
            <a:r>
              <a:rPr dirty="0" sz="1200" spc="-5">
                <a:latin typeface="Calibri"/>
                <a:cs typeface="Calibri"/>
              </a:rPr>
              <a:t>more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suitable for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analog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5">
                <a:latin typeface="Calibri"/>
                <a:cs typeface="Calibri"/>
              </a:rPr>
              <a:t>signal</a:t>
            </a:r>
            <a:endParaRPr sz="1200">
              <a:latin typeface="Calibri"/>
              <a:cs typeface="Calibri"/>
            </a:endParaRPr>
          </a:p>
          <a:p>
            <a:pPr marL="50800" marR="21590">
              <a:lnSpc>
                <a:spcPct val="101699"/>
              </a:lnSpc>
            </a:pPr>
            <a:r>
              <a:rPr dirty="0" sz="1200" spc="-5">
                <a:latin typeface="Calibri"/>
                <a:cs typeface="Calibri"/>
              </a:rPr>
              <a:t>transmission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mainly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because </a:t>
            </a:r>
            <a:r>
              <a:rPr dirty="0" sz="1200" spc="-5">
                <a:latin typeface="Calibri"/>
                <a:cs typeface="Calibri"/>
              </a:rPr>
              <a:t>of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its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continous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-5">
                <a:latin typeface="Calibri"/>
                <a:cs typeface="Calibri"/>
              </a:rPr>
              <a:t> nature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thus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 signal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distortion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minimal. </a:t>
            </a:r>
            <a:r>
              <a:rPr dirty="0" sz="1200" spc="-2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PM </a:t>
            </a:r>
            <a:r>
              <a:rPr dirty="0" sz="1200" spc="-5">
                <a:latin typeface="Calibri"/>
                <a:cs typeface="Calibri"/>
              </a:rPr>
              <a:t>technique </a:t>
            </a:r>
            <a:r>
              <a:rPr dirty="0" sz="1200">
                <a:latin typeface="Calibri"/>
                <a:cs typeface="Calibri"/>
              </a:rPr>
              <a:t>is </a:t>
            </a:r>
            <a:r>
              <a:rPr dirty="0" sz="1200" spc="-5">
                <a:latin typeface="Calibri"/>
                <a:cs typeface="Calibri"/>
              </a:rPr>
              <a:t>favourable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modulation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technique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for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all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data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communication such</a:t>
            </a:r>
            <a:r>
              <a:rPr dirty="0" sz="1200">
                <a:latin typeface="Calibri"/>
                <a:cs typeface="Calibri"/>
              </a:rPr>
              <a:t> as 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Phase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Shift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Keying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technique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and other modern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communication </a:t>
            </a:r>
            <a:r>
              <a:rPr dirty="0" sz="1200">
                <a:latin typeface="Calibri"/>
                <a:cs typeface="Calibri"/>
              </a:rPr>
              <a:t>techniques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such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 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Quadrature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Amplitude technique, used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Wi-Fi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technology,</a:t>
            </a:r>
            <a:r>
              <a:rPr dirty="0" sz="1200" spc="2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which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involves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changing 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both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amplitude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phase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angles.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5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</a:pPr>
            <a:r>
              <a:rPr dirty="0" sz="1600" spc="-5">
                <a:solidFill>
                  <a:srgbClr val="2D74B5"/>
                </a:solidFill>
                <a:latin typeface="Calibri Light"/>
                <a:cs typeface="Calibri Light"/>
              </a:rPr>
              <a:t>APPENDIX</a:t>
            </a:r>
            <a:endParaRPr sz="1600">
              <a:latin typeface="Calibri Light"/>
              <a:cs typeface="Calibri Light"/>
            </a:endParaRPr>
          </a:p>
          <a:p>
            <a:pPr marL="50800" marR="501015">
              <a:lnSpc>
                <a:spcPts val="138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[1]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B.P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Lathi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Zhi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Ying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Modern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Digital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Analog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Communication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systems.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4</a:t>
            </a:r>
            <a:r>
              <a:rPr dirty="0" baseline="31250" sz="1200" spc="15">
                <a:latin typeface="Times New Roman"/>
                <a:cs typeface="Times New Roman"/>
              </a:rPr>
              <a:t>th </a:t>
            </a:r>
            <a:r>
              <a:rPr dirty="0" baseline="31250" sz="1200" spc="-277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Edition.</a:t>
            </a:r>
            <a:r>
              <a:rPr dirty="0" sz="1200" spc="-5">
                <a:latin typeface="Times New Roman"/>
                <a:cs typeface="Times New Roman"/>
              </a:rPr>
              <a:t> New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york:Oxford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University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Press, </a:t>
            </a:r>
            <a:r>
              <a:rPr dirty="0" sz="1200">
                <a:latin typeface="Times New Roman"/>
                <a:cs typeface="Times New Roman"/>
              </a:rPr>
              <a:t>2010.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pritprit604@gmail.com</dc:creator>
  <dcterms:created xsi:type="dcterms:W3CDTF">2023-04-30T10:56:16Z</dcterms:created>
  <dcterms:modified xsi:type="dcterms:W3CDTF">2023-04-30T10:56:16Z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2023-04-30T00:00:00Z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2023-04-30T00:00:00Z</vt:filetime>
  </property>
</Properties>
</file>