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24B6F-5FE4-490D-AC33-D809308556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888F023-35F1-4ED9-8591-04E092E17F8A}">
      <dgm:prSet/>
      <dgm:spPr/>
      <dgm:t>
        <a:bodyPr/>
        <a:lstStyle/>
        <a:p>
          <a:r>
            <a:rPr lang="en-US"/>
            <a:t>Suggest users the stocks to invest their money in.</a:t>
          </a:r>
        </a:p>
      </dgm:t>
    </dgm:pt>
    <dgm:pt modelId="{529BB283-827E-4FAB-AF64-041235601F67}" type="parTrans" cxnId="{9DB40AFB-9EEB-4483-A6CD-E8CC29BFBC01}">
      <dgm:prSet/>
      <dgm:spPr/>
      <dgm:t>
        <a:bodyPr/>
        <a:lstStyle/>
        <a:p>
          <a:endParaRPr lang="en-US"/>
        </a:p>
      </dgm:t>
    </dgm:pt>
    <dgm:pt modelId="{5838D903-8296-440C-BCF8-5AEE6AAC2F59}" type="sibTrans" cxnId="{9DB40AFB-9EEB-4483-A6CD-E8CC29BFBC01}">
      <dgm:prSet/>
      <dgm:spPr/>
      <dgm:t>
        <a:bodyPr/>
        <a:lstStyle/>
        <a:p>
          <a:endParaRPr lang="en-US"/>
        </a:p>
      </dgm:t>
    </dgm:pt>
    <dgm:pt modelId="{561F01A9-2EB4-4407-947B-2B17C170B502}">
      <dgm:prSet/>
      <dgm:spPr/>
      <dgm:t>
        <a:bodyPr/>
        <a:lstStyle/>
        <a:p>
          <a:r>
            <a:rPr lang="en-US"/>
            <a:t>Provides a brief introduction to each investment strategy.</a:t>
          </a:r>
        </a:p>
      </dgm:t>
    </dgm:pt>
    <dgm:pt modelId="{E0C24B99-CEC6-4079-B734-069483A92C7D}" type="parTrans" cxnId="{0C609C6F-5D39-48AD-9D2B-3619E4E1EB07}">
      <dgm:prSet/>
      <dgm:spPr/>
      <dgm:t>
        <a:bodyPr/>
        <a:lstStyle/>
        <a:p>
          <a:endParaRPr lang="en-US"/>
        </a:p>
      </dgm:t>
    </dgm:pt>
    <dgm:pt modelId="{C6AF9966-3BFC-4D3F-8856-BDC21AAEA742}" type="sibTrans" cxnId="{0C609C6F-5D39-48AD-9D2B-3619E4E1EB07}">
      <dgm:prSet/>
      <dgm:spPr/>
      <dgm:t>
        <a:bodyPr/>
        <a:lstStyle/>
        <a:p>
          <a:endParaRPr lang="en-US"/>
        </a:p>
      </dgm:t>
    </dgm:pt>
    <dgm:pt modelId="{73F59BE0-3654-47F4-9F0F-DDAD067DC4BD}">
      <dgm:prSet/>
      <dgm:spPr/>
      <dgm:t>
        <a:bodyPr/>
        <a:lstStyle/>
        <a:p>
          <a:r>
            <a:rPr lang="en-US"/>
            <a:t>Allows users to select different strategies to invest their money.</a:t>
          </a:r>
        </a:p>
      </dgm:t>
    </dgm:pt>
    <dgm:pt modelId="{E675A9BF-A97C-4A29-B0E3-46073F3E2FD1}" type="parTrans" cxnId="{D61F9189-C178-4FC8-B611-63566347FA68}">
      <dgm:prSet/>
      <dgm:spPr/>
      <dgm:t>
        <a:bodyPr/>
        <a:lstStyle/>
        <a:p>
          <a:endParaRPr lang="en-US"/>
        </a:p>
      </dgm:t>
    </dgm:pt>
    <dgm:pt modelId="{D886B55C-629C-48DA-A488-C8E480CB0A37}" type="sibTrans" cxnId="{D61F9189-C178-4FC8-B611-63566347FA68}">
      <dgm:prSet/>
      <dgm:spPr/>
      <dgm:t>
        <a:bodyPr/>
        <a:lstStyle/>
        <a:p>
          <a:endParaRPr lang="en-US"/>
        </a:p>
      </dgm:t>
    </dgm:pt>
    <dgm:pt modelId="{D861EA20-40C0-46B1-A577-EC9C3321F367}">
      <dgm:prSet/>
      <dgm:spPr/>
      <dgm:t>
        <a:bodyPr/>
        <a:lstStyle/>
        <a:p>
          <a:r>
            <a:rPr lang="en-US"/>
            <a:t>Divide the investment amount based on the stocks and strategy/s suggested.</a:t>
          </a:r>
        </a:p>
      </dgm:t>
    </dgm:pt>
    <dgm:pt modelId="{43E300C9-29AB-4AB7-96BB-E9784B5E8EDB}" type="parTrans" cxnId="{233AF1CF-AB8A-4F4A-A49F-AA46AC4E7DCE}">
      <dgm:prSet/>
      <dgm:spPr/>
      <dgm:t>
        <a:bodyPr/>
        <a:lstStyle/>
        <a:p>
          <a:endParaRPr lang="en-US"/>
        </a:p>
      </dgm:t>
    </dgm:pt>
    <dgm:pt modelId="{5082EF93-851A-406C-B544-5DEBB8151661}" type="sibTrans" cxnId="{233AF1CF-AB8A-4F4A-A49F-AA46AC4E7DCE}">
      <dgm:prSet/>
      <dgm:spPr/>
      <dgm:t>
        <a:bodyPr/>
        <a:lstStyle/>
        <a:p>
          <a:endParaRPr lang="en-US"/>
        </a:p>
      </dgm:t>
    </dgm:pt>
    <dgm:pt modelId="{6630F036-62A1-4F3F-8AD9-29DE6D4507E7}">
      <dgm:prSet/>
      <dgm:spPr/>
      <dgm:t>
        <a:bodyPr/>
        <a:lstStyle/>
        <a:p>
          <a:r>
            <a:rPr lang="en-US"/>
            <a:t>Shows current price of each stock suggested</a:t>
          </a:r>
        </a:p>
      </dgm:t>
    </dgm:pt>
    <dgm:pt modelId="{83D90945-357C-4512-BB02-CDFBC7B1DA00}" type="parTrans" cxnId="{5CD15CE7-144E-4503-91A6-6CD036A20C40}">
      <dgm:prSet/>
      <dgm:spPr/>
      <dgm:t>
        <a:bodyPr/>
        <a:lstStyle/>
        <a:p>
          <a:endParaRPr lang="en-US"/>
        </a:p>
      </dgm:t>
    </dgm:pt>
    <dgm:pt modelId="{D83C6E54-B780-4BE0-AB49-D197EB439466}" type="sibTrans" cxnId="{5CD15CE7-144E-4503-91A6-6CD036A20C40}">
      <dgm:prSet/>
      <dgm:spPr/>
      <dgm:t>
        <a:bodyPr/>
        <a:lstStyle/>
        <a:p>
          <a:endParaRPr lang="en-US"/>
        </a:p>
      </dgm:t>
    </dgm:pt>
    <dgm:pt modelId="{7845D6C1-B5FC-4D64-90D1-06F8A7D20DAF}" type="pres">
      <dgm:prSet presAssocID="{05224B6F-5FE4-490D-AC33-D809308556D5}" presName="root" presStyleCnt="0">
        <dgm:presLayoutVars>
          <dgm:dir/>
          <dgm:resizeHandles val="exact"/>
        </dgm:presLayoutVars>
      </dgm:prSet>
      <dgm:spPr/>
    </dgm:pt>
    <dgm:pt modelId="{4C75B1F0-CBF2-42DB-B080-369E93418957}" type="pres">
      <dgm:prSet presAssocID="{2888F023-35F1-4ED9-8591-04E092E17F8A}" presName="compNode" presStyleCnt="0"/>
      <dgm:spPr/>
    </dgm:pt>
    <dgm:pt modelId="{A7E4A3FE-700A-43AD-B924-7FC3C80E67FF}" type="pres">
      <dgm:prSet presAssocID="{2888F023-35F1-4ED9-8591-04E092E17F8A}" presName="bgRect" presStyleLbl="bgShp" presStyleIdx="0" presStyleCnt="5"/>
      <dgm:spPr/>
    </dgm:pt>
    <dgm:pt modelId="{52D91F53-E930-410C-93C6-906F7338A592}" type="pres">
      <dgm:prSet presAssocID="{2888F023-35F1-4ED9-8591-04E092E17F8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C75BB1A2-2550-4249-98DC-DCAFD0B5F2E6}" type="pres">
      <dgm:prSet presAssocID="{2888F023-35F1-4ED9-8591-04E092E17F8A}" presName="spaceRect" presStyleCnt="0"/>
      <dgm:spPr/>
    </dgm:pt>
    <dgm:pt modelId="{68247722-04A0-4C4A-8972-7FD140C1E9FA}" type="pres">
      <dgm:prSet presAssocID="{2888F023-35F1-4ED9-8591-04E092E17F8A}" presName="parTx" presStyleLbl="revTx" presStyleIdx="0" presStyleCnt="5">
        <dgm:presLayoutVars>
          <dgm:chMax val="0"/>
          <dgm:chPref val="0"/>
        </dgm:presLayoutVars>
      </dgm:prSet>
      <dgm:spPr/>
    </dgm:pt>
    <dgm:pt modelId="{AA0036C9-3E5C-4F6C-A354-69DBC6667F7E}" type="pres">
      <dgm:prSet presAssocID="{5838D903-8296-440C-BCF8-5AEE6AAC2F59}" presName="sibTrans" presStyleCnt="0"/>
      <dgm:spPr/>
    </dgm:pt>
    <dgm:pt modelId="{88471FD0-A03F-4638-AEC3-94F7CEF8B9A1}" type="pres">
      <dgm:prSet presAssocID="{561F01A9-2EB4-4407-947B-2B17C170B502}" presName="compNode" presStyleCnt="0"/>
      <dgm:spPr/>
    </dgm:pt>
    <dgm:pt modelId="{674D8C15-7E8A-48A8-A878-D2046A23455E}" type="pres">
      <dgm:prSet presAssocID="{561F01A9-2EB4-4407-947B-2B17C170B502}" presName="bgRect" presStyleLbl="bgShp" presStyleIdx="1" presStyleCnt="5"/>
      <dgm:spPr/>
    </dgm:pt>
    <dgm:pt modelId="{B4F8C6B3-3D7C-479C-8936-1CA0471BD01F}" type="pres">
      <dgm:prSet presAssocID="{561F01A9-2EB4-4407-947B-2B17C170B5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FBE48AD-CA41-40BA-A371-321D4AC17E96}" type="pres">
      <dgm:prSet presAssocID="{561F01A9-2EB4-4407-947B-2B17C170B502}" presName="spaceRect" presStyleCnt="0"/>
      <dgm:spPr/>
    </dgm:pt>
    <dgm:pt modelId="{DB43B0DE-F5C4-411F-B075-813FC7A5F3E3}" type="pres">
      <dgm:prSet presAssocID="{561F01A9-2EB4-4407-947B-2B17C170B502}" presName="parTx" presStyleLbl="revTx" presStyleIdx="1" presStyleCnt="5">
        <dgm:presLayoutVars>
          <dgm:chMax val="0"/>
          <dgm:chPref val="0"/>
        </dgm:presLayoutVars>
      </dgm:prSet>
      <dgm:spPr/>
    </dgm:pt>
    <dgm:pt modelId="{F193570E-47E0-47AB-BC71-51C77EB2238D}" type="pres">
      <dgm:prSet presAssocID="{C6AF9966-3BFC-4D3F-8856-BDC21AAEA742}" presName="sibTrans" presStyleCnt="0"/>
      <dgm:spPr/>
    </dgm:pt>
    <dgm:pt modelId="{C521CA5D-667D-4DCC-AE2E-A2758E109296}" type="pres">
      <dgm:prSet presAssocID="{73F59BE0-3654-47F4-9F0F-DDAD067DC4BD}" presName="compNode" presStyleCnt="0"/>
      <dgm:spPr/>
    </dgm:pt>
    <dgm:pt modelId="{533F7CB4-F7EA-4939-BA31-295E5B49B167}" type="pres">
      <dgm:prSet presAssocID="{73F59BE0-3654-47F4-9F0F-DDAD067DC4BD}" presName="bgRect" presStyleLbl="bgShp" presStyleIdx="2" presStyleCnt="5"/>
      <dgm:spPr/>
    </dgm:pt>
    <dgm:pt modelId="{54D1C2A4-89FB-4629-A5B0-D052E63C75BD}" type="pres">
      <dgm:prSet presAssocID="{73F59BE0-3654-47F4-9F0F-DDAD067DC4B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FA9C164-A243-46C3-95C9-544EC9492107}" type="pres">
      <dgm:prSet presAssocID="{73F59BE0-3654-47F4-9F0F-DDAD067DC4BD}" presName="spaceRect" presStyleCnt="0"/>
      <dgm:spPr/>
    </dgm:pt>
    <dgm:pt modelId="{137BA380-8AC0-4D33-97D3-01C567DED67D}" type="pres">
      <dgm:prSet presAssocID="{73F59BE0-3654-47F4-9F0F-DDAD067DC4BD}" presName="parTx" presStyleLbl="revTx" presStyleIdx="2" presStyleCnt="5">
        <dgm:presLayoutVars>
          <dgm:chMax val="0"/>
          <dgm:chPref val="0"/>
        </dgm:presLayoutVars>
      </dgm:prSet>
      <dgm:spPr/>
    </dgm:pt>
    <dgm:pt modelId="{EC353BAA-B21F-4456-928D-71AD0FA42BBB}" type="pres">
      <dgm:prSet presAssocID="{D886B55C-629C-48DA-A488-C8E480CB0A37}" presName="sibTrans" presStyleCnt="0"/>
      <dgm:spPr/>
    </dgm:pt>
    <dgm:pt modelId="{3DAF86D0-0B19-47E7-BE86-5B883F144E6B}" type="pres">
      <dgm:prSet presAssocID="{D861EA20-40C0-46B1-A577-EC9C3321F367}" presName="compNode" presStyleCnt="0"/>
      <dgm:spPr/>
    </dgm:pt>
    <dgm:pt modelId="{6E1C62C2-A921-4B43-83A2-ECCEB193D1FD}" type="pres">
      <dgm:prSet presAssocID="{D861EA20-40C0-46B1-A577-EC9C3321F367}" presName="bgRect" presStyleLbl="bgShp" presStyleIdx="3" presStyleCnt="5"/>
      <dgm:spPr/>
    </dgm:pt>
    <dgm:pt modelId="{487A46B4-3D52-4760-8E6A-808D9A8A4696}" type="pres">
      <dgm:prSet presAssocID="{D861EA20-40C0-46B1-A577-EC9C3321F36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B0F2F142-7F35-4599-B261-D4DCF09281DB}" type="pres">
      <dgm:prSet presAssocID="{D861EA20-40C0-46B1-A577-EC9C3321F367}" presName="spaceRect" presStyleCnt="0"/>
      <dgm:spPr/>
    </dgm:pt>
    <dgm:pt modelId="{31037E5E-5D1C-4C0E-944B-261EAAC964DB}" type="pres">
      <dgm:prSet presAssocID="{D861EA20-40C0-46B1-A577-EC9C3321F367}" presName="parTx" presStyleLbl="revTx" presStyleIdx="3" presStyleCnt="5">
        <dgm:presLayoutVars>
          <dgm:chMax val="0"/>
          <dgm:chPref val="0"/>
        </dgm:presLayoutVars>
      </dgm:prSet>
      <dgm:spPr/>
    </dgm:pt>
    <dgm:pt modelId="{0D77F8AE-98DD-4CBF-8AB8-CB705DA9FFA1}" type="pres">
      <dgm:prSet presAssocID="{5082EF93-851A-406C-B544-5DEBB8151661}" presName="sibTrans" presStyleCnt="0"/>
      <dgm:spPr/>
    </dgm:pt>
    <dgm:pt modelId="{0EB2CEC7-508D-4EFA-B01C-AF89914CFDBE}" type="pres">
      <dgm:prSet presAssocID="{6630F036-62A1-4F3F-8AD9-29DE6D4507E7}" presName="compNode" presStyleCnt="0"/>
      <dgm:spPr/>
    </dgm:pt>
    <dgm:pt modelId="{AD3239DC-B0A7-44DA-95D8-9C1935BEE0A7}" type="pres">
      <dgm:prSet presAssocID="{6630F036-62A1-4F3F-8AD9-29DE6D4507E7}" presName="bgRect" presStyleLbl="bgShp" presStyleIdx="4" presStyleCnt="5"/>
      <dgm:spPr/>
    </dgm:pt>
    <dgm:pt modelId="{43078AEA-FA9D-43B3-AC91-53ABBD2991E9}" type="pres">
      <dgm:prSet presAssocID="{6630F036-62A1-4F3F-8AD9-29DE6D4507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B0222E4E-AB64-4C3E-9EAE-6F21369E3245}" type="pres">
      <dgm:prSet presAssocID="{6630F036-62A1-4F3F-8AD9-29DE6D4507E7}" presName="spaceRect" presStyleCnt="0"/>
      <dgm:spPr/>
    </dgm:pt>
    <dgm:pt modelId="{82D201D6-E3EC-4E67-9A46-9DFAF527BF82}" type="pres">
      <dgm:prSet presAssocID="{6630F036-62A1-4F3F-8AD9-29DE6D4507E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C609C6F-5D39-48AD-9D2B-3619E4E1EB07}" srcId="{05224B6F-5FE4-490D-AC33-D809308556D5}" destId="{561F01A9-2EB4-4407-947B-2B17C170B502}" srcOrd="1" destOrd="0" parTransId="{E0C24B99-CEC6-4079-B734-069483A92C7D}" sibTransId="{C6AF9966-3BFC-4D3F-8856-BDC21AAEA742}"/>
    <dgm:cxn modelId="{63E94473-491A-452C-AA32-3DC9EB14B0AC}" type="presOf" srcId="{561F01A9-2EB4-4407-947B-2B17C170B502}" destId="{DB43B0DE-F5C4-411F-B075-813FC7A5F3E3}" srcOrd="0" destOrd="0" presId="urn:microsoft.com/office/officeart/2018/2/layout/IconVerticalSolidList"/>
    <dgm:cxn modelId="{D61F9189-C178-4FC8-B611-63566347FA68}" srcId="{05224B6F-5FE4-490D-AC33-D809308556D5}" destId="{73F59BE0-3654-47F4-9F0F-DDAD067DC4BD}" srcOrd="2" destOrd="0" parTransId="{E675A9BF-A97C-4A29-B0E3-46073F3E2FD1}" sibTransId="{D886B55C-629C-48DA-A488-C8E480CB0A37}"/>
    <dgm:cxn modelId="{33D8789B-D52F-4E70-8E5D-34569C2F11D2}" type="presOf" srcId="{05224B6F-5FE4-490D-AC33-D809308556D5}" destId="{7845D6C1-B5FC-4D64-90D1-06F8A7D20DAF}" srcOrd="0" destOrd="0" presId="urn:microsoft.com/office/officeart/2018/2/layout/IconVerticalSolidList"/>
    <dgm:cxn modelId="{435BDEAA-AD48-4FAF-9A76-246D434AAFCD}" type="presOf" srcId="{2888F023-35F1-4ED9-8591-04E092E17F8A}" destId="{68247722-04A0-4C4A-8972-7FD140C1E9FA}" srcOrd="0" destOrd="0" presId="urn:microsoft.com/office/officeart/2018/2/layout/IconVerticalSolidList"/>
    <dgm:cxn modelId="{233AF1CF-AB8A-4F4A-A49F-AA46AC4E7DCE}" srcId="{05224B6F-5FE4-490D-AC33-D809308556D5}" destId="{D861EA20-40C0-46B1-A577-EC9C3321F367}" srcOrd="3" destOrd="0" parTransId="{43E300C9-29AB-4AB7-96BB-E9784B5E8EDB}" sibTransId="{5082EF93-851A-406C-B544-5DEBB8151661}"/>
    <dgm:cxn modelId="{D5660ADB-EC02-499C-B728-95E3F3C0416A}" type="presOf" srcId="{D861EA20-40C0-46B1-A577-EC9C3321F367}" destId="{31037E5E-5D1C-4C0E-944B-261EAAC964DB}" srcOrd="0" destOrd="0" presId="urn:microsoft.com/office/officeart/2018/2/layout/IconVerticalSolidList"/>
    <dgm:cxn modelId="{A09D65E3-A698-44D5-8378-A87249A43CC1}" type="presOf" srcId="{6630F036-62A1-4F3F-8AD9-29DE6D4507E7}" destId="{82D201D6-E3EC-4E67-9A46-9DFAF527BF82}" srcOrd="0" destOrd="0" presId="urn:microsoft.com/office/officeart/2018/2/layout/IconVerticalSolidList"/>
    <dgm:cxn modelId="{5CD15CE7-144E-4503-91A6-6CD036A20C40}" srcId="{05224B6F-5FE4-490D-AC33-D809308556D5}" destId="{6630F036-62A1-4F3F-8AD9-29DE6D4507E7}" srcOrd="4" destOrd="0" parTransId="{83D90945-357C-4512-BB02-CDFBC7B1DA00}" sibTransId="{D83C6E54-B780-4BE0-AB49-D197EB439466}"/>
    <dgm:cxn modelId="{9DB40AFB-9EEB-4483-A6CD-E8CC29BFBC01}" srcId="{05224B6F-5FE4-490D-AC33-D809308556D5}" destId="{2888F023-35F1-4ED9-8591-04E092E17F8A}" srcOrd="0" destOrd="0" parTransId="{529BB283-827E-4FAB-AF64-041235601F67}" sibTransId="{5838D903-8296-440C-BCF8-5AEE6AAC2F59}"/>
    <dgm:cxn modelId="{6DD57FFB-7EB4-4173-AF7F-76327C50CE0E}" type="presOf" srcId="{73F59BE0-3654-47F4-9F0F-DDAD067DC4BD}" destId="{137BA380-8AC0-4D33-97D3-01C567DED67D}" srcOrd="0" destOrd="0" presId="urn:microsoft.com/office/officeart/2018/2/layout/IconVerticalSolidList"/>
    <dgm:cxn modelId="{4A079D1F-8403-4D77-A520-3DCD992ACB37}" type="presParOf" srcId="{7845D6C1-B5FC-4D64-90D1-06F8A7D20DAF}" destId="{4C75B1F0-CBF2-42DB-B080-369E93418957}" srcOrd="0" destOrd="0" presId="urn:microsoft.com/office/officeart/2018/2/layout/IconVerticalSolidList"/>
    <dgm:cxn modelId="{75829997-7FCB-4E2E-8970-D0B62399C90A}" type="presParOf" srcId="{4C75B1F0-CBF2-42DB-B080-369E93418957}" destId="{A7E4A3FE-700A-43AD-B924-7FC3C80E67FF}" srcOrd="0" destOrd="0" presId="urn:microsoft.com/office/officeart/2018/2/layout/IconVerticalSolidList"/>
    <dgm:cxn modelId="{82D3934E-5AF6-4127-9597-166A1CE4A7C3}" type="presParOf" srcId="{4C75B1F0-CBF2-42DB-B080-369E93418957}" destId="{52D91F53-E930-410C-93C6-906F7338A592}" srcOrd="1" destOrd="0" presId="urn:microsoft.com/office/officeart/2018/2/layout/IconVerticalSolidList"/>
    <dgm:cxn modelId="{7A830DC2-BF9F-4935-9A0F-1EAD281A93DF}" type="presParOf" srcId="{4C75B1F0-CBF2-42DB-B080-369E93418957}" destId="{C75BB1A2-2550-4249-98DC-DCAFD0B5F2E6}" srcOrd="2" destOrd="0" presId="urn:microsoft.com/office/officeart/2018/2/layout/IconVerticalSolidList"/>
    <dgm:cxn modelId="{050E8E83-BC39-4B7E-BBA3-93DFEE4956AE}" type="presParOf" srcId="{4C75B1F0-CBF2-42DB-B080-369E93418957}" destId="{68247722-04A0-4C4A-8972-7FD140C1E9FA}" srcOrd="3" destOrd="0" presId="urn:microsoft.com/office/officeart/2018/2/layout/IconVerticalSolidList"/>
    <dgm:cxn modelId="{F76CE14A-93DD-43C3-8770-D499923DC4A1}" type="presParOf" srcId="{7845D6C1-B5FC-4D64-90D1-06F8A7D20DAF}" destId="{AA0036C9-3E5C-4F6C-A354-69DBC6667F7E}" srcOrd="1" destOrd="0" presId="urn:microsoft.com/office/officeart/2018/2/layout/IconVerticalSolidList"/>
    <dgm:cxn modelId="{5965A9EE-B67E-42BB-BD4B-72F8B987886A}" type="presParOf" srcId="{7845D6C1-B5FC-4D64-90D1-06F8A7D20DAF}" destId="{88471FD0-A03F-4638-AEC3-94F7CEF8B9A1}" srcOrd="2" destOrd="0" presId="urn:microsoft.com/office/officeart/2018/2/layout/IconVerticalSolidList"/>
    <dgm:cxn modelId="{132AEBF3-1CC6-40B7-8A2D-2A9D6E697605}" type="presParOf" srcId="{88471FD0-A03F-4638-AEC3-94F7CEF8B9A1}" destId="{674D8C15-7E8A-48A8-A878-D2046A23455E}" srcOrd="0" destOrd="0" presId="urn:microsoft.com/office/officeart/2018/2/layout/IconVerticalSolidList"/>
    <dgm:cxn modelId="{DE776C10-8B94-4351-A360-DCA5F585E3EC}" type="presParOf" srcId="{88471FD0-A03F-4638-AEC3-94F7CEF8B9A1}" destId="{B4F8C6B3-3D7C-479C-8936-1CA0471BD01F}" srcOrd="1" destOrd="0" presId="urn:microsoft.com/office/officeart/2018/2/layout/IconVerticalSolidList"/>
    <dgm:cxn modelId="{21EEB12F-9F86-4507-8885-7EF3B7F8C10D}" type="presParOf" srcId="{88471FD0-A03F-4638-AEC3-94F7CEF8B9A1}" destId="{7FBE48AD-CA41-40BA-A371-321D4AC17E96}" srcOrd="2" destOrd="0" presId="urn:microsoft.com/office/officeart/2018/2/layout/IconVerticalSolidList"/>
    <dgm:cxn modelId="{BA9C2316-46B9-4D9D-8287-0D05BA286C63}" type="presParOf" srcId="{88471FD0-A03F-4638-AEC3-94F7CEF8B9A1}" destId="{DB43B0DE-F5C4-411F-B075-813FC7A5F3E3}" srcOrd="3" destOrd="0" presId="urn:microsoft.com/office/officeart/2018/2/layout/IconVerticalSolidList"/>
    <dgm:cxn modelId="{63211A10-9275-4B00-97D1-AABE7E3FBE91}" type="presParOf" srcId="{7845D6C1-B5FC-4D64-90D1-06F8A7D20DAF}" destId="{F193570E-47E0-47AB-BC71-51C77EB2238D}" srcOrd="3" destOrd="0" presId="urn:microsoft.com/office/officeart/2018/2/layout/IconVerticalSolidList"/>
    <dgm:cxn modelId="{CFE72DFE-123C-4A38-A593-392FB444B320}" type="presParOf" srcId="{7845D6C1-B5FC-4D64-90D1-06F8A7D20DAF}" destId="{C521CA5D-667D-4DCC-AE2E-A2758E109296}" srcOrd="4" destOrd="0" presId="urn:microsoft.com/office/officeart/2018/2/layout/IconVerticalSolidList"/>
    <dgm:cxn modelId="{4A0F787E-BDC4-482D-8610-976ED1E4EB54}" type="presParOf" srcId="{C521CA5D-667D-4DCC-AE2E-A2758E109296}" destId="{533F7CB4-F7EA-4939-BA31-295E5B49B167}" srcOrd="0" destOrd="0" presId="urn:microsoft.com/office/officeart/2018/2/layout/IconVerticalSolidList"/>
    <dgm:cxn modelId="{2DC064E0-8E5E-4308-A69E-2A11BC019FB3}" type="presParOf" srcId="{C521CA5D-667D-4DCC-AE2E-A2758E109296}" destId="{54D1C2A4-89FB-4629-A5B0-D052E63C75BD}" srcOrd="1" destOrd="0" presId="urn:microsoft.com/office/officeart/2018/2/layout/IconVerticalSolidList"/>
    <dgm:cxn modelId="{6E5194C3-91E8-493C-9B10-D474755E01D6}" type="presParOf" srcId="{C521CA5D-667D-4DCC-AE2E-A2758E109296}" destId="{0FA9C164-A243-46C3-95C9-544EC9492107}" srcOrd="2" destOrd="0" presId="urn:microsoft.com/office/officeart/2018/2/layout/IconVerticalSolidList"/>
    <dgm:cxn modelId="{9FFB691C-097A-4908-870F-6889B0C00B0F}" type="presParOf" srcId="{C521CA5D-667D-4DCC-AE2E-A2758E109296}" destId="{137BA380-8AC0-4D33-97D3-01C567DED67D}" srcOrd="3" destOrd="0" presId="urn:microsoft.com/office/officeart/2018/2/layout/IconVerticalSolidList"/>
    <dgm:cxn modelId="{9077ED74-F2CC-431B-9803-E9D96C517021}" type="presParOf" srcId="{7845D6C1-B5FC-4D64-90D1-06F8A7D20DAF}" destId="{EC353BAA-B21F-4456-928D-71AD0FA42BBB}" srcOrd="5" destOrd="0" presId="urn:microsoft.com/office/officeart/2018/2/layout/IconVerticalSolidList"/>
    <dgm:cxn modelId="{0731D261-1CA2-4AF1-8047-CE7508C8DDA0}" type="presParOf" srcId="{7845D6C1-B5FC-4D64-90D1-06F8A7D20DAF}" destId="{3DAF86D0-0B19-47E7-BE86-5B883F144E6B}" srcOrd="6" destOrd="0" presId="urn:microsoft.com/office/officeart/2018/2/layout/IconVerticalSolidList"/>
    <dgm:cxn modelId="{00A30393-A4D7-4FAF-830E-0679D20939F6}" type="presParOf" srcId="{3DAF86D0-0B19-47E7-BE86-5B883F144E6B}" destId="{6E1C62C2-A921-4B43-83A2-ECCEB193D1FD}" srcOrd="0" destOrd="0" presId="urn:microsoft.com/office/officeart/2018/2/layout/IconVerticalSolidList"/>
    <dgm:cxn modelId="{19DB4B1C-144B-47A7-836C-F26E39DE156A}" type="presParOf" srcId="{3DAF86D0-0B19-47E7-BE86-5B883F144E6B}" destId="{487A46B4-3D52-4760-8E6A-808D9A8A4696}" srcOrd="1" destOrd="0" presId="urn:microsoft.com/office/officeart/2018/2/layout/IconVerticalSolidList"/>
    <dgm:cxn modelId="{2E40F375-25F0-4DB4-8533-860CBBFA6B44}" type="presParOf" srcId="{3DAF86D0-0B19-47E7-BE86-5B883F144E6B}" destId="{B0F2F142-7F35-4599-B261-D4DCF09281DB}" srcOrd="2" destOrd="0" presId="urn:microsoft.com/office/officeart/2018/2/layout/IconVerticalSolidList"/>
    <dgm:cxn modelId="{4A48C174-3352-4779-8D62-B42CF5B92DEE}" type="presParOf" srcId="{3DAF86D0-0B19-47E7-BE86-5B883F144E6B}" destId="{31037E5E-5D1C-4C0E-944B-261EAAC964DB}" srcOrd="3" destOrd="0" presId="urn:microsoft.com/office/officeart/2018/2/layout/IconVerticalSolidList"/>
    <dgm:cxn modelId="{BFC03C37-5196-41BD-BE05-6642A670089A}" type="presParOf" srcId="{7845D6C1-B5FC-4D64-90D1-06F8A7D20DAF}" destId="{0D77F8AE-98DD-4CBF-8AB8-CB705DA9FFA1}" srcOrd="7" destOrd="0" presId="urn:microsoft.com/office/officeart/2018/2/layout/IconVerticalSolidList"/>
    <dgm:cxn modelId="{9B0F92A9-2071-4771-8793-402C81069BD3}" type="presParOf" srcId="{7845D6C1-B5FC-4D64-90D1-06F8A7D20DAF}" destId="{0EB2CEC7-508D-4EFA-B01C-AF89914CFDBE}" srcOrd="8" destOrd="0" presId="urn:microsoft.com/office/officeart/2018/2/layout/IconVerticalSolidList"/>
    <dgm:cxn modelId="{5398C48B-889E-4D6C-A50A-618B1813F6FD}" type="presParOf" srcId="{0EB2CEC7-508D-4EFA-B01C-AF89914CFDBE}" destId="{AD3239DC-B0A7-44DA-95D8-9C1935BEE0A7}" srcOrd="0" destOrd="0" presId="urn:microsoft.com/office/officeart/2018/2/layout/IconVerticalSolidList"/>
    <dgm:cxn modelId="{2F06E6FB-9593-4C86-921C-A69627658D36}" type="presParOf" srcId="{0EB2CEC7-508D-4EFA-B01C-AF89914CFDBE}" destId="{43078AEA-FA9D-43B3-AC91-53ABBD2991E9}" srcOrd="1" destOrd="0" presId="urn:microsoft.com/office/officeart/2018/2/layout/IconVerticalSolidList"/>
    <dgm:cxn modelId="{5C97B360-43F3-457E-B7C7-16B44B7E76A9}" type="presParOf" srcId="{0EB2CEC7-508D-4EFA-B01C-AF89914CFDBE}" destId="{B0222E4E-AB64-4C3E-9EAE-6F21369E3245}" srcOrd="2" destOrd="0" presId="urn:microsoft.com/office/officeart/2018/2/layout/IconVerticalSolidList"/>
    <dgm:cxn modelId="{9F3CFCB5-A0D8-4333-A0B4-5263292DD75B}" type="presParOf" srcId="{0EB2CEC7-508D-4EFA-B01C-AF89914CFDBE}" destId="{82D201D6-E3EC-4E67-9A46-9DFAF527BF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4A3FE-700A-43AD-B924-7FC3C80E67FF}">
      <dsp:nvSpPr>
        <dsp:cNvPr id="0" name=""/>
        <dsp:cNvSpPr/>
      </dsp:nvSpPr>
      <dsp:spPr>
        <a:xfrm>
          <a:off x="0" y="2826"/>
          <a:ext cx="10058399" cy="6020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91F53-E930-410C-93C6-906F7338A592}">
      <dsp:nvSpPr>
        <dsp:cNvPr id="0" name=""/>
        <dsp:cNvSpPr/>
      </dsp:nvSpPr>
      <dsp:spPr>
        <a:xfrm>
          <a:off x="182114" y="138283"/>
          <a:ext cx="331117" cy="331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47722-04A0-4C4A-8972-7FD140C1E9FA}">
      <dsp:nvSpPr>
        <dsp:cNvPr id="0" name=""/>
        <dsp:cNvSpPr/>
      </dsp:nvSpPr>
      <dsp:spPr>
        <a:xfrm>
          <a:off x="695346" y="282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Suggest users the stocks to invest their money in.</a:t>
          </a:r>
        </a:p>
      </dsp:txBody>
      <dsp:txXfrm>
        <a:off x="695346" y="2826"/>
        <a:ext cx="9363053" cy="602032"/>
      </dsp:txXfrm>
    </dsp:sp>
    <dsp:sp modelId="{674D8C15-7E8A-48A8-A878-D2046A23455E}">
      <dsp:nvSpPr>
        <dsp:cNvPr id="0" name=""/>
        <dsp:cNvSpPr/>
      </dsp:nvSpPr>
      <dsp:spPr>
        <a:xfrm>
          <a:off x="0" y="755366"/>
          <a:ext cx="10058399" cy="6020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8C6B3-3D7C-479C-8936-1CA0471BD01F}">
      <dsp:nvSpPr>
        <dsp:cNvPr id="0" name=""/>
        <dsp:cNvSpPr/>
      </dsp:nvSpPr>
      <dsp:spPr>
        <a:xfrm>
          <a:off x="182114" y="890823"/>
          <a:ext cx="331117" cy="331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3B0DE-F5C4-411F-B075-813FC7A5F3E3}">
      <dsp:nvSpPr>
        <dsp:cNvPr id="0" name=""/>
        <dsp:cNvSpPr/>
      </dsp:nvSpPr>
      <dsp:spPr>
        <a:xfrm>
          <a:off x="695346" y="75536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a brief introduction to each investment strategy.</a:t>
          </a:r>
        </a:p>
      </dsp:txBody>
      <dsp:txXfrm>
        <a:off x="695346" y="755366"/>
        <a:ext cx="9363053" cy="602032"/>
      </dsp:txXfrm>
    </dsp:sp>
    <dsp:sp modelId="{533F7CB4-F7EA-4939-BA31-295E5B49B167}">
      <dsp:nvSpPr>
        <dsp:cNvPr id="0" name=""/>
        <dsp:cNvSpPr/>
      </dsp:nvSpPr>
      <dsp:spPr>
        <a:xfrm>
          <a:off x="0" y="1507906"/>
          <a:ext cx="10058399" cy="6020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1C2A4-89FB-4629-A5B0-D052E63C75BD}">
      <dsp:nvSpPr>
        <dsp:cNvPr id="0" name=""/>
        <dsp:cNvSpPr/>
      </dsp:nvSpPr>
      <dsp:spPr>
        <a:xfrm>
          <a:off x="182114" y="1643363"/>
          <a:ext cx="331117" cy="331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BA380-8AC0-4D33-97D3-01C567DED67D}">
      <dsp:nvSpPr>
        <dsp:cNvPr id="0" name=""/>
        <dsp:cNvSpPr/>
      </dsp:nvSpPr>
      <dsp:spPr>
        <a:xfrm>
          <a:off x="695346" y="150790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Allows users to select different strategies to invest their money.</a:t>
          </a:r>
        </a:p>
      </dsp:txBody>
      <dsp:txXfrm>
        <a:off x="695346" y="1507906"/>
        <a:ext cx="9363053" cy="602032"/>
      </dsp:txXfrm>
    </dsp:sp>
    <dsp:sp modelId="{6E1C62C2-A921-4B43-83A2-ECCEB193D1FD}">
      <dsp:nvSpPr>
        <dsp:cNvPr id="0" name=""/>
        <dsp:cNvSpPr/>
      </dsp:nvSpPr>
      <dsp:spPr>
        <a:xfrm>
          <a:off x="0" y="2260446"/>
          <a:ext cx="10058399" cy="6020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A46B4-3D52-4760-8E6A-808D9A8A4696}">
      <dsp:nvSpPr>
        <dsp:cNvPr id="0" name=""/>
        <dsp:cNvSpPr/>
      </dsp:nvSpPr>
      <dsp:spPr>
        <a:xfrm>
          <a:off x="182114" y="2395903"/>
          <a:ext cx="331117" cy="331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37E5E-5D1C-4C0E-944B-261EAAC964DB}">
      <dsp:nvSpPr>
        <dsp:cNvPr id="0" name=""/>
        <dsp:cNvSpPr/>
      </dsp:nvSpPr>
      <dsp:spPr>
        <a:xfrm>
          <a:off x="695346" y="226044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Divide the investment amount based on the stocks and strategy/s suggested.</a:t>
          </a:r>
        </a:p>
      </dsp:txBody>
      <dsp:txXfrm>
        <a:off x="695346" y="2260446"/>
        <a:ext cx="9363053" cy="602032"/>
      </dsp:txXfrm>
    </dsp:sp>
    <dsp:sp modelId="{AD3239DC-B0A7-44DA-95D8-9C1935BEE0A7}">
      <dsp:nvSpPr>
        <dsp:cNvPr id="0" name=""/>
        <dsp:cNvSpPr/>
      </dsp:nvSpPr>
      <dsp:spPr>
        <a:xfrm>
          <a:off x="0" y="3012986"/>
          <a:ext cx="10058399" cy="6020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78AEA-FA9D-43B3-AC91-53ABBD2991E9}">
      <dsp:nvSpPr>
        <dsp:cNvPr id="0" name=""/>
        <dsp:cNvSpPr/>
      </dsp:nvSpPr>
      <dsp:spPr>
        <a:xfrm>
          <a:off x="182114" y="3148443"/>
          <a:ext cx="331117" cy="3311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201D6-E3EC-4E67-9A46-9DFAF527BF82}">
      <dsp:nvSpPr>
        <dsp:cNvPr id="0" name=""/>
        <dsp:cNvSpPr/>
      </dsp:nvSpPr>
      <dsp:spPr>
        <a:xfrm>
          <a:off x="695346" y="301298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Shows current price of each stock suggested</a:t>
          </a:r>
        </a:p>
      </dsp:txBody>
      <dsp:txXfrm>
        <a:off x="695346" y="3012986"/>
        <a:ext cx="9363053" cy="602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E31-F33F-411E-9525-CF2B0F83205D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365D5D0-C15F-4A64-96D2-9EC2FCCD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E31-F33F-411E-9525-CF2B0F83205D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D5D0-C15F-4A64-96D2-9EC2FCCD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5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E31-F33F-411E-9525-CF2B0F83205D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D5D0-C15F-4A64-96D2-9EC2FCCD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5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E31-F33F-411E-9525-CF2B0F83205D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D5D0-C15F-4A64-96D2-9EC2FCCD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7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2919E31-F33F-411E-9525-CF2B0F83205D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65D5D0-C15F-4A64-96D2-9EC2FCCD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E31-F33F-411E-9525-CF2B0F83205D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D5D0-C15F-4A64-96D2-9EC2FCCD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E31-F33F-411E-9525-CF2B0F83205D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D5D0-C15F-4A64-96D2-9EC2FCCD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3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E31-F33F-411E-9525-CF2B0F83205D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D5D0-C15F-4A64-96D2-9EC2FCCD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E31-F33F-411E-9525-CF2B0F83205D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D5D0-C15F-4A64-96D2-9EC2FCCD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9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E31-F33F-411E-9525-CF2B0F83205D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D5D0-C15F-4A64-96D2-9EC2FCCD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5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9E31-F33F-411E-9525-CF2B0F83205D}" type="datetimeFigureOut">
              <a:rPr lang="en-US" smtClean="0"/>
              <a:t>5/12/2019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D5D0-C15F-4A64-96D2-9EC2FCCD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2919E31-F33F-411E-9525-CF2B0F83205D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365D5D0-C15F-4A64-96D2-9EC2FCCD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1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shilpk3/CmpE285-Spring1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E25E8-9B70-483E-8466-6D6614CF1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Stock Portfolio Suggestion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D7685-9330-479E-B684-150881170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649148"/>
            <a:ext cx="9948672" cy="14861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Team Members:						Guided By: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Darshil Kapadia: 013007280					Prof. Richard Sinn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Dhruvil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Parikh:   013772720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57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BD62-B631-4065-B5A1-106EEB6D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6600" dirty="0"/>
              <a:t>High-Level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CCABD-DA05-47A1-A9B0-48074192D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2295525"/>
            <a:ext cx="9334500" cy="3695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1465D1D-89D5-4125-9DD0-6059D80AB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1808226"/>
            <a:ext cx="101250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5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B53A-262E-40B3-B223-F54138C8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6600" dirty="0"/>
              <a:t>Features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08C5DD-D412-491F-B44D-B0734EA9D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40846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4543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4629-6803-4792-BD53-B7E7C081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6600" dirty="0"/>
              <a:t>Extra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A52B-E283-4370-A3D1-C3BF75214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Used real time stock prices to suggest stocks for different strategies.</a:t>
            </a:r>
          </a:p>
          <a:p>
            <a:r>
              <a:rPr lang="en-US" dirty="0"/>
              <a:t>Used Ant Design for developing a clean UI.</a:t>
            </a:r>
          </a:p>
          <a:p>
            <a:r>
              <a:rPr lang="en-US" dirty="0"/>
              <a:t>Allows users to look at the trend for the last 50 days of each stock suggested.</a:t>
            </a:r>
          </a:p>
          <a:p>
            <a:r>
              <a:rPr lang="en-US" dirty="0"/>
              <a:t>Used Rechart.js for easy and clean integration with React.js</a:t>
            </a:r>
          </a:p>
          <a:p>
            <a:r>
              <a:rPr lang="en-US" dirty="0"/>
              <a:t>All the graphs shows the highest price and lowest price that the stock hit on any particular day.</a:t>
            </a:r>
          </a:p>
          <a:p>
            <a:r>
              <a:rPr lang="en-US" dirty="0"/>
              <a:t>Graphs allow users to study the data properly by showing them the tooltip containing data at every point.</a:t>
            </a:r>
          </a:p>
          <a:p>
            <a:r>
              <a:rPr lang="en-US" dirty="0"/>
              <a:t>Allows user to save the charts and tabular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06666-A4D1-441A-B922-0B2FEDDB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35683"/>
            <a:ext cx="101250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7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4629-6803-4792-BD53-B7E7C081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66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A52B-E283-4370-A3D1-C3BF75214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Researching about different investment strategies and gaining the required financial knowledge to carry out the project</a:t>
            </a:r>
          </a:p>
          <a:p>
            <a:r>
              <a:rPr lang="en-US" dirty="0"/>
              <a:t>Exploring the free APIs that can provide historical and real time stock data.</a:t>
            </a:r>
          </a:p>
          <a:p>
            <a:r>
              <a:rPr lang="en-US" dirty="0"/>
              <a:t>Preparing the chart data to give to Rechart.js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06666-A4D1-441A-B922-0B2FEDDB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35683"/>
            <a:ext cx="101250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2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4629-6803-4792-BD53-B7E7C081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6600" dirty="0"/>
              <a:t>Use-Cases 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A52B-E283-4370-A3D1-C3BF75214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06666-A4D1-441A-B922-0B2FEDDB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41776"/>
            <a:ext cx="10125075" cy="17145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6C9E15-5FD3-40BC-90A5-7D003CCB7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34493"/>
              </p:ext>
            </p:extLst>
          </p:nvPr>
        </p:nvGraphicFramePr>
        <p:xfrm>
          <a:off x="1066800" y="2196041"/>
          <a:ext cx="10058400" cy="4423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215539742"/>
                    </a:ext>
                  </a:extLst>
                </a:gridCol>
                <a:gridCol w="4203573">
                  <a:extLst>
                    <a:ext uri="{9D8B030D-6E8A-4147-A177-3AD203B41FA5}">
                      <a16:colId xmlns:a16="http://schemas.microsoft.com/office/drawing/2014/main" val="714816661"/>
                    </a:ext>
                  </a:extLst>
                </a:gridCol>
                <a:gridCol w="5054727">
                  <a:extLst>
                    <a:ext uri="{9D8B030D-6E8A-4147-A177-3AD203B41FA5}">
                      <a16:colId xmlns:a16="http://schemas.microsoft.com/office/drawing/2014/main" val="658241060"/>
                    </a:ext>
                  </a:extLst>
                </a:gridCol>
              </a:tblGrid>
              <a:tr h="413978"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Usecase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105"/>
                  </a:ext>
                </a:extLst>
              </a:tr>
              <a:tr h="289785">
                <a:tc>
                  <a:txBody>
                    <a:bodyPr/>
                    <a:lstStyle/>
                    <a:p>
                      <a:r>
                        <a:rPr lang="en-US" sz="12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 is empty and a strategy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Invest Button disabled and an error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03232"/>
                  </a:ext>
                </a:extLst>
              </a:tr>
              <a:tr h="289785">
                <a:tc>
                  <a:txBody>
                    <a:bodyPr/>
                    <a:lstStyle/>
                    <a:p>
                      <a:r>
                        <a:rPr lang="en-US" sz="12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 less than $1000 and a strategy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Invest Button disabled and an error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59073"/>
                  </a:ext>
                </a:extLst>
              </a:tr>
              <a:tr h="289785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 $3600 and no strategy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Invest Button disabled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12321"/>
                  </a:ext>
                </a:extLst>
              </a:tr>
              <a:tr h="289785">
                <a:tc>
                  <a:txBody>
                    <a:bodyPr/>
                    <a:lstStyle/>
                    <a:p>
                      <a:r>
                        <a:rPr lang="en-US" sz="12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 $3600 and 3 strategies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 alert which says only 2 strategies can be 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3715"/>
                  </a:ext>
                </a:extLst>
              </a:tr>
              <a:tr h="289785">
                <a:tc>
                  <a:txBody>
                    <a:bodyPr/>
                    <a:lstStyle/>
                    <a:p>
                      <a:r>
                        <a:rPr lang="en-US" sz="12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 $3600 and Ethical Investment strategy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Suggestion Generated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374396"/>
                  </a:ext>
                </a:extLst>
              </a:tr>
              <a:tr h="289785">
                <a:tc>
                  <a:txBody>
                    <a:bodyPr/>
                    <a:lstStyle/>
                    <a:p>
                      <a:r>
                        <a:rPr lang="en-US" sz="12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Amount $3000 and Growth Investment strategy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Suggestion Generated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46882"/>
                  </a:ext>
                </a:extLst>
              </a:tr>
              <a:tr h="289785">
                <a:tc>
                  <a:txBody>
                    <a:bodyPr/>
                    <a:lstStyle/>
                    <a:p>
                      <a:r>
                        <a:rPr lang="en-US" sz="12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Amount $5670 and Index Investment strategy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Suggestion Generated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18283"/>
                  </a:ext>
                </a:extLst>
              </a:tr>
              <a:tr h="289785">
                <a:tc>
                  <a:txBody>
                    <a:bodyPr/>
                    <a:lstStyle/>
                    <a:p>
                      <a:r>
                        <a:rPr lang="en-US" sz="120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Amount $1344 and Quality Investment strategy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Suggestion Generated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231"/>
                  </a:ext>
                </a:extLst>
              </a:tr>
              <a:tr h="289785">
                <a:tc>
                  <a:txBody>
                    <a:bodyPr/>
                    <a:lstStyle/>
                    <a:p>
                      <a:r>
                        <a:rPr lang="en-US" sz="120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Amount $5000 and Value Investment strategy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Suggestion Generated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491"/>
                  </a:ext>
                </a:extLst>
              </a:tr>
              <a:tr h="289785">
                <a:tc>
                  <a:txBody>
                    <a:bodyPr/>
                    <a:lstStyle/>
                    <a:p>
                      <a:r>
                        <a:rPr lang="en-US" sz="1200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Amount $8400 and Ethical and Index Investment strategies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Suggestion Generated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53274"/>
                  </a:ext>
                </a:extLst>
              </a:tr>
              <a:tr h="167891">
                <a:tc>
                  <a:txBody>
                    <a:bodyPr/>
                    <a:lstStyle/>
                    <a:p>
                      <a:r>
                        <a:rPr lang="en-US" sz="1200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than 2 requests within a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We’ll alert user to refresh after a minute.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3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47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E25E8-9B70-483E-8466-6D6614CF1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D7685-9330-479E-B684-150881170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649148"/>
            <a:ext cx="9948672" cy="148615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GitHub Link: </a:t>
            </a:r>
            <a:r>
              <a:rPr lang="en-US" dirty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://github.com/darshilpk3/CmpE285-Spring19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43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Stock Portfolio Suggestion Engine</vt:lpstr>
      <vt:lpstr>High-Level Architecture</vt:lpstr>
      <vt:lpstr>Features</vt:lpstr>
      <vt:lpstr>Extra Features</vt:lpstr>
      <vt:lpstr>Challenges</vt:lpstr>
      <vt:lpstr>Use-Cases and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Portfolio Suggestion Engine</dc:title>
  <dc:creator>Darshil Pareshbhai Kapadia</dc:creator>
  <cp:lastModifiedBy>Darshil Pareshbhai Kapadia</cp:lastModifiedBy>
  <cp:revision>8</cp:revision>
  <dcterms:created xsi:type="dcterms:W3CDTF">2019-05-12T23:32:39Z</dcterms:created>
  <dcterms:modified xsi:type="dcterms:W3CDTF">2019-05-13T00:17:42Z</dcterms:modified>
</cp:coreProperties>
</file>