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2" r:id="rId7"/>
    <p:sldId id="260" r:id="rId8"/>
    <p:sldId id="264" r:id="rId9"/>
    <p:sldId id="265" r:id="rId10"/>
    <p:sldId id="267" r:id="rId11"/>
    <p:sldId id="268" r:id="rId12"/>
    <p:sldId id="266"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7E1E31-626F-46E7-93FB-CBDD4C67B5A3}"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BA94DBD-D891-4446-9F33-B2F81DAF081B}" type="slidenum">
              <a:rPr lang="en-US" smtClean="0"/>
              <a:t>‹#›</a:t>
            </a:fld>
            <a:endParaRPr lang="en-US"/>
          </a:p>
        </p:txBody>
      </p:sp>
    </p:spTree>
    <p:extLst>
      <p:ext uri="{BB962C8B-B14F-4D97-AF65-F5344CB8AC3E}">
        <p14:creationId xmlns:p14="http://schemas.microsoft.com/office/powerpoint/2010/main" val="789266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7E1E31-626F-46E7-93FB-CBDD4C67B5A3}"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A94DBD-D891-4446-9F33-B2F81DAF081B}" type="slidenum">
              <a:rPr lang="en-US" smtClean="0"/>
              <a:t>‹#›</a:t>
            </a:fld>
            <a:endParaRPr lang="en-US"/>
          </a:p>
        </p:txBody>
      </p:sp>
    </p:spTree>
    <p:extLst>
      <p:ext uri="{BB962C8B-B14F-4D97-AF65-F5344CB8AC3E}">
        <p14:creationId xmlns:p14="http://schemas.microsoft.com/office/powerpoint/2010/main" val="285468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7E1E31-626F-46E7-93FB-CBDD4C67B5A3}"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A94DBD-D891-4446-9F33-B2F81DAF081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138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37E1E31-626F-46E7-93FB-CBDD4C67B5A3}" type="datetimeFigureOut">
              <a:rPr lang="en-US" smtClean="0"/>
              <a:t>6/23/2017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A94DBD-D891-4446-9F33-B2F81DAF081B}" type="slidenum">
              <a:rPr lang="en-US" smtClean="0"/>
              <a:t>‹#›</a:t>
            </a:fld>
            <a:endParaRPr lang="en-US"/>
          </a:p>
        </p:txBody>
      </p:sp>
    </p:spTree>
    <p:extLst>
      <p:ext uri="{BB962C8B-B14F-4D97-AF65-F5344CB8AC3E}">
        <p14:creationId xmlns:p14="http://schemas.microsoft.com/office/powerpoint/2010/main" val="1690101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37E1E31-626F-46E7-93FB-CBDD4C67B5A3}" type="datetimeFigureOut">
              <a:rPr lang="en-US" smtClean="0"/>
              <a:t>6/23/2017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A94DBD-D891-4446-9F33-B2F81DAF081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32337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37E1E31-626F-46E7-93FB-CBDD4C67B5A3}" type="datetimeFigureOut">
              <a:rPr lang="en-US" smtClean="0"/>
              <a:t>6/23/2017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A94DBD-D891-4446-9F33-B2F81DAF081B}" type="slidenum">
              <a:rPr lang="en-US" smtClean="0"/>
              <a:t>‹#›</a:t>
            </a:fld>
            <a:endParaRPr lang="en-US"/>
          </a:p>
        </p:txBody>
      </p:sp>
    </p:spTree>
    <p:extLst>
      <p:ext uri="{BB962C8B-B14F-4D97-AF65-F5344CB8AC3E}">
        <p14:creationId xmlns:p14="http://schemas.microsoft.com/office/powerpoint/2010/main" val="1368699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E1E31-626F-46E7-93FB-CBDD4C67B5A3}"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A94DBD-D891-4446-9F33-B2F81DAF081B}" type="slidenum">
              <a:rPr lang="en-US" smtClean="0"/>
              <a:t>‹#›</a:t>
            </a:fld>
            <a:endParaRPr lang="en-US"/>
          </a:p>
        </p:txBody>
      </p:sp>
    </p:spTree>
    <p:extLst>
      <p:ext uri="{BB962C8B-B14F-4D97-AF65-F5344CB8AC3E}">
        <p14:creationId xmlns:p14="http://schemas.microsoft.com/office/powerpoint/2010/main" val="2797266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E1E31-626F-46E7-93FB-CBDD4C67B5A3}"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A94DBD-D891-4446-9F33-B2F81DAF081B}" type="slidenum">
              <a:rPr lang="en-US" smtClean="0"/>
              <a:t>‹#›</a:t>
            </a:fld>
            <a:endParaRPr lang="en-US"/>
          </a:p>
        </p:txBody>
      </p:sp>
    </p:spTree>
    <p:extLst>
      <p:ext uri="{BB962C8B-B14F-4D97-AF65-F5344CB8AC3E}">
        <p14:creationId xmlns:p14="http://schemas.microsoft.com/office/powerpoint/2010/main" val="1798006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E1E31-626F-46E7-93FB-CBDD4C67B5A3}"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A94DBD-D891-4446-9F33-B2F81DAF081B}" type="slidenum">
              <a:rPr lang="en-US" smtClean="0"/>
              <a:t>‹#›</a:t>
            </a:fld>
            <a:endParaRPr lang="en-US"/>
          </a:p>
        </p:txBody>
      </p:sp>
    </p:spTree>
    <p:extLst>
      <p:ext uri="{BB962C8B-B14F-4D97-AF65-F5344CB8AC3E}">
        <p14:creationId xmlns:p14="http://schemas.microsoft.com/office/powerpoint/2010/main" val="227591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7E1E31-626F-46E7-93FB-CBDD4C67B5A3}"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A94DBD-D891-4446-9F33-B2F81DAF081B}" type="slidenum">
              <a:rPr lang="en-US" smtClean="0"/>
              <a:t>‹#›</a:t>
            </a:fld>
            <a:endParaRPr lang="en-US"/>
          </a:p>
        </p:txBody>
      </p:sp>
    </p:spTree>
    <p:extLst>
      <p:ext uri="{BB962C8B-B14F-4D97-AF65-F5344CB8AC3E}">
        <p14:creationId xmlns:p14="http://schemas.microsoft.com/office/powerpoint/2010/main" val="4188632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7E1E31-626F-46E7-93FB-CBDD4C67B5A3}" type="datetimeFigureOut">
              <a:rPr lang="en-US" smtClean="0"/>
              <a:t>6/23/2017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BA94DBD-D891-4446-9F33-B2F81DAF081B}" type="slidenum">
              <a:rPr lang="en-US" smtClean="0"/>
              <a:t>‹#›</a:t>
            </a:fld>
            <a:endParaRPr lang="en-US"/>
          </a:p>
        </p:txBody>
      </p:sp>
    </p:spTree>
    <p:extLst>
      <p:ext uri="{BB962C8B-B14F-4D97-AF65-F5344CB8AC3E}">
        <p14:creationId xmlns:p14="http://schemas.microsoft.com/office/powerpoint/2010/main" val="244589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7E1E31-626F-46E7-93FB-CBDD4C67B5A3}" type="datetimeFigureOut">
              <a:rPr lang="en-US" smtClean="0"/>
              <a:t>6/23/2017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BA94DBD-D891-4446-9F33-B2F81DAF081B}" type="slidenum">
              <a:rPr lang="en-US" smtClean="0"/>
              <a:t>‹#›</a:t>
            </a:fld>
            <a:endParaRPr lang="en-US"/>
          </a:p>
        </p:txBody>
      </p:sp>
    </p:spTree>
    <p:extLst>
      <p:ext uri="{BB962C8B-B14F-4D97-AF65-F5344CB8AC3E}">
        <p14:creationId xmlns:p14="http://schemas.microsoft.com/office/powerpoint/2010/main" val="123745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7E1E31-626F-46E7-93FB-CBDD4C67B5A3}" type="datetimeFigureOut">
              <a:rPr lang="en-US" smtClean="0"/>
              <a:t>6/23/2017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BA94DBD-D891-4446-9F33-B2F81DAF081B}" type="slidenum">
              <a:rPr lang="en-US" smtClean="0"/>
              <a:t>‹#›</a:t>
            </a:fld>
            <a:endParaRPr lang="en-US"/>
          </a:p>
        </p:txBody>
      </p:sp>
    </p:spTree>
    <p:extLst>
      <p:ext uri="{BB962C8B-B14F-4D97-AF65-F5344CB8AC3E}">
        <p14:creationId xmlns:p14="http://schemas.microsoft.com/office/powerpoint/2010/main" val="35824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7E1E31-626F-46E7-93FB-CBDD4C67B5A3}" type="datetimeFigureOut">
              <a:rPr lang="en-US" smtClean="0"/>
              <a:t>6/23/2017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BA94DBD-D891-4446-9F33-B2F81DAF081B}" type="slidenum">
              <a:rPr lang="en-US" smtClean="0"/>
              <a:t>‹#›</a:t>
            </a:fld>
            <a:endParaRPr lang="en-US"/>
          </a:p>
        </p:txBody>
      </p:sp>
    </p:spTree>
    <p:extLst>
      <p:ext uri="{BB962C8B-B14F-4D97-AF65-F5344CB8AC3E}">
        <p14:creationId xmlns:p14="http://schemas.microsoft.com/office/powerpoint/2010/main" val="377151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7E1E31-626F-46E7-93FB-CBDD4C67B5A3}" type="datetimeFigureOut">
              <a:rPr lang="en-US" smtClean="0"/>
              <a:t>6/23/2017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BA94DBD-D891-4446-9F33-B2F81DAF081B}" type="slidenum">
              <a:rPr lang="en-US" smtClean="0"/>
              <a:t>‹#›</a:t>
            </a:fld>
            <a:endParaRPr lang="en-US"/>
          </a:p>
        </p:txBody>
      </p:sp>
    </p:spTree>
    <p:extLst>
      <p:ext uri="{BB962C8B-B14F-4D97-AF65-F5344CB8AC3E}">
        <p14:creationId xmlns:p14="http://schemas.microsoft.com/office/powerpoint/2010/main" val="207158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7E1E31-626F-46E7-93FB-CBDD4C67B5A3}" type="datetimeFigureOut">
              <a:rPr lang="en-US" smtClean="0"/>
              <a:t>6/23/2017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A94DBD-D891-4446-9F33-B2F81DAF081B}" type="slidenum">
              <a:rPr lang="en-US" smtClean="0"/>
              <a:t>‹#›</a:t>
            </a:fld>
            <a:endParaRPr lang="en-US"/>
          </a:p>
        </p:txBody>
      </p:sp>
    </p:spTree>
    <p:extLst>
      <p:ext uri="{BB962C8B-B14F-4D97-AF65-F5344CB8AC3E}">
        <p14:creationId xmlns:p14="http://schemas.microsoft.com/office/powerpoint/2010/main" val="12586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37E1E31-626F-46E7-93FB-CBDD4C67B5A3}" type="datetimeFigureOut">
              <a:rPr lang="en-US" smtClean="0"/>
              <a:t>6/23/2017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BA94DBD-D891-4446-9F33-B2F81DAF081B}" type="slidenum">
              <a:rPr lang="en-US" smtClean="0"/>
              <a:t>‹#›</a:t>
            </a:fld>
            <a:endParaRPr lang="en-US"/>
          </a:p>
        </p:txBody>
      </p:sp>
    </p:spTree>
    <p:extLst>
      <p:ext uri="{BB962C8B-B14F-4D97-AF65-F5344CB8AC3E}">
        <p14:creationId xmlns:p14="http://schemas.microsoft.com/office/powerpoint/2010/main" val="2917536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logo&#10;&#10;Description generated with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8638" y="1964390"/>
            <a:ext cx="2863558" cy="2923685"/>
          </a:xfrm>
          <a:prstGeom prst="rect">
            <a:avLst/>
          </a:prstGeo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p:spPr>
      </p:pic>
      <p:sp>
        <p:nvSpPr>
          <p:cNvPr id="2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06017" y="4440652"/>
            <a:ext cx="4982818" cy="1497496"/>
          </a:xfrm>
        </p:spPr>
        <p:txBody>
          <a:bodyPr>
            <a:normAutofit/>
          </a:bodyPr>
          <a:lstStyle/>
          <a:p>
            <a:r>
              <a:rPr lang="en-US" sz="6000" dirty="0">
                <a:solidFill>
                  <a:srgbClr val="FEFFFF"/>
                </a:solidFill>
                <a:latin typeface="Copperplate Gothic Bold" panose="020E0705020206020404" pitchFamily="34" charset="0"/>
                <a:cs typeface="Times New Roman" panose="02020603050405020304" pitchFamily="18" charset="0"/>
              </a:rPr>
              <a:t>Smart City</a:t>
            </a:r>
          </a:p>
        </p:txBody>
      </p:sp>
      <p:sp>
        <p:nvSpPr>
          <p:cNvPr id="3" name="Subtitle 2"/>
          <p:cNvSpPr>
            <a:spLocks noGrp="1"/>
          </p:cNvSpPr>
          <p:nvPr>
            <p:ph type="subTitle" idx="1"/>
          </p:nvPr>
        </p:nvSpPr>
        <p:spPr>
          <a:xfrm>
            <a:off x="540279" y="5189400"/>
            <a:ext cx="3778870" cy="544260"/>
          </a:xfrm>
        </p:spPr>
        <p:txBody>
          <a:bodyPr anchor="ctr">
            <a:normAutofit/>
          </a:bodyPr>
          <a:lstStyle/>
          <a:p>
            <a:r>
              <a:rPr lang="en-US" sz="1600">
                <a:solidFill>
                  <a:srgbClr val="FEFFFF"/>
                </a:solidFill>
              </a:rPr>
              <a:t> </a:t>
            </a:r>
          </a:p>
        </p:txBody>
      </p:sp>
    </p:spTree>
    <p:extLst>
      <p:ext uri="{BB962C8B-B14F-4D97-AF65-F5344CB8AC3E}">
        <p14:creationId xmlns:p14="http://schemas.microsoft.com/office/powerpoint/2010/main" val="398269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A screenshot of a computer&#10;&#10;Description generated with very high confidence"/>
          <p:cNvPicPr>
            <a:picLocks noChangeAspect="1"/>
          </p:cNvPicPr>
          <p:nvPr/>
        </p:nvPicPr>
        <p:blipFill rotWithShape="1">
          <a:blip r:embed="rId2">
            <a:extLst>
              <a:ext uri="{28A0092B-C50C-407E-A947-70E740481C1C}">
                <a14:useLocalDpi xmlns:a14="http://schemas.microsoft.com/office/drawing/2010/main" val="0"/>
              </a:ext>
            </a:extLst>
          </a:blip>
          <a:srcRect t="8452" b="11510"/>
          <a:stretch/>
        </p:blipFill>
        <p:spPr>
          <a:xfrm>
            <a:off x="5088836" y="742123"/>
            <a:ext cx="6702092" cy="48370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a:extLst>
              <a:ext uri="{FF2B5EF4-FFF2-40B4-BE49-F238E27FC236}">
                <a16:creationId xmlns:a16="http://schemas.microsoft.com/office/drawing/2014/main" id="{2A40DFD4-8060-470F-BC26-7461602AB33D}"/>
              </a:ext>
            </a:extLst>
          </p:cNvPr>
          <p:cNvSpPr>
            <a:spLocks noGrp="1"/>
          </p:cNvSpPr>
          <p:nvPr>
            <p:ph type="title"/>
          </p:nvPr>
        </p:nvSpPr>
        <p:spPr>
          <a:xfrm>
            <a:off x="2592926" y="446088"/>
            <a:ext cx="3570129" cy="1005840"/>
          </a:xfrm>
        </p:spPr>
        <p:txBody>
          <a:bodyPr anchor="b">
            <a:normAutofit/>
          </a:bodyPr>
          <a:lstStyle/>
          <a:p>
            <a:r>
              <a:rPr lang="en-US" sz="2000" dirty="0"/>
              <a:t> </a:t>
            </a:r>
          </a:p>
        </p:txBody>
      </p:sp>
      <p:sp>
        <p:nvSpPr>
          <p:cNvPr id="10" name="Content Placeholder 9"/>
          <p:cNvSpPr>
            <a:spLocks noGrp="1"/>
          </p:cNvSpPr>
          <p:nvPr>
            <p:ph idx="1"/>
          </p:nvPr>
        </p:nvSpPr>
        <p:spPr>
          <a:xfrm>
            <a:off x="2589212" y="1609344"/>
            <a:ext cx="1943031" cy="4301878"/>
          </a:xfrm>
        </p:spPr>
        <p:txBody>
          <a:bodyPr>
            <a:normAutofit/>
          </a:bodyPr>
          <a:lstStyle/>
          <a:p>
            <a:pPr marL="457200" indent="-457200">
              <a:buFont typeface="+mj-lt"/>
              <a:buAutoNum type="arabicPeriod" startAt="4"/>
            </a:pPr>
            <a:r>
              <a:rPr lang="en-US" sz="2400" b="1" dirty="0">
                <a:solidFill>
                  <a:schemeClr val="tx1"/>
                </a:solidFill>
                <a:latin typeface="Times New Roman" panose="02020603050405020304" pitchFamily="18" charset="0"/>
                <a:cs typeface="Times New Roman" panose="02020603050405020304" pitchFamily="18" charset="0"/>
              </a:rPr>
              <a:t>Gateway Details</a:t>
            </a:r>
          </a:p>
        </p:txBody>
      </p:sp>
    </p:spTree>
    <p:extLst>
      <p:ext uri="{BB962C8B-B14F-4D97-AF65-F5344CB8AC3E}">
        <p14:creationId xmlns:p14="http://schemas.microsoft.com/office/powerpoint/2010/main" val="4138975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A screenshot of a computer&#10;&#10;Description generated with very high confidence"/>
          <p:cNvPicPr>
            <a:picLocks noChangeAspect="1"/>
          </p:cNvPicPr>
          <p:nvPr/>
        </p:nvPicPr>
        <p:blipFill rotWithShape="1">
          <a:blip r:embed="rId2">
            <a:extLst>
              <a:ext uri="{28A0092B-C50C-407E-A947-70E740481C1C}">
                <a14:useLocalDpi xmlns:a14="http://schemas.microsoft.com/office/drawing/2010/main" val="0"/>
              </a:ext>
            </a:extLst>
          </a:blip>
          <a:srcRect t="8577" b="11684"/>
          <a:stretch/>
        </p:blipFill>
        <p:spPr>
          <a:xfrm>
            <a:off x="5022574" y="768626"/>
            <a:ext cx="6623994" cy="47972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a:extLst>
              <a:ext uri="{FF2B5EF4-FFF2-40B4-BE49-F238E27FC236}">
                <a16:creationId xmlns:a16="http://schemas.microsoft.com/office/drawing/2014/main" id="{2BBEE70B-1B5C-45EB-8926-FEC525EFDEB0}"/>
              </a:ext>
            </a:extLst>
          </p:cNvPr>
          <p:cNvSpPr>
            <a:spLocks noGrp="1"/>
          </p:cNvSpPr>
          <p:nvPr>
            <p:ph type="title"/>
          </p:nvPr>
        </p:nvSpPr>
        <p:spPr>
          <a:xfrm>
            <a:off x="2592926" y="446088"/>
            <a:ext cx="3570129" cy="1005840"/>
          </a:xfrm>
        </p:spPr>
        <p:txBody>
          <a:bodyPr anchor="b">
            <a:normAutofit/>
          </a:bodyPr>
          <a:lstStyle/>
          <a:p>
            <a:r>
              <a:rPr lang="en-US" sz="2000" dirty="0"/>
              <a:t> </a:t>
            </a:r>
          </a:p>
        </p:txBody>
      </p:sp>
      <p:sp>
        <p:nvSpPr>
          <p:cNvPr id="10" name="Content Placeholder 9"/>
          <p:cNvSpPr>
            <a:spLocks noGrp="1"/>
          </p:cNvSpPr>
          <p:nvPr>
            <p:ph idx="1"/>
          </p:nvPr>
        </p:nvSpPr>
        <p:spPr>
          <a:xfrm>
            <a:off x="2589213" y="1609344"/>
            <a:ext cx="1532214" cy="4301878"/>
          </a:xfrm>
        </p:spPr>
        <p:txBody>
          <a:bodyPr>
            <a:normAutofit/>
          </a:bodyPr>
          <a:lstStyle/>
          <a:p>
            <a:pPr>
              <a:buFont typeface="+mj-lt"/>
              <a:buAutoNum type="arabicPeriod" startAt="5"/>
            </a:pPr>
            <a:r>
              <a:rPr lang="en-US" sz="2400" b="1" dirty="0">
                <a:solidFill>
                  <a:schemeClr val="tx1"/>
                </a:solidFill>
                <a:latin typeface="Times New Roman" panose="02020603050405020304" pitchFamily="18" charset="0"/>
                <a:cs typeface="Times New Roman" panose="02020603050405020304" pitchFamily="18" charset="0"/>
              </a:rPr>
              <a:t>Sensor Details</a:t>
            </a:r>
          </a:p>
        </p:txBody>
      </p:sp>
    </p:spTree>
    <p:extLst>
      <p:ext uri="{BB962C8B-B14F-4D97-AF65-F5344CB8AC3E}">
        <p14:creationId xmlns:p14="http://schemas.microsoft.com/office/powerpoint/2010/main" val="2632042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A screenshot of a computer&#10;&#10;Description generated with very high confidence"/>
          <p:cNvPicPr>
            <a:picLocks noChangeAspect="1"/>
          </p:cNvPicPr>
          <p:nvPr/>
        </p:nvPicPr>
        <p:blipFill rotWithShape="1">
          <a:blip r:embed="rId2">
            <a:extLst>
              <a:ext uri="{28A0092B-C50C-407E-A947-70E740481C1C}">
                <a14:useLocalDpi xmlns:a14="http://schemas.microsoft.com/office/drawing/2010/main" val="0"/>
              </a:ext>
            </a:extLst>
          </a:blip>
          <a:srcRect t="8744" b="11729"/>
          <a:stretch/>
        </p:blipFill>
        <p:spPr>
          <a:xfrm>
            <a:off x="4876800" y="795131"/>
            <a:ext cx="6680791" cy="46515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a:extLst>
              <a:ext uri="{FF2B5EF4-FFF2-40B4-BE49-F238E27FC236}">
                <a16:creationId xmlns:a16="http://schemas.microsoft.com/office/drawing/2014/main" id="{F3861778-FE05-4F47-9D18-5C734556BEE3}"/>
              </a:ext>
            </a:extLst>
          </p:cNvPr>
          <p:cNvSpPr>
            <a:spLocks noGrp="1"/>
          </p:cNvSpPr>
          <p:nvPr>
            <p:ph type="title"/>
          </p:nvPr>
        </p:nvSpPr>
        <p:spPr>
          <a:xfrm>
            <a:off x="2592926" y="446088"/>
            <a:ext cx="3570129" cy="1005840"/>
          </a:xfrm>
        </p:spPr>
        <p:txBody>
          <a:bodyPr anchor="b">
            <a:normAutofit/>
          </a:bodyPr>
          <a:lstStyle/>
          <a:p>
            <a:r>
              <a:rPr lang="en-US" sz="2000" dirty="0"/>
              <a:t> </a:t>
            </a:r>
          </a:p>
        </p:txBody>
      </p:sp>
      <p:sp>
        <p:nvSpPr>
          <p:cNvPr id="10" name="Content Placeholder 9"/>
          <p:cNvSpPr>
            <a:spLocks noGrp="1"/>
          </p:cNvSpPr>
          <p:nvPr>
            <p:ph idx="1"/>
          </p:nvPr>
        </p:nvSpPr>
        <p:spPr>
          <a:xfrm>
            <a:off x="2589213" y="1609344"/>
            <a:ext cx="1956284" cy="4301878"/>
          </a:xfrm>
        </p:spPr>
        <p:txBody>
          <a:bodyPr>
            <a:normAutofit/>
          </a:bodyPr>
          <a:lstStyle/>
          <a:p>
            <a:pPr>
              <a:buFont typeface="+mj-lt"/>
              <a:buAutoNum type="arabicPeriod" startAt="6"/>
            </a:pPr>
            <a:r>
              <a:rPr lang="en-US" sz="2400" b="1" dirty="0">
                <a:solidFill>
                  <a:schemeClr val="tx1"/>
                </a:solidFill>
                <a:latin typeface="Times New Roman" panose="02020603050405020304" pitchFamily="18" charset="0"/>
                <a:cs typeface="Times New Roman" panose="02020603050405020304" pitchFamily="18" charset="0"/>
              </a:rPr>
              <a:t>Searching Sensors</a:t>
            </a:r>
          </a:p>
        </p:txBody>
      </p:sp>
    </p:spTree>
    <p:extLst>
      <p:ext uri="{BB962C8B-B14F-4D97-AF65-F5344CB8AC3E}">
        <p14:creationId xmlns:p14="http://schemas.microsoft.com/office/powerpoint/2010/main" val="1189667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0052" y="874644"/>
            <a:ext cx="6614561"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a:extLst>
              <a:ext uri="{FF2B5EF4-FFF2-40B4-BE49-F238E27FC236}">
                <a16:creationId xmlns:a16="http://schemas.microsoft.com/office/drawing/2014/main" id="{360B0991-53A6-4372-8133-50AB9E326704}"/>
              </a:ext>
            </a:extLst>
          </p:cNvPr>
          <p:cNvSpPr>
            <a:spLocks noGrp="1"/>
          </p:cNvSpPr>
          <p:nvPr>
            <p:ph type="title"/>
          </p:nvPr>
        </p:nvSpPr>
        <p:spPr>
          <a:xfrm>
            <a:off x="2592926" y="446088"/>
            <a:ext cx="3570129" cy="1005840"/>
          </a:xfrm>
        </p:spPr>
        <p:txBody>
          <a:bodyPr anchor="b">
            <a:normAutofit/>
          </a:bodyPr>
          <a:lstStyle/>
          <a:p>
            <a:r>
              <a:rPr lang="en-US" sz="2000" dirty="0"/>
              <a:t> </a:t>
            </a:r>
          </a:p>
        </p:txBody>
      </p:sp>
      <p:sp>
        <p:nvSpPr>
          <p:cNvPr id="10" name="Content Placeholder 9"/>
          <p:cNvSpPr>
            <a:spLocks noGrp="1"/>
          </p:cNvSpPr>
          <p:nvPr>
            <p:ph idx="1"/>
          </p:nvPr>
        </p:nvSpPr>
        <p:spPr>
          <a:xfrm>
            <a:off x="2589212" y="1609344"/>
            <a:ext cx="3555557" cy="4301878"/>
          </a:xfrm>
        </p:spPr>
        <p:txBody>
          <a:bodyPr>
            <a:normAutofit/>
          </a:bodyPr>
          <a:lstStyle/>
          <a:p>
            <a:pPr>
              <a:buFont typeface="+mj-lt"/>
              <a:buAutoNum type="arabicPeriod" startAt="7"/>
            </a:pPr>
            <a:r>
              <a:rPr lang="en-US" sz="2400" b="1" dirty="0">
                <a:solidFill>
                  <a:schemeClr val="tx1"/>
                </a:solidFill>
                <a:latin typeface="Times New Roman" panose="02020603050405020304" pitchFamily="18" charset="0"/>
                <a:cs typeface="Times New Roman" panose="02020603050405020304" pitchFamily="18" charset="0"/>
              </a:rPr>
              <a:t>History</a:t>
            </a:r>
          </a:p>
        </p:txBody>
      </p:sp>
    </p:spTree>
    <p:extLst>
      <p:ext uri="{BB962C8B-B14F-4D97-AF65-F5344CB8AC3E}">
        <p14:creationId xmlns:p14="http://schemas.microsoft.com/office/powerpoint/2010/main" val="2208861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A screenshot of a computer&#10;&#10;Description generated with very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3460" y="955343"/>
            <a:ext cx="6351153" cy="45973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a:extLst>
              <a:ext uri="{FF2B5EF4-FFF2-40B4-BE49-F238E27FC236}">
                <a16:creationId xmlns:a16="http://schemas.microsoft.com/office/drawing/2014/main" id="{C1D471AF-29C8-439C-8286-480E88CBF182}"/>
              </a:ext>
            </a:extLst>
          </p:cNvPr>
          <p:cNvSpPr>
            <a:spLocks noGrp="1"/>
          </p:cNvSpPr>
          <p:nvPr>
            <p:ph type="title"/>
          </p:nvPr>
        </p:nvSpPr>
        <p:spPr>
          <a:xfrm>
            <a:off x="2592926" y="446088"/>
            <a:ext cx="3570129" cy="1005840"/>
          </a:xfrm>
        </p:spPr>
        <p:txBody>
          <a:bodyPr anchor="b">
            <a:normAutofit/>
          </a:bodyPr>
          <a:lstStyle/>
          <a:p>
            <a:r>
              <a:rPr lang="en-US" sz="2000" dirty="0"/>
              <a:t> </a:t>
            </a:r>
          </a:p>
        </p:txBody>
      </p:sp>
      <p:sp>
        <p:nvSpPr>
          <p:cNvPr id="10" name="Content Placeholder 9"/>
          <p:cNvSpPr>
            <a:spLocks noGrp="1"/>
          </p:cNvSpPr>
          <p:nvPr>
            <p:ph idx="1"/>
          </p:nvPr>
        </p:nvSpPr>
        <p:spPr>
          <a:xfrm>
            <a:off x="2589212" y="1609344"/>
            <a:ext cx="2035797" cy="4301878"/>
          </a:xfrm>
        </p:spPr>
        <p:txBody>
          <a:bodyPr>
            <a:normAutofit/>
          </a:bodyPr>
          <a:lstStyle/>
          <a:p>
            <a:pPr>
              <a:buFont typeface="+mj-lt"/>
              <a:buAutoNum type="arabicPeriod" startAt="8"/>
            </a:pPr>
            <a:r>
              <a:rPr lang="en-US" sz="2400" b="1" dirty="0">
                <a:solidFill>
                  <a:schemeClr val="tx1"/>
                </a:solidFill>
                <a:latin typeface="Times New Roman" panose="02020603050405020304" pitchFamily="18" charset="0"/>
                <a:cs typeface="Times New Roman" panose="02020603050405020304" pitchFamily="18" charset="0"/>
              </a:rPr>
              <a:t>Generating Charts</a:t>
            </a:r>
          </a:p>
        </p:txBody>
      </p:sp>
    </p:spTree>
    <p:extLst>
      <p:ext uri="{BB962C8B-B14F-4D97-AF65-F5344CB8AC3E}">
        <p14:creationId xmlns:p14="http://schemas.microsoft.com/office/powerpoint/2010/main" val="1468105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a:solidFill>
                  <a:schemeClr val="tx1"/>
                </a:solidFill>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Goal</a:t>
            </a:r>
          </a:p>
          <a:p>
            <a:pPr marL="514350" indent="-514350" algn="just">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Architecture</a:t>
            </a:r>
          </a:p>
          <a:p>
            <a:pPr marL="514350" indent="-514350" algn="just">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Implementation</a:t>
            </a:r>
          </a:p>
          <a:p>
            <a:pPr marL="514350" indent="-514350" algn="just">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59586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lgn="ctr">
              <a:buFont typeface="+mj-lt"/>
              <a:buAutoNum type="arabicPeriod"/>
            </a:pPr>
            <a:r>
              <a:rPr lang="en-US" sz="4400" b="1" u="sng" dirty="0">
                <a:solidFill>
                  <a:schemeClr val="tx1"/>
                </a:solidFill>
                <a:latin typeface="Times New Roman" panose="02020603050405020304" pitchFamily="18" charset="0"/>
                <a:cs typeface="Times New Roman" panose="02020603050405020304" pitchFamily="18" charset="0"/>
              </a:rPr>
              <a:t>Goal</a:t>
            </a:r>
          </a:p>
        </p:txBody>
      </p:sp>
      <p:sp>
        <p:nvSpPr>
          <p:cNvPr id="3" name="Content Placeholder 2"/>
          <p:cNvSpPr>
            <a:spLocks noGrp="1"/>
          </p:cNvSpPr>
          <p:nvPr>
            <p:ph idx="1"/>
          </p:nvPr>
        </p:nvSpPr>
        <p:spPr>
          <a:xfrm>
            <a:off x="2589212" y="2133600"/>
            <a:ext cx="8915400" cy="4399722"/>
          </a:xfrm>
        </p:spPr>
        <p:txBody>
          <a:bodyPr>
            <a:normAutofit/>
          </a:bodyPr>
          <a:lstStyle/>
          <a:p>
            <a:pPr algn="just"/>
            <a:r>
              <a:rPr lang="en-IN" sz="2400" dirty="0">
                <a:solidFill>
                  <a:schemeClr val="tx1"/>
                </a:solidFill>
                <a:latin typeface="Times New Roman" panose="02020603050405020304" pitchFamily="18" charset="0"/>
                <a:cs typeface="Times New Roman" panose="02020603050405020304" pitchFamily="18" charset="0"/>
              </a:rPr>
              <a:t>Smart cities are a concoction of people, governance, technology and environment. Internet of Things or IoT plays a major role in cementing the distinct blocks of smart cities. Monitoring assets and managing resources, collecting data and pushing it to right target audience, analysing huge volumes of data for enhanced management and essentially connecting people, and things for an enhanced lifestyle are what an IoT platform intends to do.</a:t>
            </a:r>
          </a:p>
          <a:p>
            <a:pPr algn="just"/>
            <a:r>
              <a:rPr lang="en-US" sz="2400" dirty="0">
                <a:solidFill>
                  <a:schemeClr val="tx1"/>
                </a:solidFill>
                <a:latin typeface="Times New Roman" panose="02020603050405020304" pitchFamily="18" charset="0"/>
                <a:cs typeface="Times New Roman" panose="02020603050405020304" pitchFamily="18" charset="0"/>
              </a:rPr>
              <a:t>Our goal is to create a web service which will help us to integrate any future IoT devices and can also work with the data provided by those IoT devices.</a:t>
            </a:r>
          </a:p>
        </p:txBody>
      </p:sp>
    </p:spTree>
    <p:extLst>
      <p:ext uri="{BB962C8B-B14F-4D97-AF65-F5344CB8AC3E}">
        <p14:creationId xmlns:p14="http://schemas.microsoft.com/office/powerpoint/2010/main" val="2345623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The web service should be able to</a:t>
            </a:r>
          </a:p>
          <a:p>
            <a:pPr lvl="1" algn="just"/>
            <a:r>
              <a:rPr lang="en-US" sz="2400" dirty="0">
                <a:solidFill>
                  <a:schemeClr val="tx1"/>
                </a:solidFill>
                <a:latin typeface="Times New Roman" panose="02020603050405020304" pitchFamily="18" charset="0"/>
                <a:cs typeface="Times New Roman" panose="02020603050405020304" pitchFamily="18" charset="0"/>
              </a:rPr>
              <a:t>Show Heat Maps, Charts, History from the given dates, and  location of Gateways on Map.  </a:t>
            </a:r>
          </a:p>
          <a:p>
            <a:pPr lvl="1" algn="just"/>
            <a:r>
              <a:rPr lang="en-US" sz="2400" dirty="0">
                <a:solidFill>
                  <a:schemeClr val="tx1"/>
                </a:solidFill>
                <a:latin typeface="Times New Roman" panose="02020603050405020304" pitchFamily="18" charset="0"/>
                <a:cs typeface="Times New Roman" panose="02020603050405020304" pitchFamily="18" charset="0"/>
              </a:rPr>
              <a:t>Restful APIs to communicate with the IoT data sensors.</a:t>
            </a:r>
          </a:p>
          <a:p>
            <a:pPr lvl="1" algn="just"/>
            <a:r>
              <a:rPr lang="en-US" sz="2400" dirty="0">
                <a:solidFill>
                  <a:schemeClr val="tx1"/>
                </a:solidFill>
                <a:latin typeface="Times New Roman" panose="02020603050405020304" pitchFamily="18" charset="0"/>
                <a:cs typeface="Times New Roman" panose="02020603050405020304" pitchFamily="18" charset="0"/>
              </a:rPr>
              <a:t>Authentication key for particular user so that these logins can be charged.</a:t>
            </a:r>
          </a:p>
          <a:p>
            <a:pPr lvl="1" algn="just"/>
            <a:r>
              <a:rPr lang="en-US" sz="2400" dirty="0">
                <a:solidFill>
                  <a:schemeClr val="tx1"/>
                </a:solidFill>
                <a:latin typeface="Times New Roman" panose="02020603050405020304" pitchFamily="18" charset="0"/>
                <a:cs typeface="Times New Roman" panose="02020603050405020304" pitchFamily="18" charset="0"/>
              </a:rPr>
              <a:t>Moreover Data will be stored on server that can also be given to clients for big data analysis. </a:t>
            </a:r>
          </a:p>
          <a:p>
            <a:endParaRPr lang="en-US" sz="2400" dirty="0">
              <a:solidFill>
                <a:schemeClr val="tx1"/>
              </a:solidFill>
            </a:endParaRPr>
          </a:p>
        </p:txBody>
      </p:sp>
    </p:spTree>
    <p:extLst>
      <p:ext uri="{BB962C8B-B14F-4D97-AF65-F5344CB8AC3E}">
        <p14:creationId xmlns:p14="http://schemas.microsoft.com/office/powerpoint/2010/main" val="86794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28795"/>
          </a:xfrm>
        </p:spPr>
        <p:txBody>
          <a:bodyPr>
            <a:normAutofit/>
          </a:bodyPr>
          <a:lstStyle/>
          <a:p>
            <a:pPr marL="742950" indent="-742950" algn="ctr">
              <a:buFont typeface="+mj-lt"/>
              <a:buAutoNum type="arabicPeriod" startAt="2"/>
            </a:pPr>
            <a:r>
              <a:rPr lang="en-US" sz="4400" b="1" u="sng" dirty="0">
                <a:solidFill>
                  <a:schemeClr val="tx1"/>
                </a:solidFill>
                <a:latin typeface="Times New Roman" panose="02020603050405020304" pitchFamily="18" charset="0"/>
                <a:cs typeface="Times New Roman" panose="02020603050405020304" pitchFamily="18" charset="0"/>
              </a:rPr>
              <a:t>Architecture</a:t>
            </a:r>
          </a:p>
        </p:txBody>
      </p:sp>
      <p:sp>
        <p:nvSpPr>
          <p:cNvPr id="3" name="Content Placeholder 2"/>
          <p:cNvSpPr>
            <a:spLocks noGrp="1"/>
          </p:cNvSpPr>
          <p:nvPr>
            <p:ph idx="1"/>
          </p:nvPr>
        </p:nvSpPr>
        <p:spPr>
          <a:xfrm>
            <a:off x="838200" y="1825624"/>
            <a:ext cx="10515600" cy="4720949"/>
          </a:xfrm>
        </p:spPr>
        <p:txBody>
          <a:bodyPr/>
          <a:lstStyle/>
          <a:p>
            <a:pPr marL="0" indent="0">
              <a:buNone/>
            </a:pPr>
            <a:r>
              <a:rPr lang="en-US" dirty="0"/>
              <a:t> </a:t>
            </a:r>
          </a:p>
        </p:txBody>
      </p:sp>
      <p:cxnSp>
        <p:nvCxnSpPr>
          <p:cNvPr id="12" name="Straight Arrow Connector 11"/>
          <p:cNvCxnSpPr>
            <a:cxnSpLocks/>
          </p:cNvCxnSpPr>
          <p:nvPr/>
        </p:nvCxnSpPr>
        <p:spPr>
          <a:xfrm flipV="1">
            <a:off x="4263956" y="5130208"/>
            <a:ext cx="1350871" cy="1220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a:cxnSpLocks/>
          </p:cNvCxnSpPr>
          <p:nvPr/>
        </p:nvCxnSpPr>
        <p:spPr>
          <a:xfrm flipH="1">
            <a:off x="4263956" y="5964757"/>
            <a:ext cx="1350871" cy="1062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6459046" y="6070999"/>
            <a:ext cx="1179444"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Server</a:t>
            </a:r>
          </a:p>
        </p:txBody>
      </p:sp>
      <p:sp>
        <p:nvSpPr>
          <p:cNvPr id="20" name="TextBox 19"/>
          <p:cNvSpPr txBox="1"/>
          <p:nvPr/>
        </p:nvSpPr>
        <p:spPr>
          <a:xfrm>
            <a:off x="10269754" y="4586290"/>
            <a:ext cx="1179444"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Database</a:t>
            </a:r>
          </a:p>
        </p:txBody>
      </p:sp>
      <p:sp>
        <p:nvSpPr>
          <p:cNvPr id="21" name="TextBox 20"/>
          <p:cNvSpPr txBox="1"/>
          <p:nvPr/>
        </p:nvSpPr>
        <p:spPr>
          <a:xfrm>
            <a:off x="3285765" y="3765439"/>
            <a:ext cx="1179444"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Server</a:t>
            </a:r>
          </a:p>
        </p:txBody>
      </p:sp>
      <p:cxnSp>
        <p:nvCxnSpPr>
          <p:cNvPr id="25" name="Straight Arrow Connector 24"/>
          <p:cNvCxnSpPr>
            <a:cxnSpLocks/>
          </p:cNvCxnSpPr>
          <p:nvPr/>
        </p:nvCxnSpPr>
        <p:spPr>
          <a:xfrm flipH="1">
            <a:off x="7220113" y="4082093"/>
            <a:ext cx="1937092" cy="7999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cxnSpLocks/>
          </p:cNvCxnSpPr>
          <p:nvPr/>
        </p:nvCxnSpPr>
        <p:spPr>
          <a:xfrm flipV="1">
            <a:off x="8296458" y="4660189"/>
            <a:ext cx="1882866" cy="8561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cxnSpLocks/>
          </p:cNvCxnSpPr>
          <p:nvPr/>
        </p:nvCxnSpPr>
        <p:spPr>
          <a:xfrm>
            <a:off x="5406887" y="3710347"/>
            <a:ext cx="3750318" cy="1118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cxnSpLocks/>
          </p:cNvCxnSpPr>
          <p:nvPr/>
        </p:nvCxnSpPr>
        <p:spPr>
          <a:xfrm flipH="1">
            <a:off x="5287617" y="1778979"/>
            <a:ext cx="3748575" cy="870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cxnSpLocks/>
          </p:cNvCxnSpPr>
          <p:nvPr/>
        </p:nvCxnSpPr>
        <p:spPr>
          <a:xfrm flipV="1">
            <a:off x="5406887" y="2390673"/>
            <a:ext cx="3629305" cy="8937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2" name="Picture 41" descr="A close up of a computer&#10;&#10;Description generated with very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609" y="4592440"/>
            <a:ext cx="2466975" cy="1847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4" name="TextBox 43"/>
          <p:cNvSpPr txBox="1"/>
          <p:nvPr/>
        </p:nvSpPr>
        <p:spPr>
          <a:xfrm>
            <a:off x="2160290" y="4989677"/>
            <a:ext cx="1010477"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Client</a:t>
            </a:r>
          </a:p>
        </p:txBody>
      </p:sp>
      <p:pic>
        <p:nvPicPr>
          <p:cNvPr id="46" name="Picture 45" descr="A picture containing indoor, wall, floor&#10;&#10;Description generated with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199" y="4989677"/>
            <a:ext cx="2358887" cy="1053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8" name="Picture 47" descr="A picture containing indoor, gambling house, scene, room&#10;&#10;Description generated with very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0549" y="3494514"/>
            <a:ext cx="1858410" cy="10139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8" name="Picture 57" descr="A picture containing indoor, wall, floor&#10;&#10;Description generated with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925" y="2809187"/>
            <a:ext cx="2565124" cy="9954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5" name="Picture 6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7004" y="1343310"/>
            <a:ext cx="2133600" cy="137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5" name="TextBox 104"/>
          <p:cNvSpPr txBox="1"/>
          <p:nvPr/>
        </p:nvSpPr>
        <p:spPr>
          <a:xfrm>
            <a:off x="6801853" y="2412940"/>
            <a:ext cx="124570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Request</a:t>
            </a:r>
          </a:p>
        </p:txBody>
      </p:sp>
      <p:sp>
        <p:nvSpPr>
          <p:cNvPr id="106" name="TextBox 105"/>
          <p:cNvSpPr txBox="1"/>
          <p:nvPr/>
        </p:nvSpPr>
        <p:spPr>
          <a:xfrm>
            <a:off x="5836193" y="1936601"/>
            <a:ext cx="124570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Response</a:t>
            </a:r>
          </a:p>
        </p:txBody>
      </p:sp>
      <p:sp>
        <p:nvSpPr>
          <p:cNvPr id="107" name="TextBox 106"/>
          <p:cNvSpPr txBox="1"/>
          <p:nvPr/>
        </p:nvSpPr>
        <p:spPr>
          <a:xfrm>
            <a:off x="8498737" y="4660189"/>
            <a:ext cx="124570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Request</a:t>
            </a:r>
          </a:p>
        </p:txBody>
      </p:sp>
      <p:sp>
        <p:nvSpPr>
          <p:cNvPr id="108" name="TextBox 107"/>
          <p:cNvSpPr txBox="1"/>
          <p:nvPr/>
        </p:nvSpPr>
        <p:spPr>
          <a:xfrm>
            <a:off x="4359358" y="4760876"/>
            <a:ext cx="124570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Request</a:t>
            </a:r>
          </a:p>
        </p:txBody>
      </p:sp>
      <p:sp>
        <p:nvSpPr>
          <p:cNvPr id="109" name="TextBox 108"/>
          <p:cNvSpPr txBox="1"/>
          <p:nvPr/>
        </p:nvSpPr>
        <p:spPr>
          <a:xfrm>
            <a:off x="7345801" y="4089520"/>
            <a:ext cx="124570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Response</a:t>
            </a:r>
          </a:p>
        </p:txBody>
      </p:sp>
      <p:sp>
        <p:nvSpPr>
          <p:cNvPr id="110" name="TextBox 109"/>
          <p:cNvSpPr txBox="1"/>
          <p:nvPr/>
        </p:nvSpPr>
        <p:spPr>
          <a:xfrm>
            <a:off x="4402158" y="5611196"/>
            <a:ext cx="124570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Response</a:t>
            </a:r>
          </a:p>
        </p:txBody>
      </p:sp>
      <p:cxnSp>
        <p:nvCxnSpPr>
          <p:cNvPr id="126" name="Connector: Elbow 125"/>
          <p:cNvCxnSpPr/>
          <p:nvPr/>
        </p:nvCxnSpPr>
        <p:spPr>
          <a:xfrm rot="5400000" flipH="1" flipV="1">
            <a:off x="7998053" y="2327515"/>
            <a:ext cx="3988768" cy="3391959"/>
          </a:xfrm>
          <a:prstGeom prst="bentConnector3">
            <a:avLst>
              <a:gd name="adj1" fmla="val -168"/>
            </a:avLst>
          </a:prstGeom>
          <a:ln>
            <a:tailEnd type="triangle"/>
          </a:ln>
        </p:spPr>
        <p:style>
          <a:lnRef idx="3">
            <a:schemeClr val="dk1"/>
          </a:lnRef>
          <a:fillRef idx="0">
            <a:schemeClr val="dk1"/>
          </a:fillRef>
          <a:effectRef idx="2">
            <a:schemeClr val="dk1"/>
          </a:effectRef>
          <a:fontRef idx="minor">
            <a:schemeClr val="tx1"/>
          </a:fontRef>
        </p:style>
      </p:cxnSp>
      <p:cxnSp>
        <p:nvCxnSpPr>
          <p:cNvPr id="129" name="Straight Arrow Connector 128"/>
          <p:cNvCxnSpPr>
            <a:cxnSpLocks/>
          </p:cNvCxnSpPr>
          <p:nvPr/>
        </p:nvCxnSpPr>
        <p:spPr>
          <a:xfrm flipH="1">
            <a:off x="11449198" y="2029110"/>
            <a:ext cx="23922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9867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b="1" dirty="0">
                <a:solidFill>
                  <a:schemeClr val="tx1"/>
                </a:solidFill>
                <a:latin typeface="Times New Roman" panose="02020603050405020304" pitchFamily="18" charset="0"/>
                <a:cs typeface="Times New Roman" panose="02020603050405020304" pitchFamily="18" charset="0"/>
              </a:rPr>
              <a:t>Client to Server &lt;–&gt; </a:t>
            </a:r>
            <a:r>
              <a:rPr lang="en-US" sz="2400" dirty="0">
                <a:solidFill>
                  <a:schemeClr val="tx1"/>
                </a:solidFill>
                <a:latin typeface="Times New Roman" panose="02020603050405020304" pitchFamily="18" charset="0"/>
                <a:cs typeface="Times New Roman" panose="02020603050405020304" pitchFamily="18" charset="0"/>
              </a:rPr>
              <a:t>Sending and receiving request and response respectively</a:t>
            </a:r>
          </a:p>
          <a:p>
            <a:pPr algn="just"/>
            <a:r>
              <a:rPr lang="en-US" sz="2400" b="1" dirty="0">
                <a:solidFill>
                  <a:schemeClr val="tx1"/>
                </a:solidFill>
                <a:latin typeface="Times New Roman" panose="02020603050405020304" pitchFamily="18" charset="0"/>
                <a:cs typeface="Times New Roman" panose="02020603050405020304" pitchFamily="18" charset="0"/>
              </a:rPr>
              <a:t>Server to Database &lt;–&gt;</a:t>
            </a:r>
            <a:r>
              <a:rPr lang="en-US" sz="2400" dirty="0">
                <a:solidFill>
                  <a:schemeClr val="tx1"/>
                </a:solidFill>
                <a:latin typeface="Times New Roman" panose="02020603050405020304" pitchFamily="18" charset="0"/>
                <a:cs typeface="Times New Roman" panose="02020603050405020304" pitchFamily="18" charset="0"/>
              </a:rPr>
              <a:t> Storing and fetching data from data base as per clients request</a:t>
            </a:r>
          </a:p>
          <a:p>
            <a:pPr algn="just"/>
            <a:r>
              <a:rPr lang="en-US" sz="2400" b="1" dirty="0" err="1">
                <a:solidFill>
                  <a:schemeClr val="tx1"/>
                </a:solidFill>
                <a:latin typeface="Times New Roman" panose="02020603050405020304" pitchFamily="18" charset="0"/>
                <a:cs typeface="Times New Roman" panose="02020603050405020304" pitchFamily="18" charset="0"/>
              </a:rPr>
              <a:t>Monnit</a:t>
            </a:r>
            <a:r>
              <a:rPr lang="en-US" sz="2400" b="1" dirty="0">
                <a:solidFill>
                  <a:schemeClr val="tx1"/>
                </a:solidFill>
                <a:latin typeface="Times New Roman" panose="02020603050405020304" pitchFamily="18" charset="0"/>
                <a:cs typeface="Times New Roman" panose="02020603050405020304" pitchFamily="18" charset="0"/>
              </a:rPr>
              <a:t> to Server &lt;–&gt; </a:t>
            </a:r>
            <a:r>
              <a:rPr lang="en-US" sz="2400" dirty="0">
                <a:solidFill>
                  <a:schemeClr val="tx1"/>
                </a:solidFill>
                <a:latin typeface="Times New Roman" panose="02020603050405020304" pitchFamily="18" charset="0"/>
                <a:cs typeface="Times New Roman" panose="02020603050405020304" pitchFamily="18" charset="0"/>
              </a:rPr>
              <a:t>Fetching data from </a:t>
            </a:r>
            <a:r>
              <a:rPr lang="en-US" sz="2400" dirty="0" err="1">
                <a:solidFill>
                  <a:schemeClr val="tx1"/>
                </a:solidFill>
                <a:latin typeface="Times New Roman" panose="02020603050405020304" pitchFamily="18" charset="0"/>
                <a:cs typeface="Times New Roman" panose="02020603050405020304" pitchFamily="18" charset="0"/>
              </a:rPr>
              <a:t>Monnit</a:t>
            </a:r>
            <a:r>
              <a:rPr lang="en-US" sz="2400" dirty="0">
                <a:solidFill>
                  <a:schemeClr val="tx1"/>
                </a:solidFill>
                <a:latin typeface="Times New Roman" panose="02020603050405020304" pitchFamily="18" charset="0"/>
                <a:cs typeface="Times New Roman" panose="02020603050405020304" pitchFamily="18" charset="0"/>
              </a:rPr>
              <a:t> server</a:t>
            </a:r>
          </a:p>
          <a:p>
            <a:pPr algn="just"/>
            <a:r>
              <a:rPr lang="en-US" sz="2400" b="1" dirty="0">
                <a:solidFill>
                  <a:schemeClr val="tx1"/>
                </a:solidFill>
                <a:latin typeface="Times New Roman" panose="02020603050405020304" pitchFamily="18" charset="0"/>
                <a:cs typeface="Times New Roman" panose="02020603050405020304" pitchFamily="18" charset="0"/>
              </a:rPr>
              <a:t>Server to Database –&gt; </a:t>
            </a:r>
            <a:r>
              <a:rPr lang="en-US" sz="2400" dirty="0">
                <a:solidFill>
                  <a:schemeClr val="tx1"/>
                </a:solidFill>
                <a:latin typeface="Times New Roman" panose="02020603050405020304" pitchFamily="18" charset="0"/>
                <a:cs typeface="Times New Roman" panose="02020603050405020304" pitchFamily="18" charset="0"/>
              </a:rPr>
              <a:t>Sending Data to Server as per Clients Request </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64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7881117C-EDEC-4028-A5CA-902292147413}"/>
              </a:ext>
            </a:extLst>
          </p:cNvPr>
          <p:cNvPicPr>
            <a:picLocks noChangeAspect="1"/>
          </p:cNvPicPr>
          <p:nvPr/>
        </p:nvPicPr>
        <p:blipFill rotWithShape="1">
          <a:blip r:embed="rId2">
            <a:extLst>
              <a:ext uri="{28A0092B-C50C-407E-A947-70E740481C1C}">
                <a14:useLocalDpi xmlns:a14="http://schemas.microsoft.com/office/drawing/2010/main" val="0"/>
              </a:ext>
            </a:extLst>
          </a:blip>
          <a:srcRect l="7708" r="2274" b="-1"/>
          <a:stretch/>
        </p:blipFill>
        <p:spPr>
          <a:xfrm>
            <a:off x="7497418" y="764208"/>
            <a:ext cx="4113211" cy="59149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p:cNvSpPr>
            <a:spLocks noGrp="1"/>
          </p:cNvSpPr>
          <p:nvPr>
            <p:ph type="title"/>
          </p:nvPr>
        </p:nvSpPr>
        <p:spPr>
          <a:xfrm>
            <a:off x="2592926" y="624110"/>
            <a:ext cx="4790008" cy="1280890"/>
          </a:xfrm>
        </p:spPr>
        <p:txBody>
          <a:bodyPr>
            <a:normAutofit/>
          </a:bodyPr>
          <a:lstStyle/>
          <a:p>
            <a:pPr marL="742950" indent="-742950">
              <a:buFont typeface="+mj-lt"/>
              <a:buAutoNum type="arabicPeriod" startAt="3"/>
            </a:pPr>
            <a:r>
              <a:rPr lang="en-US" sz="4400" b="1" u="sng" dirty="0">
                <a:latin typeface="Times New Roman" panose="02020603050405020304" pitchFamily="18" charset="0"/>
                <a:cs typeface="Times New Roman" panose="02020603050405020304" pitchFamily="18" charset="0"/>
              </a:rPr>
              <a:t>Implementation</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3" y="2040467"/>
            <a:ext cx="4802188" cy="3870755"/>
          </a:xfrm>
        </p:spPr>
        <p:txBody>
          <a:bodyPr>
            <a:normAutofit/>
          </a:bodyPr>
          <a:lstStyle/>
          <a:p>
            <a:pPr>
              <a:buFont typeface="+mj-lt"/>
              <a:buAutoNum type="arabicPeriod"/>
            </a:pPr>
            <a:r>
              <a:rPr lang="en-US" sz="2400" b="1" dirty="0">
                <a:solidFill>
                  <a:schemeClr val="tx1"/>
                </a:solidFill>
                <a:latin typeface="Times New Roman" panose="02020603050405020304" pitchFamily="18" charset="0"/>
                <a:cs typeface="Times New Roman" panose="02020603050405020304" pitchFamily="18" charset="0"/>
              </a:rPr>
              <a:t>Login Page</a:t>
            </a:r>
          </a:p>
        </p:txBody>
      </p:sp>
    </p:spTree>
    <p:extLst>
      <p:ext uri="{BB962C8B-B14F-4D97-AF65-F5344CB8AC3E}">
        <p14:creationId xmlns:p14="http://schemas.microsoft.com/office/powerpoint/2010/main" val="2049271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generated with very high confidence">
            <a:extLst>
              <a:ext uri="{FF2B5EF4-FFF2-40B4-BE49-F238E27FC236}">
                <a16:creationId xmlns:a16="http://schemas.microsoft.com/office/drawing/2014/main" id="{12EB66B7-5363-475B-8B26-35B6D2876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3304" y="675861"/>
            <a:ext cx="6798365" cy="48523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a:extLst>
              <a:ext uri="{FF2B5EF4-FFF2-40B4-BE49-F238E27FC236}">
                <a16:creationId xmlns:a16="http://schemas.microsoft.com/office/drawing/2014/main" id="{93F67153-4CB3-4E26-9EFC-97687291C08C}"/>
              </a:ext>
            </a:extLst>
          </p:cNvPr>
          <p:cNvSpPr>
            <a:spLocks noGrp="1"/>
          </p:cNvSpPr>
          <p:nvPr>
            <p:ph type="title"/>
          </p:nvPr>
        </p:nvSpPr>
        <p:spPr>
          <a:xfrm>
            <a:off x="2592926" y="446088"/>
            <a:ext cx="3570129" cy="1005840"/>
          </a:xfrm>
        </p:spPr>
        <p:txBody>
          <a:bodyPr anchor="b">
            <a:normAutofit/>
          </a:bodyPr>
          <a:lstStyle/>
          <a:p>
            <a:r>
              <a:rPr lang="en-US" sz="2000"/>
              <a:t> </a:t>
            </a:r>
          </a:p>
        </p:txBody>
      </p:sp>
      <p:sp>
        <p:nvSpPr>
          <p:cNvPr id="3" name="Content Placeholder 2">
            <a:extLst>
              <a:ext uri="{FF2B5EF4-FFF2-40B4-BE49-F238E27FC236}">
                <a16:creationId xmlns:a16="http://schemas.microsoft.com/office/drawing/2014/main" id="{7E017CE4-7FAE-4827-82CC-2914AD59EB45}"/>
              </a:ext>
            </a:extLst>
          </p:cNvPr>
          <p:cNvSpPr>
            <a:spLocks noGrp="1"/>
          </p:cNvSpPr>
          <p:nvPr>
            <p:ph idx="1"/>
          </p:nvPr>
        </p:nvSpPr>
        <p:spPr>
          <a:xfrm>
            <a:off x="2589212" y="1609344"/>
            <a:ext cx="3555557" cy="4301878"/>
          </a:xfrm>
        </p:spPr>
        <p:txBody>
          <a:bodyPr>
            <a:normAutofit/>
          </a:bodyPr>
          <a:lstStyle/>
          <a:p>
            <a:pPr>
              <a:buFont typeface="+mj-lt"/>
              <a:buAutoNum type="arabicPeriod" startAt="2"/>
            </a:pPr>
            <a:r>
              <a:rPr lang="en-US" sz="2400" b="1" dirty="0">
                <a:solidFill>
                  <a:schemeClr val="tx1"/>
                </a:solidFill>
                <a:latin typeface="Times New Roman" panose="02020603050405020304" pitchFamily="18" charset="0"/>
                <a:cs typeface="Times New Roman" panose="02020603050405020304" pitchFamily="18" charset="0"/>
              </a:rPr>
              <a:t>Home Page</a:t>
            </a:r>
          </a:p>
        </p:txBody>
      </p:sp>
    </p:spTree>
    <p:extLst>
      <p:ext uri="{BB962C8B-B14F-4D97-AF65-F5344CB8AC3E}">
        <p14:creationId xmlns:p14="http://schemas.microsoft.com/office/powerpoint/2010/main" val="2439161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A screenshot of a computer&#10;&#10;Description generated with very high confidence"/>
          <p:cNvPicPr>
            <a:picLocks noChangeAspect="1"/>
          </p:cNvPicPr>
          <p:nvPr/>
        </p:nvPicPr>
        <p:blipFill rotWithShape="1">
          <a:blip r:embed="rId2">
            <a:extLst>
              <a:ext uri="{28A0092B-C50C-407E-A947-70E740481C1C}">
                <a14:useLocalDpi xmlns:a14="http://schemas.microsoft.com/office/drawing/2010/main" val="0"/>
              </a:ext>
            </a:extLst>
          </a:blip>
          <a:srcRect t="8640" b="11156"/>
          <a:stretch/>
        </p:blipFill>
        <p:spPr>
          <a:xfrm>
            <a:off x="4916557" y="675862"/>
            <a:ext cx="6796920" cy="4837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a:extLst>
              <a:ext uri="{FF2B5EF4-FFF2-40B4-BE49-F238E27FC236}">
                <a16:creationId xmlns:a16="http://schemas.microsoft.com/office/drawing/2014/main" id="{791B8FAD-7F94-40DD-A5B2-DFFEECA57CEF}"/>
              </a:ext>
            </a:extLst>
          </p:cNvPr>
          <p:cNvSpPr>
            <a:spLocks noGrp="1"/>
          </p:cNvSpPr>
          <p:nvPr>
            <p:ph type="title"/>
          </p:nvPr>
        </p:nvSpPr>
        <p:spPr>
          <a:xfrm>
            <a:off x="2592926" y="446088"/>
            <a:ext cx="3570129" cy="1005840"/>
          </a:xfrm>
        </p:spPr>
        <p:txBody>
          <a:bodyPr anchor="b">
            <a:normAutofit/>
          </a:bodyPr>
          <a:lstStyle/>
          <a:p>
            <a:r>
              <a:rPr lang="en-US" sz="2000" dirty="0"/>
              <a:t> </a:t>
            </a:r>
          </a:p>
        </p:txBody>
      </p:sp>
      <p:sp>
        <p:nvSpPr>
          <p:cNvPr id="10" name="Content Placeholder 9"/>
          <p:cNvSpPr>
            <a:spLocks noGrp="1"/>
          </p:cNvSpPr>
          <p:nvPr>
            <p:ph idx="1"/>
          </p:nvPr>
        </p:nvSpPr>
        <p:spPr>
          <a:xfrm>
            <a:off x="2589212" y="1609344"/>
            <a:ext cx="3555557" cy="4301878"/>
          </a:xfrm>
        </p:spPr>
        <p:txBody>
          <a:bodyPr>
            <a:normAutofit/>
          </a:bodyPr>
          <a:lstStyle/>
          <a:p>
            <a:pPr marL="457200" indent="-457200">
              <a:buFont typeface="+mj-lt"/>
              <a:buAutoNum type="arabicPeriod" startAt="3"/>
            </a:pPr>
            <a:r>
              <a:rPr lang="en-US" sz="2400" b="1" dirty="0">
                <a:solidFill>
                  <a:schemeClr val="tx1"/>
                </a:solidFill>
                <a:latin typeface="Times New Roman" panose="02020603050405020304" pitchFamily="18" charset="0"/>
                <a:cs typeface="Times New Roman" panose="02020603050405020304" pitchFamily="18" charset="0"/>
              </a:rPr>
              <a:t>Heat Maps</a:t>
            </a:r>
          </a:p>
        </p:txBody>
      </p:sp>
    </p:spTree>
    <p:extLst>
      <p:ext uri="{BB962C8B-B14F-4D97-AF65-F5344CB8AC3E}">
        <p14:creationId xmlns:p14="http://schemas.microsoft.com/office/powerpoint/2010/main" val="131315316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1792</TotalTime>
  <Words>266</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Copperplate Gothic Bold</vt:lpstr>
      <vt:lpstr>Times New Roman</vt:lpstr>
      <vt:lpstr>Wingdings 3</vt:lpstr>
      <vt:lpstr>Wisp</vt:lpstr>
      <vt:lpstr>Smart City</vt:lpstr>
      <vt:lpstr>Outline</vt:lpstr>
      <vt:lpstr>Goal</vt:lpstr>
      <vt:lpstr>PowerPoint Presentation</vt:lpstr>
      <vt:lpstr>Architecture</vt:lpstr>
      <vt:lpstr>PowerPoint Presentation</vt:lpstr>
      <vt:lpstr>Implementation</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 Sarvan</dc:creator>
  <cp:lastModifiedBy>Parth Sarvan</cp:lastModifiedBy>
  <cp:revision>42</cp:revision>
  <dcterms:created xsi:type="dcterms:W3CDTF">2017-06-20T06:50:48Z</dcterms:created>
  <dcterms:modified xsi:type="dcterms:W3CDTF">2017-06-23T07:39:09Z</dcterms:modified>
</cp:coreProperties>
</file>