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9144000" cy="5143500" type="screen16x9"/>
  <p:notesSz cx="6858000" cy="9144000"/>
  <p:embeddedFontLst>
    <p:embeddedFont>
      <p:font typeface="Raleway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C16342-92A2-4962-B669-27E43A6F3DDC}">
  <a:tblStyle styleId="{36C16342-92A2-4962-B669-27E43A6F3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884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a7346ce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a7346ce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4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f51ad4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f51ad4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84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f51ad45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f51ad45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82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bf51ad4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bf51ad4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13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f51ad45b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f51ad45b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617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f51ad45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bf51ad45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0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f51ad45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f51ad45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852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bf51ad45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bf51ad45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254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bf51ad45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bf51ad45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08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bf51ad45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bf51ad45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983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bf51ad45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bf51ad45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08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f51ad45b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f51ad45b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310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bf51ad45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bf51ad45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215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bf51ad4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bf51ad4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354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bf51ad45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bf51ad45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074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bf51ad45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bf51ad45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5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f51ad4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f51ad4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11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f51ad4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f51ad4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57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3c7e60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3c7e60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38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3c7e60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3c7e60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97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3c7e60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3c7e60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86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f51ad45b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f51ad45b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54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3c7e604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3c7e604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50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lg-ulb/creditcardfrau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370375" y="966275"/>
            <a:ext cx="51249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IE 406 - Machine Learning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370375" y="2755825"/>
            <a:ext cx="55581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Credit Card Fraud Detection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4294967295"/>
          </p:nvPr>
        </p:nvSpPr>
        <p:spPr>
          <a:xfrm>
            <a:off x="370375" y="4442200"/>
            <a:ext cx="3664500" cy="4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600"/>
              </a:spcBef>
              <a:spcAft>
                <a:spcPts val="0"/>
              </a:spcAft>
              <a:buSzPts val="1500"/>
              <a:buChar char="▷"/>
            </a:pPr>
            <a:r>
              <a:rPr lang="en" sz="1500" b="1"/>
              <a:t>Mentor: Prof. Manjunath Joshi</a:t>
            </a:r>
            <a:endParaRPr sz="1500" i="1"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025" y="2915275"/>
            <a:ext cx="2079675" cy="2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800" y="382991"/>
            <a:ext cx="1937775" cy="18715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446575" y="3424750"/>
            <a:ext cx="283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Group 10</a:t>
            </a:r>
            <a:endParaRPr sz="2500"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Refinement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150" y="471125"/>
            <a:ext cx="4066325" cy="348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49846"/>
            <a:ext cx="9144002" cy="746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93700" y="1344900"/>
            <a:ext cx="4145400" cy="19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features are uncorrelated.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feature refinement, due to non-zero mean difference.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features are affecting the result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340700" y="192874"/>
            <a:ext cx="6462600" cy="7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Plot for each feature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0" y="900274"/>
            <a:ext cx="3932925" cy="39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4918475" y="1168000"/>
            <a:ext cx="41109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the features, except Time and Amount are in standard normal form.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approximately zero mean and unit variance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final data in 3D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00" y="1215800"/>
            <a:ext cx="3763350" cy="36569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396475" y="1596625"/>
            <a:ext cx="39432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Char char="●"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visualize our data, we used PCA and converted it into 3-dimensional form.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Training and Testing Models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5289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used the following 4 models for our problem</a:t>
            </a:r>
            <a:endParaRPr sz="210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Logistic Regression</a:t>
            </a:r>
            <a:endParaRPr sz="210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Support Vector Machine</a:t>
            </a:r>
            <a:endParaRPr sz="210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Random Forest Classifier</a:t>
            </a:r>
            <a:endParaRPr sz="210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Decision Tree Classifier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Data-Split: 75-25 split for training set and testing set</a:t>
            </a:r>
            <a:endParaRPr sz="21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300" y="1477525"/>
            <a:ext cx="2655901" cy="265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Evaluating Results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771525" y="1373600"/>
            <a:ext cx="47433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For evaluation purposes, we plotted confusion matrix and classification report for each model.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Also, to verify that the model does not under-fits or over-fits the training data, we applied cross validation.</a:t>
            </a:r>
            <a:endParaRPr sz="2200"/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825" y="1215788"/>
            <a:ext cx="3176345" cy="317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64626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Logistic Regression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545500"/>
            <a:ext cx="3467175" cy="29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650" y="1471350"/>
            <a:ext cx="3553649" cy="2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64626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SVM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25" y="1395475"/>
            <a:ext cx="3469475" cy="2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725" y="2053225"/>
            <a:ext cx="4745849" cy="16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75870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Random Forest Classifier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0" y="1384725"/>
            <a:ext cx="3528150" cy="3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225" y="1217338"/>
            <a:ext cx="4302200" cy="335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4294967295"/>
          </p:nvPr>
        </p:nvSpPr>
        <p:spPr>
          <a:xfrm>
            <a:off x="771525" y="1373600"/>
            <a:ext cx="77091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100" dirty="0"/>
              <a:t>Sudarshan Kundnani</a:t>
            </a:r>
            <a:r>
              <a:rPr lang="en" sz="2200" dirty="0"/>
              <a:t> 	</a:t>
            </a:r>
            <a:r>
              <a:rPr lang="en" sz="2200" dirty="0" smtClean="0"/>
              <a:t>                 201801140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100" dirty="0"/>
              <a:t>Dhruv Chavda	</a:t>
            </a:r>
            <a:r>
              <a:rPr lang="en" sz="2200" dirty="0"/>
              <a:t>		201801151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100" dirty="0"/>
              <a:t>Chirag Patel</a:t>
            </a:r>
            <a:r>
              <a:rPr lang="en" sz="2200" dirty="0"/>
              <a:t>			201801225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100" dirty="0"/>
              <a:t>Sanket Mistry</a:t>
            </a:r>
            <a:r>
              <a:rPr lang="en" sz="2200" dirty="0"/>
              <a:t>			201801229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100" dirty="0"/>
              <a:t>Darshil Rana</a:t>
            </a:r>
            <a:r>
              <a:rPr lang="en" sz="2200" dirty="0"/>
              <a:t>			201801462</a:t>
            </a: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75870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Decision Tree Classifier</a:t>
            </a: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5" y="1374050"/>
            <a:ext cx="3492250" cy="29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275" y="1201413"/>
            <a:ext cx="4398901" cy="33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models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25" y="1764663"/>
            <a:ext cx="76390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4294967295"/>
          </p:nvPr>
        </p:nvSpPr>
        <p:spPr>
          <a:xfrm>
            <a:off x="771525" y="1373600"/>
            <a:ext cx="77091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From all the results, we finally conclude that </a:t>
            </a:r>
            <a:r>
              <a:rPr lang="en" sz="1900" b="1"/>
              <a:t>Decision Tree Classifier</a:t>
            </a:r>
            <a:r>
              <a:rPr lang="en" sz="1900"/>
              <a:t> gives the best accuracy and F1-score amongst the 4 models used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Models  generally showed higher accuracy because the data was highly imbalanced ( ≈ 300, 000 : 500 for valid to fraudulent transactions)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Our data being imbalanced we showed that our model does not over-fits or under-fits the data and so we can say that we can use the data for real-life applications</a:t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775" y="2981700"/>
            <a:ext cx="1857000" cy="18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893700" y="1215800"/>
            <a:ext cx="4573200" cy="3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100"/>
              <a:t>Given any details of the transaction. Our model will try to  Identify whether the transaction is </a:t>
            </a:r>
            <a:r>
              <a:rPr lang="en" sz="2100" b="1"/>
              <a:t>fraudulent</a:t>
            </a:r>
            <a:r>
              <a:rPr lang="en" sz="2100"/>
              <a:t> or not based on the various features provided in the transaction details. </a:t>
            </a:r>
            <a:endParaRPr sz="2100"/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i="1"/>
              <a:t>Here, a fraudulent transaction means that the transaction is not authorized by the owner of the account . </a:t>
            </a:r>
            <a:endParaRPr sz="2100" i="1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300" y="987188"/>
            <a:ext cx="3176346" cy="317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17747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Methodology</a:t>
            </a:r>
            <a:endParaRPr sz="3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913" y="77800"/>
            <a:ext cx="493017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05600" y="2161800"/>
            <a:ext cx="7798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Data Set - Credit Card Fraud Detection Kaggle</a:t>
            </a:r>
            <a:r>
              <a:rPr lang="en" sz="2800"/>
              <a:t> </a:t>
            </a:r>
            <a:endParaRPr sz="2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https://www.kaggle.com/mlg-ulb/creditcardfraud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Data-Set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68001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 Size: 284807 x 31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Contains data of 284,807 transactions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Out of 31 columns, 28 columns are named V1, V2, … , V28.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other three columns are named Time, Amount and Class.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2066938" y="3392000"/>
          <a:ext cx="5010125" cy="857400"/>
        </p:xfrm>
        <a:graphic>
          <a:graphicData uri="http://schemas.openxmlformats.org/drawingml/2006/table">
            <a:tbl>
              <a:tblPr>
                <a:noFill/>
                <a:tableStyleId>{36C16342-92A2-4962-B669-27E43A6F3DDC}</a:tableStyleId>
              </a:tblPr>
              <a:tblGrid>
                <a:gridCol w="2412500"/>
                <a:gridCol w="2597625"/>
              </a:tblGrid>
              <a:tr h="42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Class 0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Valid Transaction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  <a:tr h="42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Class 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Fraudulent Transaction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Classification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4616900" y="2088750"/>
            <a:ext cx="4412400" cy="9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Total transactions: 284807</a:t>
            </a:r>
            <a:endParaRPr sz="160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Number of valid transactions: 284315</a:t>
            </a:r>
            <a:endParaRPr sz="160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Number of fraudulent transactions: 492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25" y="1373600"/>
            <a:ext cx="4258075" cy="30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Data Analysis and Preprocessing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(16:9)</PresentationFormat>
  <Paragraphs>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Raleway</vt:lpstr>
      <vt:lpstr>Lato</vt:lpstr>
      <vt:lpstr>Arial</vt:lpstr>
      <vt:lpstr>Antonio template</vt:lpstr>
      <vt:lpstr>IE 406 - Machine Learning</vt:lpstr>
      <vt:lpstr>Group Members </vt:lpstr>
      <vt:lpstr>Problem Statement</vt:lpstr>
      <vt:lpstr>PowerPoint Presentation</vt:lpstr>
      <vt:lpstr>PowerPoint Presentation</vt:lpstr>
      <vt:lpstr>PowerPoint Presentation</vt:lpstr>
      <vt:lpstr>Understanding the Data-Set</vt:lpstr>
      <vt:lpstr>Data Classification</vt:lpstr>
      <vt:lpstr>PowerPoint Presentation</vt:lpstr>
      <vt:lpstr>Features Refinement</vt:lpstr>
      <vt:lpstr>Histogram Plot for each feature</vt:lpstr>
      <vt:lpstr>Visualization of final data in 3D</vt:lpstr>
      <vt:lpstr>PowerPoint Presentation</vt:lpstr>
      <vt:lpstr>Models Used</vt:lpstr>
      <vt:lpstr>PowerPoint Presentation</vt:lpstr>
      <vt:lpstr>Results</vt:lpstr>
      <vt:lpstr>Results for Logistic Regression</vt:lpstr>
      <vt:lpstr>Results for SVM</vt:lpstr>
      <vt:lpstr>Results for Random Forest Classifier</vt:lpstr>
      <vt:lpstr>Results for Decision Tree Classifier</vt:lpstr>
      <vt:lpstr>Comparison between models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406 - Machine Learning</dc:title>
  <cp:lastModifiedBy>Darshil Rana</cp:lastModifiedBy>
  <cp:revision>2</cp:revision>
  <dcterms:modified xsi:type="dcterms:W3CDTF">2021-11-21T17:15:06Z</dcterms:modified>
</cp:coreProperties>
</file>