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0.06991907261592303"/>
          <c:w val="0.6076640419947507"/>
          <c:h val="0.8028546952464276"/>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66017.18</c:v>
                </c:pt>
              </c:numCache>
            </c:numRef>
          </c:val>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127027.640000000</c:v>
                </c:pt>
              </c:numCache>
            </c:numRef>
          </c:val>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smtClean="0"/>
              <a:t>: </a:t>
            </a:r>
            <a:r>
              <a:rPr dirty="0" sz="2400" lang="en-US" smtClean="0"/>
              <a:t>D</a:t>
            </a:r>
            <a:r>
              <a:rPr dirty="0" sz="2400" lang="en-US" smtClean="0"/>
              <a:t>I</a:t>
            </a:r>
            <a:r>
              <a:rPr dirty="0" sz="2400" lang="en-US" smtClean="0"/>
              <a:t>V</a:t>
            </a:r>
            <a:r>
              <a:rPr dirty="0" sz="2400" lang="en-US" smtClean="0"/>
              <a:t>Y</a:t>
            </a:r>
            <a:r>
              <a:rPr dirty="0" sz="2400" lang="en-US" smtClean="0"/>
              <a:t>A</a:t>
            </a:r>
            <a:r>
              <a:rPr dirty="0" sz="2400" lang="en-US" smtClean="0"/>
              <a:t> </a:t>
            </a:r>
            <a:r>
              <a:rPr dirty="0" sz="2400" lang="en-US" smtClean="0"/>
              <a:t>D</a:t>
            </a:r>
            <a:r>
              <a:rPr dirty="0" sz="2400" lang="en-US" smtClean="0"/>
              <a:t>A</a:t>
            </a:r>
            <a:r>
              <a:rPr dirty="0" sz="2400" lang="en-US" smtClean="0"/>
              <a:t>R</a:t>
            </a:r>
            <a:r>
              <a:rPr dirty="0" sz="2400" lang="en-US" smtClean="0"/>
              <a:t>S</a:t>
            </a:r>
            <a:r>
              <a:rPr dirty="0" sz="2400" lang="en-US" smtClean="0"/>
              <a:t>HINI</a:t>
            </a:r>
            <a:r>
              <a:rPr dirty="0" sz="2400" lang="en-US" smtClean="0"/>
              <a:t>.</a:t>
            </a:r>
            <a:r>
              <a:rPr dirty="0" sz="2400" lang="en-US" smtClean="0"/>
              <a:t> </a:t>
            </a:r>
            <a:r>
              <a:rPr dirty="0" sz="2400" lang="en-US" smtClean="0"/>
              <a:t>D</a:t>
            </a:r>
            <a:endParaRPr dirty="0" sz="2400" lang="en-US"/>
          </a:p>
          <a:p>
            <a:r>
              <a:rPr dirty="0" sz="2400" lang="en-US"/>
              <a:t>REGISTER </a:t>
            </a:r>
            <a:r>
              <a:rPr dirty="0" sz="2400" lang="en-US" smtClean="0"/>
              <a:t>NO:312217</a:t>
            </a:r>
            <a:r>
              <a:rPr dirty="0" sz="2400" lang="en-US" smtClean="0"/>
              <a:t>1</a:t>
            </a:r>
            <a:r>
              <a:rPr dirty="0" sz="2400" lang="en-US" smtClean="0"/>
              <a:t>1</a:t>
            </a:r>
            <a:r>
              <a:rPr dirty="0" sz="2400" lang="en-US" smtClean="0"/>
              <a:t>1</a:t>
            </a:r>
            <a:endParaRPr dirty="0" sz="2400" lang="en-US"/>
          </a:p>
          <a:p>
            <a:r>
              <a:rPr dirty="0" sz="2400" lang="en-US" smtClean="0"/>
              <a:t>DEPARTMENT:III B COM(COMPUTER APPLICATION)</a:t>
            </a:r>
            <a:endParaRPr dirty="0" sz="2400" lang="en-US"/>
          </a:p>
          <a:p>
            <a:r>
              <a:rPr dirty="0" sz="2400" lang="en-US" smtClean="0"/>
              <a:t>COLLEGE: SHRI KRISHNAWSAMY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0"/>
            <a:ext cx="8556626" cy="5286704"/>
          </a:xfrm>
          <a:prstGeom prst="rect"/>
        </p:spPr>
        <p:txBody>
          <a:bodyPr bIns="0" lIns="0" rIns="0" rtlCol="0" tIns="13335" vert="horz" wrap="square">
            <a:spAutoFit/>
          </a:bodyPr>
          <a:p>
            <a:pPr marL="12700">
              <a:lnSpc>
                <a:spcPct val="100000"/>
              </a:lnSpc>
              <a:spcBef>
                <a:spcPts val="105"/>
              </a:spcBef>
            </a:pPr>
            <a:r>
              <a:rPr b="1" sz="4800" spc="15" smtClean="0">
                <a:latin typeface="Trebuchet MS"/>
                <a:cs typeface="Trebuchet MS"/>
              </a:rPr>
              <a:t>M</a:t>
            </a:r>
            <a:r>
              <a:rPr b="1" sz="4800" smtClean="0">
                <a:latin typeface="Trebuchet MS"/>
                <a:cs typeface="Trebuchet MS"/>
              </a:rPr>
              <a:t>O</a:t>
            </a:r>
            <a:r>
              <a:rPr b="1" sz="4800" spc="-15" smtClean="0">
                <a:latin typeface="Trebuchet MS"/>
                <a:cs typeface="Trebuchet MS"/>
              </a:rPr>
              <a:t>D</a:t>
            </a:r>
            <a:r>
              <a:rPr b="1" sz="4800" spc="-35" smtClean="0">
                <a:latin typeface="Trebuchet MS"/>
                <a:cs typeface="Trebuchet MS"/>
              </a:rPr>
              <a:t>E</a:t>
            </a:r>
            <a:r>
              <a:rPr b="1" sz="4800" spc="-30" smtClean="0">
                <a:latin typeface="Trebuchet MS"/>
                <a:cs typeface="Trebuchet MS"/>
              </a:rPr>
              <a:t>LL</a:t>
            </a:r>
            <a:r>
              <a:rPr b="1" sz="4800" spc="-5" smtClean="0">
                <a:latin typeface="Trebuchet MS"/>
                <a:cs typeface="Trebuchet MS"/>
              </a:rPr>
              <a:t>I</a:t>
            </a:r>
            <a:r>
              <a:rPr b="1" sz="4800" spc="30" smtClean="0">
                <a:latin typeface="Trebuchet MS"/>
                <a:cs typeface="Trebuchet MS"/>
              </a:rPr>
              <a:t>N</a:t>
            </a:r>
            <a:r>
              <a:rPr b="1" dirty="0" sz="4800" lang="en-US" spc="5" smtClean="0">
                <a:latin typeface="Trebuchet MS"/>
                <a:cs typeface="Trebuchet MS"/>
              </a:rPr>
              <a:t>G</a:t>
            </a:r>
          </a:p>
          <a:p>
            <a:pPr marL="12700">
              <a:lnSpc>
                <a:spcPct val="100000"/>
              </a:lnSpc>
              <a:spcBef>
                <a:spcPts val="105"/>
              </a:spcBef>
            </a:pPr>
            <a:r>
              <a:rPr dirty="0" sz="2400" lang="en-US" spc="5" smtClean="0">
                <a:latin typeface="Trebuchet MS"/>
                <a:cs typeface="Trebuchet MS"/>
              </a:rPr>
              <a:t>Descriptive analysis : Use pivot tables, charts, and descriptive statistics to understand salary  distributions.</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dirty="0" sz="2400" lang="en-US" spc="5" smtClean="0">
              <a:latin typeface="Trebuchet MS"/>
              <a:cs typeface="Trebuchet MS"/>
            </a:endParaRPr>
          </a:p>
          <a:p>
            <a:pPr marL="12700">
              <a:lnSpc>
                <a:spcPct val="100000"/>
              </a:lnSpc>
              <a:spcBef>
                <a:spcPts val="105"/>
              </a:spcBef>
            </a:pPr>
            <a:r>
              <a:rPr dirty="0" sz="2400" lang="en-US" spc="5" smtClean="0">
                <a:latin typeface="Trebuchet MS"/>
                <a:cs typeface="Trebuchet MS"/>
              </a:rPr>
              <a:t>Comparative analysis: Compare current salary data with market standards using industry benchmarks.                      </a:t>
            </a:r>
            <a:endParaRPr dirty="0" sz="2400" lang="en-US" spc="5" smtClean="0">
              <a:latin typeface="Trebuchet MS"/>
              <a:cs typeface="Trebuchet MS"/>
            </a:endParaRPr>
          </a:p>
          <a:p>
            <a:pPr marL="12700">
              <a:lnSpc>
                <a:spcPct val="100000"/>
              </a:lnSpc>
              <a:spcBef>
                <a:spcPts val="105"/>
              </a:spcBef>
            </a:pPr>
            <a:endParaRPr dirty="0" sz="2400" lang="en-US" spc="5" smtClean="0">
              <a:latin typeface="Cambria" pitchFamily="18" charset="0"/>
              <a:ea typeface="Cambria" pitchFamily="18" charset="0"/>
              <a:cs typeface="Trebuchet MS"/>
            </a:endParaRPr>
          </a:p>
          <a:p>
            <a:pPr marL="12700">
              <a:lnSpc>
                <a:spcPct val="100000"/>
              </a:lnSpc>
              <a:spcBef>
                <a:spcPts val="105"/>
              </a:spcBef>
            </a:pPr>
            <a:endParaRPr b="1" dirty="0" sz="2400" lang="en-US" spc="5" smtClean="0">
              <a:latin typeface="Cambria" pitchFamily="18" charset="0"/>
              <a:ea typeface="Cambria" pitchFamily="18" charset="0"/>
              <a:cs typeface="Trebuchet MS"/>
            </a:endParaRPr>
          </a:p>
          <a:p>
            <a:pPr marL="12700">
              <a:lnSpc>
                <a:spcPct val="100000"/>
              </a:lnSpc>
              <a:spcBef>
                <a:spcPts val="105"/>
              </a:spcBef>
            </a:pPr>
            <a:endParaRPr dirty="0" sz="2400">
              <a:latin typeface="Cambria" pitchFamily="18" charset="0"/>
              <a:ea typeface="Cambria" pitchFamily="18" charset="0"/>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4431983"/>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r>
            <a:br>
              <a:rPr dirty="0" sz="2400" lang="en-US" smtClean="0">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a:t>
            </a:r>
            <a:r>
              <a:rPr dirty="0" sz="3200" lang="en-US" smtClean="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smtClean="0">
                <a:solidFill>
                  <a:srgbClr val="0F0F0F"/>
                </a:solidFill>
                <a:latin typeface="Times New Roman" panose="02020603050405020304" pitchFamily="18" charset="0"/>
                <a:cs typeface="Times New Roman" panose="02020603050405020304" pitchFamily="18" charset="0"/>
              </a:rPr>
              <a:t>Salary</a:t>
            </a:r>
            <a:r>
              <a:rPr b="1" dirty="0" sz="4400" lang="en-US" smtClean="0">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36210"/>
          </a:xfrm>
          <a:prstGeom prst="rect"/>
        </p:spPr>
        <p:txBody>
          <a:bodyPr bIns="0" lIns="0" rIns="0" rtlCol="0" tIns="16510" vert="horz" wrap="square">
            <a:spAutoFit/>
          </a:bodyPr>
          <a:p>
            <a:pPr marL="12700">
              <a:lnSpc>
                <a:spcPct val="100000"/>
              </a:lnSpc>
              <a:spcBef>
                <a:spcPts val="130"/>
              </a:spcBef>
              <a:tabLst>
                <a:tab algn="l" pos="2727960"/>
              </a:tabLst>
            </a:pPr>
            <a:r>
              <a:rPr sz="4250" spc="-20" smtClean="0"/>
              <a:t>P</a:t>
            </a:r>
            <a:r>
              <a:rPr sz="4250" spc="15" smtClean="0"/>
              <a:t>ROB</a:t>
            </a:r>
            <a:r>
              <a:rPr sz="4250" spc="55" smtClean="0"/>
              <a:t>L</a:t>
            </a:r>
            <a:r>
              <a:rPr sz="4250" spc="-20" smtClean="0"/>
              <a:t>E</a:t>
            </a:r>
            <a:r>
              <a:rPr sz="4250" spc="20" smtClean="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t>
            </a:r>
            <a:br>
              <a:rPr dirty="0" sz="4250" lang="en-US" spc="10" smtClean="0"/>
            </a:br>
            <a:r>
              <a:rPr dirty="0" sz="4250" lang="en-US" spc="10" smtClean="0"/>
              <a:t>    </a:t>
            </a:r>
            <a:r>
              <a:rPr dirty="0" sz="2000" lang="en-US" spc="10" smtClean="0">
                <a:latin typeface="Cambria" pitchFamily="18" charset="0"/>
                <a:ea typeface="Cambria" pitchFamily="18" charset="0"/>
              </a:rPr>
              <a:t> salary Disparities: Identify inequality in salaries based on gender, department, or experience.</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t>
            </a:r>
            <a:r>
              <a:rPr dirty="0" sz="2000" lang="en-US" spc="10" smtClean="0">
                <a:latin typeface="Cambria" pitchFamily="18" charset="0"/>
                <a:ea typeface="Cambria" pitchFamily="18" charset="0"/>
              </a:rPr>
              <a:t>              Salary Predication: Develop models to predicit employee salaries.</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Market Aligment: Assess whether current salaries are in line with market standard.</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a:r>
            <a:br>
              <a:rPr dirty="0" sz="2000" lang="en-US" spc="10" smtClean="0">
                <a:latin typeface="Cambria" pitchFamily="18" charset="0"/>
                <a:ea typeface="Cambria" pitchFamily="18" charset="0"/>
              </a:rPr>
            </a:br>
            <a:r>
              <a:rPr dirty="0" sz="2000" lang="en-US" spc="10" smtClean="0">
                <a:latin typeface="Cambria" pitchFamily="18" charset="0"/>
                <a:ea typeface="Cambria" pitchFamily="18" charset="0"/>
              </a:rPr>
              <a:t>                  Retention: Investigate the relationship between salary and employee retention.</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2542539"/>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b="0" dirty="0" sz="2000" i="0" lang="en-US" smtClean="0">
                <a:solidFill>
                  <a:srgbClr val="0D0D0D"/>
                </a:solidFill>
                <a:effectLst/>
                <a:latin typeface="Times New Roman" panose="02020603050405020304" pitchFamily="18" charset="0"/>
                <a:cs typeface="Times New Roman" panose="02020603050405020304" pitchFamily="18" charset="0"/>
              </a:rPr>
              <a:t>   </a:t>
            </a:r>
            <a:r>
              <a:rPr b="0" dirty="0" sz="2800" i="0" lang="en-US" smtClean="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54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sz="3200"/>
              <a:t>U</a:t>
            </a:r>
            <a:r>
              <a:rPr sz="3200" spc="10"/>
              <a:t>S</a:t>
            </a:r>
            <a:r>
              <a:rPr sz="3200" spc="-25"/>
              <a:t>E</a:t>
            </a:r>
            <a:r>
              <a:rPr sz="3200" spc="-10"/>
              <a:t>R</a:t>
            </a:r>
            <a:r>
              <a:rPr sz="3200" spc="5"/>
              <a:t>S</a:t>
            </a:r>
            <a:r>
              <a:rPr sz="3200" spc="5" smtClean="0"/>
              <a:t>?</a:t>
            </a:r>
            <a:r>
              <a:rPr dirty="0" sz="3200" lang="en-US" spc="5" smtClean="0"/>
              <a:t/>
            </a:r>
            <a:br>
              <a:rPr dirty="0" sz="3200" lang="en-US" spc="5" smtClean="0"/>
            </a:br>
            <a:r>
              <a:rPr dirty="0" sz="2400" lang="en-US" spc="5" smtClean="0"/>
              <a:t> </a:t>
            </a:r>
            <a:r>
              <a:rPr dirty="0" sz="2400" lang="en-US" spc="5" smtClean="0"/>
              <a:t>      </a:t>
            </a:r>
            <a:r>
              <a:rPr b="0" dirty="0" sz="2400" lang="en-US" spc="5" smtClean="0">
                <a:latin typeface="Cambria" pitchFamily="18" charset="0"/>
                <a:ea typeface="Cambria" pitchFamily="18" charset="0"/>
              </a:rPr>
              <a:t>HR Department: To refine compensation strategies and ensure fair pay.</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Management: To make informed decisions regarding budget allocation and salary adjustments.</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a:r>
            <a:br>
              <a:rPr b="0" dirty="0" sz="2400" lang="en-US" spc="5" smtClean="0">
                <a:latin typeface="Cambria" pitchFamily="18" charset="0"/>
                <a:ea typeface="Cambria" pitchFamily="18" charset="0"/>
              </a:rPr>
            </a:br>
            <a:r>
              <a:rPr b="0" dirty="0" sz="2400" lang="en-US" spc="5" smtClean="0">
                <a:latin typeface="Cambria" pitchFamily="18" charset="0"/>
                <a:ea typeface="Cambria" pitchFamily="18" charset="0"/>
              </a:rPr>
              <a:t>               Employees: For transparency and understanding </a:t>
            </a:r>
            <a:r>
              <a:rPr b="0" dirty="0" sz="2800" lang="en-US" spc="5" smtClean="0">
                <a:latin typeface="Cambria" pitchFamily="18" charset="0"/>
                <a:ea typeface="Cambria" pitchFamily="18" charset="0"/>
              </a:rPr>
              <a:t>of</a:t>
            </a:r>
            <a:r>
              <a:rPr b="0" dirty="0" sz="2800" lang="en-US" spc="5" smtClean="0">
                <a:latin typeface="Cambria" pitchFamily="18" charset="0"/>
                <a:ea typeface="Cambria" pitchFamily="18" charset="0"/>
              </a:rPr>
              <a:t> </a:t>
            </a:r>
            <a:r>
              <a:rPr b="0" dirty="0" sz="2400" lang="en-US" spc="5" smtClean="0">
                <a:latin typeface="Cambria" pitchFamily="18" charset="0"/>
                <a:ea typeface="Cambria" pitchFamily="18" charset="0"/>
              </a:rPr>
              <a:t>salary structure within the organisation.</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035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dirty="0" sz="3600" lang="en-US" smtClean="0"/>
              <a:t/>
            </a:r>
            <a:br>
              <a:rPr dirty="0" sz="3600" lang="en-US" smtClean="0"/>
            </a:br>
            <a:r>
              <a:rPr dirty="0" sz="3600" lang="en-US" smtClean="0"/>
              <a:t> </a:t>
            </a:r>
            <a:r>
              <a:rPr dirty="0" sz="3600" lang="en-US" smtClean="0"/>
              <a:t>               </a:t>
            </a:r>
            <a:br>
              <a:rPr dirty="0" sz="3600" lang="en-US" smtClean="0"/>
            </a:br>
            <a:r>
              <a:rPr dirty="0" sz="3600" lang="en-US" smtClean="0"/>
              <a:t> </a:t>
            </a:r>
            <a:r>
              <a:rPr dirty="0" sz="3600" lang="en-US" smtClean="0"/>
              <a:t>                </a:t>
            </a:r>
            <a:r>
              <a:rPr b="0" dirty="0" sz="2400" lang="en-US" smtClean="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346700"/>
          </a:xfrm>
        </p:spPr>
        <p:txBody>
          <a:bodyPr/>
          <a:p>
            <a:r>
              <a:rPr dirty="0" lang="en-IN"/>
              <a:t>Dataset </a:t>
            </a:r>
            <a:r>
              <a:rPr dirty="0" lang="en-IN" smtClean="0"/>
              <a:t>Description</a:t>
            </a:r>
            <a:r>
              <a:rPr dirty="0" sz="2400" lang="en-IN" smtClean="0"/>
              <a:t/>
            </a:r>
            <a:br>
              <a:rPr dirty="0" sz="2400" lang="en-IN" smtClean="0"/>
            </a:br>
            <a:r>
              <a:rPr b="0" dirty="0" sz="2400" lang="en-IN" smtClean="0">
                <a:latin typeface="Cambria" pitchFamily="18" charset="0"/>
                <a:ea typeface="Cambria" pitchFamily="18" charset="0"/>
              </a:rPr>
              <a:t>Employee ID: Unique identifier for each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Department: The department where the employee works.</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Gender: Gender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Years of Experience: Number of years the employee has worked.</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Educational level: The highest level of education attained by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Salary: The annual salary of the employee.</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
            </a:r>
            <a:br>
              <a:rPr b="0" dirty="0" sz="2400" lang="en-IN" smtClean="0">
                <a:latin typeface="Cambria" pitchFamily="18" charset="0"/>
                <a:ea typeface="Cambria" pitchFamily="18" charset="0"/>
              </a:rPr>
            </a:br>
            <a:r>
              <a:rPr b="0" dirty="0" sz="2400" lang="en-IN" smtClean="0">
                <a:latin typeface="Cambria" pitchFamily="18" charset="0"/>
                <a:ea typeface="Cambria" pitchFamily="18" charset="0"/>
              </a:rPr>
              <a:t>Retention status: Whether the employees is still with the company.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4733347"/>
          </a:xfrm>
          <a:prstGeom prst="rect"/>
        </p:spPr>
        <p:txBody>
          <a:bodyPr bIns="0" lIns="0" rIns="0" rtlCol="0" tIns="16510" vert="horz" wrap="square">
            <a:spAutoFit/>
          </a:bodyPr>
          <a:p>
            <a:pPr marL="12700">
              <a:lnSpc>
                <a:spcPct val="100000"/>
              </a:lnSpc>
              <a:spcBef>
                <a:spcPts val="130"/>
              </a:spcBef>
            </a:pPr>
            <a:r>
              <a:rPr dirty="0" sz="4250" spc="15">
                <a:latin typeface="Cambria" pitchFamily="18" charset="0"/>
                <a:ea typeface="Cambria" pitchFamily="18" charset="0"/>
              </a:rPr>
              <a:t>THE</a:t>
            </a:r>
            <a:r>
              <a:rPr dirty="0" sz="4250" spc="20">
                <a:latin typeface="Cambria" pitchFamily="18" charset="0"/>
                <a:ea typeface="Cambria" pitchFamily="18" charset="0"/>
              </a:rPr>
              <a:t> </a:t>
            </a:r>
            <a:r>
              <a:rPr dirty="0" sz="4250" lang="en-US" spc="20">
                <a:latin typeface="Cambria" pitchFamily="18" charset="0"/>
                <a:ea typeface="Cambria" pitchFamily="18" charset="0"/>
              </a:rPr>
              <a:t>"</a:t>
            </a:r>
            <a:r>
              <a:rPr dirty="0" sz="4250" spc="10">
                <a:latin typeface="Cambria" pitchFamily="18" charset="0"/>
                <a:ea typeface="Cambria" pitchFamily="18" charset="0"/>
              </a:rPr>
              <a:t>WOW</a:t>
            </a:r>
            <a:r>
              <a:rPr dirty="0" sz="4250" lang="en-US" spc="10">
                <a:latin typeface="Cambria" pitchFamily="18" charset="0"/>
                <a:ea typeface="Cambria" pitchFamily="18" charset="0"/>
              </a:rPr>
              <a:t>"</a:t>
            </a:r>
            <a:r>
              <a:rPr dirty="0" sz="4250" spc="85">
                <a:latin typeface="Cambria" pitchFamily="18" charset="0"/>
                <a:ea typeface="Cambria" pitchFamily="18" charset="0"/>
              </a:rPr>
              <a:t> </a:t>
            </a:r>
            <a:r>
              <a:rPr dirty="0" sz="4250" spc="10">
                <a:latin typeface="Cambria" pitchFamily="18" charset="0"/>
                <a:ea typeface="Cambria" pitchFamily="18" charset="0"/>
              </a:rPr>
              <a:t>IN</a:t>
            </a:r>
            <a:r>
              <a:rPr dirty="0" sz="4250" spc="-5">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smtClean="0">
                <a:latin typeface="Cambria" pitchFamily="18" charset="0"/>
                <a:ea typeface="Cambria" pitchFamily="18" charset="0"/>
              </a:rPr>
              <a:t>SOLUTION</a:t>
            </a:r>
            <a:r>
              <a:rPr dirty="0" sz="4250" lang="en-US" spc="20" smtClean="0">
                <a:latin typeface="Cambria" pitchFamily="18" charset="0"/>
                <a:ea typeface="Cambria" pitchFamily="18" charset="0"/>
              </a:rPr>
              <a:t/>
            </a:r>
            <a:br>
              <a:rPr dirty="0" sz="4250" lang="en-US" spc="20" smtClean="0">
                <a:latin typeface="Cambria" pitchFamily="18" charset="0"/>
                <a:ea typeface="Cambria" pitchFamily="18" charset="0"/>
              </a:rPr>
            </a:br>
            <a:r>
              <a:rPr b="0" dirty="0" sz="2400" lang="en-US" spc="20" smtClean="0">
                <a:latin typeface="Cambria" pitchFamily="18" charset="0"/>
                <a:ea typeface="Cambria" pitchFamily="18" charset="0"/>
              </a:rPr>
              <a:t>Salary Distribution: Identify significan</a:t>
            </a:r>
            <a:r>
              <a:rPr b="0" dirty="0" sz="2400" lang="en-US" spc="20" smtClean="0">
                <a:latin typeface="Cambria" pitchFamily="18" charset="0"/>
                <a:ea typeface="Cambria" pitchFamily="18" charset="0"/>
              </a:rPr>
              <a:t>t salary gaps based on gender or department.</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Prediction accuracy: Evaluate the accuracy of salary predictions.</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Market alignment: Discuss how closely current salaries match market data.</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
            </a:r>
            <a:br>
              <a:rPr b="0" dirty="0" sz="2400" lang="en-US" spc="20" smtClean="0">
                <a:latin typeface="Cambria" pitchFamily="18" charset="0"/>
                <a:ea typeface="Cambria" pitchFamily="18" charset="0"/>
              </a:rPr>
            </a:br>
            <a:r>
              <a:rPr b="0" dirty="0" sz="2400" lang="en-US" spc="20" smtClean="0">
                <a:latin typeface="Cambria" pitchFamily="18" charset="0"/>
                <a:ea typeface="Cambria" pitchFamily="18" charset="0"/>
              </a:rPr>
              <a:t>Retention insights: Explore the link between salary levels and employee retention rates.</a:t>
            </a:r>
            <a:endParaRPr dirty="0" sz="4250">
              <a:latin typeface="Cambria" pitchFamily="18" charset="0"/>
              <a:ea typeface="Cambria" pitchFamily="18" charset="0"/>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AL FARES</cp:lastModifiedBy>
  <dcterms:created xsi:type="dcterms:W3CDTF">2024-03-29T04:07:22Z</dcterms:created>
  <dcterms:modified xsi:type="dcterms:W3CDTF">2024-09-06T07:31:27Z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4a2703cf6ebc4e5cb15e559f39457f91</vt:lpwstr>
  </property>
</Properties>
</file>