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C54959A-9589-43F7-99D2-356F7206C8F2}" type="datetimeFigureOut">
              <a:rPr lang="en-US" smtClean="0"/>
              <a:t>12/18/2021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F1658AF-DE4B-4D94-A8EE-61FA839F49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54959A-9589-43F7-99D2-356F7206C8F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8AF-DE4B-4D94-A8EE-61FA839F49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54959A-9589-43F7-99D2-356F7206C8F2}"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1658AF-DE4B-4D94-A8EE-61FA839F49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C54959A-9589-43F7-99D2-356F7206C8F2}" type="datetimeFigureOut">
              <a:rPr lang="en-US" smtClean="0"/>
              <a:t>12/18/2021</a:t>
            </a:fld>
            <a:endParaRPr lang="en-US"/>
          </a:p>
        </p:txBody>
      </p:sp>
      <p:sp>
        <p:nvSpPr>
          <p:cNvPr id="9" name="Slide Number Placeholder 8"/>
          <p:cNvSpPr>
            <a:spLocks noGrp="1"/>
          </p:cNvSpPr>
          <p:nvPr>
            <p:ph type="sldNum" sz="quarter" idx="15"/>
          </p:nvPr>
        </p:nvSpPr>
        <p:spPr/>
        <p:txBody>
          <a:bodyPr rtlCol="0"/>
          <a:lstStyle/>
          <a:p>
            <a:fld id="{0F1658AF-DE4B-4D94-A8EE-61FA839F495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C54959A-9589-43F7-99D2-356F7206C8F2}" type="datetimeFigureOut">
              <a:rPr lang="en-US" smtClean="0"/>
              <a:t>12/18/2021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F1658AF-DE4B-4D94-A8EE-61FA839F495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C54959A-9589-43F7-99D2-356F7206C8F2}"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1658AF-DE4B-4D94-A8EE-61FA839F495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C54959A-9589-43F7-99D2-356F7206C8F2}"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1658AF-DE4B-4D94-A8EE-61FA839F495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C54959A-9589-43F7-99D2-356F7206C8F2}" type="datetimeFigureOut">
              <a:rPr lang="en-US" smtClean="0"/>
              <a:t>12/18/2021</a:t>
            </a:fld>
            <a:endParaRPr lang="en-US"/>
          </a:p>
        </p:txBody>
      </p:sp>
      <p:sp>
        <p:nvSpPr>
          <p:cNvPr id="7" name="Slide Number Placeholder 6"/>
          <p:cNvSpPr>
            <a:spLocks noGrp="1"/>
          </p:cNvSpPr>
          <p:nvPr>
            <p:ph type="sldNum" sz="quarter" idx="11"/>
          </p:nvPr>
        </p:nvSpPr>
        <p:spPr/>
        <p:txBody>
          <a:bodyPr rtlCol="0"/>
          <a:lstStyle/>
          <a:p>
            <a:fld id="{0F1658AF-DE4B-4D94-A8EE-61FA839F495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54959A-9589-43F7-99D2-356F7206C8F2}" type="datetimeFigureOut">
              <a:rPr lang="en-US" smtClean="0"/>
              <a:t>12/18/2021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1658AF-DE4B-4D94-A8EE-61FA839F49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C54959A-9589-43F7-99D2-356F7206C8F2}" type="datetimeFigureOut">
              <a:rPr lang="en-US" smtClean="0"/>
              <a:t>12/18/2021</a:t>
            </a:fld>
            <a:endParaRPr lang="en-US"/>
          </a:p>
        </p:txBody>
      </p:sp>
      <p:sp>
        <p:nvSpPr>
          <p:cNvPr id="22" name="Slide Number Placeholder 21"/>
          <p:cNvSpPr>
            <a:spLocks noGrp="1"/>
          </p:cNvSpPr>
          <p:nvPr>
            <p:ph type="sldNum" sz="quarter" idx="15"/>
          </p:nvPr>
        </p:nvSpPr>
        <p:spPr/>
        <p:txBody>
          <a:bodyPr rtlCol="0"/>
          <a:lstStyle/>
          <a:p>
            <a:fld id="{0F1658AF-DE4B-4D94-A8EE-61FA839F495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C54959A-9589-43F7-99D2-356F7206C8F2}" type="datetimeFigureOut">
              <a:rPr lang="en-US" smtClean="0"/>
              <a:t>12/18/2021</a:t>
            </a:fld>
            <a:endParaRPr lang="en-US"/>
          </a:p>
        </p:txBody>
      </p:sp>
      <p:sp>
        <p:nvSpPr>
          <p:cNvPr id="18" name="Slide Number Placeholder 17"/>
          <p:cNvSpPr>
            <a:spLocks noGrp="1"/>
          </p:cNvSpPr>
          <p:nvPr>
            <p:ph type="sldNum" sz="quarter" idx="11"/>
          </p:nvPr>
        </p:nvSpPr>
        <p:spPr/>
        <p:txBody>
          <a:bodyPr rtlCol="0"/>
          <a:lstStyle/>
          <a:p>
            <a:fld id="{0F1658AF-DE4B-4D94-A8EE-61FA839F495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C54959A-9589-43F7-99D2-356F7206C8F2}" type="datetimeFigureOut">
              <a:rPr lang="en-US" smtClean="0"/>
              <a:t>12/18/2021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F1658AF-DE4B-4D94-A8EE-61FA839F49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0"/>
            <a:ext cx="4724400" cy="1371600"/>
          </a:xfrm>
        </p:spPr>
        <p:txBody>
          <a:bodyPr>
            <a:normAutofit fontScale="90000"/>
          </a:bodyPr>
          <a:lstStyle/>
          <a:p>
            <a:r>
              <a:rPr lang="en-US" dirty="0" smtClean="0">
                <a:latin typeface="Algerian" pitchFamily="82" charset="0"/>
              </a:rPr>
              <a:t>L</a:t>
            </a:r>
            <a:r>
              <a:rPr lang="en-US" dirty="0" smtClean="0">
                <a:latin typeface="Algerian" pitchFamily="82" charset="0"/>
              </a:rPr>
              <a:t>ong walk for freedom</a:t>
            </a:r>
            <a:br>
              <a:rPr lang="en-US" dirty="0" smtClean="0">
                <a:latin typeface="Algerian" pitchFamily="82" charset="0"/>
              </a:rPr>
            </a:br>
            <a:r>
              <a:rPr lang="en-US" dirty="0" smtClean="0">
                <a:latin typeface="Algerian" pitchFamily="82" charset="0"/>
              </a:rPr>
              <a:t>(Auto Biography)</a:t>
            </a:r>
            <a:br>
              <a:rPr lang="en-US" dirty="0" smtClean="0">
                <a:latin typeface="Algerian" pitchFamily="82" charset="0"/>
              </a:rPr>
            </a:br>
            <a:r>
              <a:rPr lang="en-US" dirty="0" smtClean="0">
                <a:latin typeface="Algerian" pitchFamily="82" charset="0"/>
              </a:rPr>
              <a:t>Author: Nelson  Mandela</a:t>
            </a:r>
            <a:endParaRPr lang="en-US" dirty="0">
              <a:latin typeface="Algerian" pitchFamily="82" charset="0"/>
            </a:endParaRPr>
          </a:p>
        </p:txBody>
      </p:sp>
      <p:sp>
        <p:nvSpPr>
          <p:cNvPr id="3" name="Subtitle 2"/>
          <p:cNvSpPr>
            <a:spLocks noGrp="1"/>
          </p:cNvSpPr>
          <p:nvPr>
            <p:ph type="subTitle" idx="1"/>
          </p:nvPr>
        </p:nvSpPr>
        <p:spPr>
          <a:xfrm>
            <a:off x="1752600" y="1905000"/>
            <a:ext cx="4267200" cy="1524000"/>
          </a:xfrm>
        </p:spPr>
        <p:txBody>
          <a:bodyPr>
            <a:normAutofit/>
          </a:bodyPr>
          <a:lstStyle/>
          <a:p>
            <a:r>
              <a:rPr lang="en-US" dirty="0" smtClean="0"/>
              <a:t>Name: Darshit Bhatt</a:t>
            </a:r>
          </a:p>
          <a:p>
            <a:r>
              <a:rPr lang="en-US" dirty="0" smtClean="0"/>
              <a:t>Sem:7</a:t>
            </a:r>
            <a:r>
              <a:rPr lang="en-US" baseline="30000" dirty="0" smtClean="0"/>
              <a:t>th</a:t>
            </a:r>
            <a:endParaRPr lang="en-US" dirty="0" smtClean="0"/>
          </a:p>
          <a:p>
            <a:r>
              <a:rPr lang="en-US" dirty="0" smtClean="0"/>
              <a:t>Roll no.:03</a:t>
            </a:r>
          </a:p>
          <a:p>
            <a:r>
              <a:rPr lang="en-US" dirty="0" smtClean="0"/>
              <a:t>Subject: SSD 411</a:t>
            </a:r>
            <a:endParaRPr lang="en-US" dirty="0"/>
          </a:p>
        </p:txBody>
      </p:sp>
      <p:pic>
        <p:nvPicPr>
          <p:cNvPr id="4" name="Picture 1"/>
          <p:cNvPicPr>
            <a:picLocks noChangeAspect="1"/>
          </p:cNvPicPr>
          <p:nvPr/>
        </p:nvPicPr>
        <p:blipFill>
          <a:blip r:embed="rId2" cstate="print"/>
          <a:srcRect/>
          <a:stretch>
            <a:fillRect/>
          </a:stretch>
        </p:blipFill>
        <p:spPr bwMode="auto">
          <a:xfrm>
            <a:off x="5715000" y="685800"/>
            <a:ext cx="2882900" cy="3733800"/>
          </a:xfrm>
          <a:prstGeom prst="rect">
            <a:avLst/>
          </a:prstGeom>
          <a:noFill/>
          <a:ln w="9525">
            <a:noFill/>
            <a:miter lim="800000"/>
            <a:headEnd/>
            <a:tailEnd/>
          </a:ln>
        </p:spPr>
      </p:pic>
      <p:sp>
        <p:nvSpPr>
          <p:cNvPr id="7" name="Subtitle 2"/>
          <p:cNvSpPr txBox="1">
            <a:spLocks/>
          </p:cNvSpPr>
          <p:nvPr/>
        </p:nvSpPr>
        <p:spPr>
          <a:xfrm>
            <a:off x="4419600" y="4724400"/>
            <a:ext cx="4267200" cy="1524000"/>
          </a:xfrm>
          <a:prstGeom prst="rect">
            <a:avLst/>
          </a:prstGeom>
        </p:spPr>
        <p:txBody>
          <a:bodyPr vert="horz">
            <a:normAutofit/>
          </a:bodyPr>
          <a:lstStyle/>
          <a:p>
            <a:pPr lvl="1" algn="r">
              <a:spcBef>
                <a:spcPts val="600"/>
              </a:spcBef>
              <a:buClr>
                <a:schemeClr val="accent1"/>
              </a:buClr>
              <a:buSzPct val="70000"/>
              <a:buFont typeface="Wingdings"/>
              <a:buNone/>
            </a:pPr>
            <a:r>
              <a:rPr lang="en-US" b="1" dirty="0" smtClean="0">
                <a:solidFill>
                  <a:schemeClr val="tx2"/>
                </a:solidFill>
              </a:rPr>
              <a:t>Guide By:</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Prof.(Dr.)Y</a:t>
            </a:r>
            <a:r>
              <a:rPr lang="en-US" b="1" dirty="0">
                <a:solidFill>
                  <a:schemeClr val="tx2"/>
                </a:solidFill>
              </a:rPr>
              <a:t> </a:t>
            </a:r>
            <a:r>
              <a:rPr lang="en-US" b="1" dirty="0" smtClean="0">
                <a:solidFill>
                  <a:schemeClr val="tx2"/>
                </a:solidFill>
              </a:rPr>
              <a:t>R Ghodasara</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chemeClr val="tx2"/>
                </a:solidFill>
                <a:effectLst/>
                <a:uLnTx/>
                <a:uFillTx/>
                <a:latin typeface="+mn-lt"/>
                <a:ea typeface="+mn-ea"/>
                <a:cs typeface="+mn-cs"/>
              </a:rPr>
              <a:t>Professor</a:t>
            </a:r>
            <a:r>
              <a:rPr lang="en-US" b="1" dirty="0" smtClean="0">
                <a:solidFill>
                  <a:schemeClr val="tx2"/>
                </a:solidFill>
              </a:rPr>
              <a:t>, </a:t>
            </a:r>
            <a:r>
              <a:rPr kumimoji="0" lang="en-US" sz="1800" b="1" i="0" u="none" strike="noStrike" kern="1200" cap="none" spc="0" normalizeH="0" noProof="0" dirty="0" smtClean="0">
                <a:ln>
                  <a:noFill/>
                </a:ln>
                <a:solidFill>
                  <a:schemeClr val="tx2"/>
                </a:solidFill>
                <a:effectLst/>
                <a:uLnTx/>
                <a:uFillTx/>
                <a:latin typeface="+mn-lt"/>
                <a:ea typeface="+mn-ea"/>
                <a:cs typeface="+mn-cs"/>
              </a:rPr>
              <a:t>AIT department,</a:t>
            </a:r>
          </a:p>
          <a:p>
            <a:pPr marL="0" marR="0" lvl="0" indent="0" algn="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b="1" baseline="0" dirty="0" smtClean="0">
                <a:solidFill>
                  <a:schemeClr val="tx2"/>
                </a:solidFill>
              </a:rPr>
              <a:t>College</a:t>
            </a:r>
            <a:r>
              <a:rPr lang="en-US" b="1" dirty="0" smtClean="0">
                <a:solidFill>
                  <a:schemeClr val="tx2"/>
                </a:solidFill>
              </a:rPr>
              <a:t> of AIT, AAU, </a:t>
            </a:r>
            <a:r>
              <a:rPr lang="en-US" b="1" dirty="0" err="1" smtClean="0">
                <a:solidFill>
                  <a:schemeClr val="tx2"/>
                </a:solidFill>
              </a:rPr>
              <a:t>Anand</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467600" cy="1143000"/>
          </a:xfrm>
        </p:spPr>
        <p:txBody>
          <a:bodyPr>
            <a:normAutofit fontScale="90000"/>
          </a:bodyPr>
          <a:lstStyle/>
          <a:p>
            <a:r>
              <a:rPr lang="en-US" altLang="en-US" sz="3100" dirty="0" smtClean="0">
                <a:solidFill>
                  <a:schemeClr val="tx1"/>
                </a:solidFill>
                <a:latin typeface="Sassoon Infant Md" pitchFamily="50" charset="0"/>
                <a:ea typeface="+mn-ea"/>
                <a:cs typeface="+mn-cs"/>
              </a:rPr>
              <a:t>Nelson Mandela </a:t>
            </a:r>
            <a:r>
              <a:rPr lang="en-US" altLang="en-US" sz="3100" dirty="0" smtClean="0">
                <a:solidFill>
                  <a:schemeClr val="tx1"/>
                </a:solidFill>
                <a:latin typeface="Sassoon Infant Md" pitchFamily="50" charset="0"/>
                <a:ea typeface="+mn-ea"/>
                <a:cs typeface="+mn-cs"/>
              </a:rPr>
              <a:t>: </a:t>
            </a:r>
            <a:r>
              <a:rPr lang="en-US" altLang="en-US" sz="3100" dirty="0" smtClean="0">
                <a:solidFill>
                  <a:schemeClr val="tx1"/>
                </a:solidFill>
                <a:latin typeface="Sassoon Infant Md" pitchFamily="50" charset="0"/>
                <a:ea typeface="+mn-ea"/>
                <a:cs typeface="+mn-cs"/>
              </a:rPr>
              <a:t>A Long Walk To </a:t>
            </a:r>
            <a:r>
              <a:rPr lang="en-US" altLang="en-US" sz="3100" dirty="0" smtClean="0">
                <a:solidFill>
                  <a:schemeClr val="tx1"/>
                </a:solidFill>
                <a:latin typeface="Sassoon Infant Md" pitchFamily="50" charset="0"/>
                <a:ea typeface="+mn-ea"/>
                <a:cs typeface="+mn-cs"/>
              </a:rPr>
              <a:t>F</a:t>
            </a:r>
            <a:r>
              <a:rPr lang="en-US" altLang="en-US" sz="3100" dirty="0" smtClean="0">
                <a:solidFill>
                  <a:schemeClr val="tx1"/>
                </a:solidFill>
                <a:latin typeface="Sassoon Infant Md" pitchFamily="50" charset="0"/>
                <a:ea typeface="+mn-ea"/>
                <a:cs typeface="+mn-cs"/>
              </a:rPr>
              <a:t>reedom </a:t>
            </a:r>
            <a:r>
              <a:rPr lang="en-US" sz="3200" b="1" dirty="0" smtClean="0">
                <a:latin typeface="Arial" pitchFamily="34" charset="0"/>
                <a:cs typeface="Arial" pitchFamily="34" charset="0"/>
              </a:rPr>
              <a:t/>
            </a:r>
            <a:br>
              <a:rPr lang="en-US" sz="3200" b="1" dirty="0" smtClean="0">
                <a:latin typeface="Arial" pitchFamily="34" charset="0"/>
                <a:cs typeface="Arial" pitchFamily="34" charset="0"/>
              </a:rPr>
            </a:br>
            <a:endParaRPr lang="en-US" dirty="0"/>
          </a:p>
        </p:txBody>
      </p:sp>
      <p:sp>
        <p:nvSpPr>
          <p:cNvPr id="3" name="Content Placeholder 2"/>
          <p:cNvSpPr>
            <a:spLocks noGrp="1"/>
          </p:cNvSpPr>
          <p:nvPr>
            <p:ph sz="quarter" idx="1"/>
          </p:nvPr>
        </p:nvSpPr>
        <p:spPr>
          <a:xfrm>
            <a:off x="457200" y="1600200"/>
            <a:ext cx="7315200" cy="4495800"/>
          </a:xfrm>
        </p:spPr>
        <p:txBody>
          <a:bodyPr>
            <a:normAutofit fontScale="85000" lnSpcReduction="10000"/>
          </a:bodyPr>
          <a:lstStyle/>
          <a:p>
            <a:pPr>
              <a:lnSpc>
                <a:spcPct val="150000"/>
              </a:lnSpc>
              <a:buFont typeface="Arial" charset="0"/>
              <a:buChar char="•"/>
            </a:pPr>
            <a:r>
              <a:rPr lang="en-US" altLang="en-US" dirty="0" smtClean="0">
                <a:latin typeface="Sassoon Infant Md" pitchFamily="50" charset="0"/>
              </a:rPr>
              <a:t>This is the name of Mandela’s autobiographical book. </a:t>
            </a:r>
          </a:p>
          <a:p>
            <a:pPr>
              <a:lnSpc>
                <a:spcPct val="150000"/>
              </a:lnSpc>
              <a:buFont typeface="Arial" charset="0"/>
              <a:buChar char="•"/>
            </a:pPr>
            <a:r>
              <a:rPr lang="en-US" altLang="en-US" dirty="0" smtClean="0">
                <a:latin typeface="Sassoon Infant Md" pitchFamily="50" charset="0"/>
              </a:rPr>
              <a:t> This occurs in South Africa and tells the story of Nelson Mandela, from his life as a young boy to his decades long stay in prison. </a:t>
            </a:r>
          </a:p>
          <a:p>
            <a:pPr>
              <a:lnSpc>
                <a:spcPct val="150000"/>
              </a:lnSpc>
              <a:buFont typeface="Arial" charset="0"/>
              <a:buChar char="•"/>
            </a:pPr>
            <a:r>
              <a:rPr lang="en-US" altLang="en-US" dirty="0" smtClean="0">
                <a:latin typeface="Sassoon Infant Md" pitchFamily="50" charset="0"/>
              </a:rPr>
              <a:t>It discusses apartheid in South Africa and Mandela's struggle for equal human rights for everyone in his country. </a:t>
            </a:r>
          </a:p>
          <a:p>
            <a:pPr>
              <a:lnSpc>
                <a:spcPct val="150000"/>
              </a:lnSpc>
              <a:buFont typeface="Arial" charset="0"/>
              <a:buChar char="•"/>
            </a:pPr>
            <a:endParaRPr lang="en-US" dirty="0" smtClean="0">
              <a:latin typeface="Arial" pitchFamily="34" charset="0"/>
              <a:cs typeface="Arial" pitchFamily="34" charset="0"/>
            </a:endParaRPr>
          </a:p>
          <a:p>
            <a:r>
              <a:rPr lang="en-GB" altLang="en-US" dirty="0" smtClean="0">
                <a:solidFill>
                  <a:srgbClr val="F00000"/>
                </a:solidFill>
                <a:latin typeface="Sassoon Infant Md" pitchFamily="50" charset="0"/>
              </a:rPr>
              <a:t>Human rights </a:t>
            </a:r>
            <a:r>
              <a:rPr lang="en-GB" altLang="en-US" dirty="0" smtClean="0">
                <a:latin typeface="Sassoon Infant Md" pitchFamily="50" charset="0"/>
              </a:rPr>
              <a:t>– freedoms every person should have</a:t>
            </a:r>
          </a:p>
          <a:p>
            <a:r>
              <a:rPr lang="en-GB" altLang="en-US" dirty="0" smtClean="0">
                <a:solidFill>
                  <a:srgbClr val="FF0000"/>
                </a:solidFill>
                <a:latin typeface="Sassoon Infant Md" pitchFamily="50" charset="0"/>
              </a:rPr>
              <a:t>Racial prejudice - </a:t>
            </a:r>
            <a:r>
              <a:rPr lang="en-GB" altLang="en-US" dirty="0" smtClean="0">
                <a:latin typeface="Sassoon Infant Md" pitchFamily="50" charset="0"/>
              </a:rPr>
              <a:t>treating people unfairly because of their race or skin colour.</a:t>
            </a:r>
          </a:p>
          <a:p>
            <a:pPr>
              <a:lnSpc>
                <a:spcPct val="150000"/>
              </a:lnSpc>
              <a:buNone/>
            </a:pPr>
            <a:endParaRPr lang="en-US" dirty="0" smtClean="0">
              <a:latin typeface="Arial" pitchFamily="34" charset="0"/>
              <a:cs typeface="Arial" pitchFamily="34" charset="0"/>
            </a:endParaRPr>
          </a:p>
          <a:p>
            <a:pPr>
              <a:lnSpc>
                <a:spcPct val="150000"/>
              </a:lnSpc>
              <a:buFont typeface="Arial" charset="0"/>
              <a:buChar char="•"/>
            </a:pPr>
            <a:endParaRPr lang="en-US" dirty="0" smtClean="0">
              <a:latin typeface="Arial" pitchFamily="34" charset="0"/>
              <a:cs typeface="Arial" pitchFamily="34" charset="0"/>
            </a:endParaRPr>
          </a:p>
          <a:p>
            <a:pPr>
              <a:lnSpc>
                <a:spcPct val="150000"/>
              </a:lnSpc>
              <a:buFont typeface="Arial" charset="0"/>
              <a:buChar char="•"/>
            </a:pPr>
            <a:endParaRPr lang="en-US" dirty="0" smtClean="0">
              <a:latin typeface="Arial" pitchFamily="34" charset="0"/>
              <a:cs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391400" cy="3733800"/>
          </a:xfrm>
        </p:spPr>
        <p:txBody>
          <a:bodyPr>
            <a:normAutofit/>
          </a:bodyPr>
          <a:lstStyle/>
          <a:p>
            <a:pPr>
              <a:lnSpc>
                <a:spcPct val="140000"/>
              </a:lnSpc>
              <a:buFont typeface="Arial" charset="0"/>
              <a:buChar char="•"/>
            </a:pPr>
            <a:r>
              <a:rPr lang="en-US" altLang="en-US" sz="2200" dirty="0" smtClean="0">
                <a:latin typeface="Sassoon Infant Md" pitchFamily="50" charset="0"/>
              </a:rPr>
              <a:t>Nelson Mandela's early life is focused on, as he struggled for the equal treatment of black people in his country. The story does not focus on grim details, but it does make clear the struggles faced by so many.</a:t>
            </a:r>
          </a:p>
          <a:p>
            <a:pPr>
              <a:lnSpc>
                <a:spcPct val="140000"/>
              </a:lnSpc>
              <a:buFont typeface="Arial" charset="0"/>
              <a:buChar char="•"/>
            </a:pPr>
            <a:r>
              <a:rPr lang="en-US" altLang="en-US" sz="2200" dirty="0" smtClean="0">
                <a:latin typeface="Sassoon Infant Md" pitchFamily="50" charset="0"/>
              </a:rPr>
              <a:t>As it is abridged from his autobiography, this  chapter is in the first person and details events from Nelson Mandela's perspective.</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4038600"/>
            <a:ext cx="5410200" cy="2590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467600" cy="868362"/>
          </a:xfrm>
        </p:spPr>
        <p:txBody>
          <a:bodyPr>
            <a:normAutofit fontScale="90000"/>
          </a:bodyPr>
          <a:lstStyle/>
          <a:p>
            <a:r>
              <a:rPr lang="en-US" altLang="en-US" sz="2900" dirty="0" smtClean="0">
                <a:solidFill>
                  <a:schemeClr val="tx1"/>
                </a:solidFill>
                <a:latin typeface="Sassoon Infant Md" pitchFamily="50" charset="0"/>
                <a:ea typeface="+mn-ea"/>
                <a:cs typeface="+mn-cs"/>
              </a:rPr>
              <a:t/>
            </a:r>
            <a:br>
              <a:rPr lang="en-US" altLang="en-US" sz="2900" dirty="0" smtClean="0">
                <a:solidFill>
                  <a:schemeClr val="tx1"/>
                </a:solidFill>
                <a:latin typeface="Sassoon Infant Md" pitchFamily="50" charset="0"/>
                <a:ea typeface="+mn-ea"/>
                <a:cs typeface="+mn-cs"/>
              </a:rPr>
            </a:br>
            <a:r>
              <a:rPr lang="en-US" altLang="en-US" sz="3100" dirty="0" smtClean="0">
                <a:solidFill>
                  <a:schemeClr val="tx1"/>
                </a:solidFill>
                <a:latin typeface="Sassoon Infant Md" pitchFamily="50" charset="0"/>
                <a:ea typeface="+mn-ea"/>
                <a:cs typeface="+mn-cs"/>
              </a:rPr>
              <a:t>Apartheid in  South Africa</a:t>
            </a:r>
            <a:endParaRPr lang="en-US" altLang="en-US" sz="3100" dirty="0" smtClean="0">
              <a:solidFill>
                <a:schemeClr val="tx1"/>
              </a:solidFill>
              <a:latin typeface="Sassoon Infant Md" pitchFamily="50" charset="0"/>
              <a:ea typeface="+mn-ea"/>
              <a:cs typeface="+mn-cs"/>
            </a:endParaRPr>
          </a:p>
        </p:txBody>
      </p:sp>
      <p:sp>
        <p:nvSpPr>
          <p:cNvPr id="3" name="Content Placeholder 2"/>
          <p:cNvSpPr>
            <a:spLocks noGrp="1"/>
          </p:cNvSpPr>
          <p:nvPr>
            <p:ph sz="quarter" idx="1"/>
          </p:nvPr>
        </p:nvSpPr>
        <p:spPr>
          <a:xfrm>
            <a:off x="533400" y="1066800"/>
            <a:ext cx="6781800" cy="3429000"/>
          </a:xfrm>
        </p:spPr>
        <p:txBody>
          <a:bodyPr>
            <a:normAutofit fontScale="70000" lnSpcReduction="20000"/>
          </a:bodyPr>
          <a:lstStyle/>
          <a:p>
            <a:pPr>
              <a:lnSpc>
                <a:spcPct val="160000"/>
              </a:lnSpc>
              <a:buFont typeface="Arial" charset="0"/>
              <a:buChar char="•"/>
            </a:pPr>
            <a:r>
              <a:rPr lang="en-US" altLang="en-US" dirty="0" smtClean="0">
                <a:latin typeface="Sassoon Infant Md" pitchFamily="50" charset="0"/>
              </a:rPr>
              <a:t>Apartheid, which means separateness, was enforced in South Africa from 1948 until 1994, when the first vote including all South Africans was held. During apartheid, those inhabitants of South Africa who were not white had their rights restricted and were not allowed the same freedoms as their white counterparts. </a:t>
            </a:r>
          </a:p>
          <a:p>
            <a:pPr>
              <a:lnSpc>
                <a:spcPct val="160000"/>
              </a:lnSpc>
              <a:buFont typeface="Arial" charset="0"/>
              <a:buChar char="•"/>
            </a:pPr>
            <a:r>
              <a:rPr lang="en-US" altLang="en-US" dirty="0" smtClean="0">
                <a:latin typeface="Sassoon Infant Md" pitchFamily="50" charset="0"/>
              </a:rPr>
              <a:t>Nelson Mandela, and many others, fought against this system, eventually overturning it and forever changing the face of South Africa's </a:t>
            </a:r>
            <a:r>
              <a:rPr lang="en-US" altLang="en-US" dirty="0" smtClean="0">
                <a:latin typeface="Sassoon Infant Md" pitchFamily="50" charset="0"/>
              </a:rPr>
              <a:t>history</a:t>
            </a:r>
            <a:r>
              <a:rPr lang="en-US" dirty="0" smtClean="0"/>
              <a:t>.</a:t>
            </a:r>
            <a:endParaRPr lang="en-US" dirty="0" smtClean="0"/>
          </a:p>
          <a:p>
            <a:endParaRPr lang="en-US" dirty="0"/>
          </a:p>
        </p:txBody>
      </p:sp>
      <p:pic>
        <p:nvPicPr>
          <p:cNvPr id="4" name="Picture 3" descr="C:\Users\ssgj\Downloads\download (2).png"/>
          <p:cNvPicPr>
            <a:picLocks noChangeAspect="1" noChangeArrowheads="1"/>
          </p:cNvPicPr>
          <p:nvPr/>
        </p:nvPicPr>
        <p:blipFill>
          <a:blip r:embed="rId2" cstate="print"/>
          <a:srcRect/>
          <a:stretch>
            <a:fillRect/>
          </a:stretch>
        </p:blipFill>
        <p:spPr bwMode="auto">
          <a:xfrm>
            <a:off x="2438400" y="3962400"/>
            <a:ext cx="4267200" cy="2667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3200" dirty="0" smtClean="0">
                <a:latin typeface="Sassoon Infant Md" pitchFamily="50" charset="0"/>
              </a:rPr>
              <a:t>Growing </a:t>
            </a:r>
            <a:r>
              <a:rPr lang="en-GB" altLang="en-US" sz="3200" dirty="0" smtClean="0">
                <a:latin typeface="Sassoon Infant Md" pitchFamily="50" charset="0"/>
              </a:rPr>
              <a:t>Up</a:t>
            </a:r>
            <a:endParaRPr lang="en-US" dirty="0">
              <a:latin typeface="Sassoon Infant Md" pitchFamily="50" charset="0"/>
            </a:endParaRPr>
          </a:p>
        </p:txBody>
      </p:sp>
      <p:sp>
        <p:nvSpPr>
          <p:cNvPr id="3" name="Content Placeholder 2"/>
          <p:cNvSpPr>
            <a:spLocks noGrp="1"/>
          </p:cNvSpPr>
          <p:nvPr>
            <p:ph sz="quarter" idx="1"/>
          </p:nvPr>
        </p:nvSpPr>
        <p:spPr/>
        <p:txBody>
          <a:bodyPr>
            <a:normAutofit lnSpcReduction="10000"/>
          </a:bodyPr>
          <a:lstStyle/>
          <a:p>
            <a:pPr marL="287338" indent="-285750">
              <a:buFont typeface="Arial" charset="0"/>
              <a:buChar char="•"/>
            </a:pPr>
            <a:r>
              <a:rPr lang="en-GB" altLang="en-US" dirty="0" err="1" smtClean="0">
                <a:latin typeface="Sassoon Infant Md" pitchFamily="50" charset="0"/>
              </a:rPr>
              <a:t>Rolihlahla</a:t>
            </a:r>
            <a:r>
              <a:rPr lang="en-GB" altLang="en-US" dirty="0" smtClean="0">
                <a:latin typeface="Sassoon Infant Md" pitchFamily="50" charset="0"/>
              </a:rPr>
              <a:t> Mandela was born on 18 July 1918.</a:t>
            </a:r>
          </a:p>
          <a:p>
            <a:pPr marL="287338" indent="-285750">
              <a:buFont typeface="Arial" charset="0"/>
              <a:buChar char="•"/>
            </a:pPr>
            <a:r>
              <a:rPr lang="en-GB" altLang="en-US" dirty="0" smtClean="0">
                <a:latin typeface="Sassoon Infant Md" pitchFamily="50" charset="0"/>
              </a:rPr>
              <a:t>The name Nelson was a nickname given to Mandela by his school teacher.</a:t>
            </a:r>
          </a:p>
          <a:p>
            <a:pPr marL="287338" indent="-285750">
              <a:buFont typeface="Arial" charset="0"/>
              <a:buChar char="•"/>
            </a:pPr>
            <a:r>
              <a:rPr lang="en-GB" altLang="en-US" dirty="0" smtClean="0">
                <a:latin typeface="Sassoon Infant Md" pitchFamily="50" charset="0"/>
              </a:rPr>
              <a:t>He was born in Transkei in South Africa</a:t>
            </a:r>
          </a:p>
          <a:p>
            <a:pPr marL="287338" indent="-285750">
              <a:buFont typeface="Arial" charset="0"/>
              <a:buChar char="•"/>
            </a:pPr>
            <a:r>
              <a:rPr lang="en-GB" altLang="en-US" dirty="0" smtClean="0">
                <a:latin typeface="Sassoon Infant Md" pitchFamily="50" charset="0"/>
              </a:rPr>
              <a:t>He was a member of Thimbu royalty and his father was chief of the city of </a:t>
            </a:r>
            <a:r>
              <a:rPr lang="en-GB" altLang="en-US" dirty="0" err="1" smtClean="0">
                <a:latin typeface="Sassoon Infant Md" pitchFamily="50" charset="0"/>
              </a:rPr>
              <a:t>Mvezo</a:t>
            </a:r>
            <a:r>
              <a:rPr lang="en-GB" altLang="en-US" dirty="0" smtClean="0">
                <a:latin typeface="Sassoon Infant Md" pitchFamily="50" charset="0"/>
              </a:rPr>
              <a:t>.</a:t>
            </a:r>
          </a:p>
          <a:p>
            <a:pPr marL="287338" indent="-285750">
              <a:buFont typeface="Arial" charset="0"/>
              <a:buChar char="•"/>
            </a:pPr>
            <a:r>
              <a:rPr lang="en-GB" altLang="en-US" dirty="0" smtClean="0">
                <a:latin typeface="Sassoon Infant Md" pitchFamily="50" charset="0"/>
              </a:rPr>
              <a:t>He attended a Christian school and later went to college and university.</a:t>
            </a:r>
          </a:p>
          <a:p>
            <a:pPr marL="287338" indent="-285750">
              <a:buFont typeface="Arial" charset="0"/>
              <a:buChar char="•"/>
            </a:pPr>
            <a:r>
              <a:rPr lang="en-GB" altLang="en-US" dirty="0" smtClean="0">
                <a:latin typeface="Sassoon Infant Md" pitchFamily="50" charset="0"/>
              </a:rPr>
              <a:t>Mandela studied law at university and met some of his fellow activists against the apartheid whilst he was studying.</a:t>
            </a:r>
          </a:p>
          <a:p>
            <a:pPr marL="287338" indent="-285750">
              <a:buFont typeface="Arial" charset="0"/>
              <a:buChar char="•"/>
            </a:pPr>
            <a:r>
              <a:rPr lang="en-GB" altLang="en-US" dirty="0" smtClean="0">
                <a:latin typeface="Sassoon Infant Md" pitchFamily="50" charset="0"/>
              </a:rPr>
              <a:t>He became a lawyer in 1942</a:t>
            </a:r>
            <a:r>
              <a:rPr lang="en-GB" altLang="en-US" dirty="0" smtClean="0">
                <a:latin typeface="Sassoon Infant Md" pitchFamily="50" charset="0"/>
              </a:rPr>
              <a:t>.</a:t>
            </a:r>
            <a:r>
              <a:rPr lang="en-US" altLang="en-US" smtClean="0"/>
              <a:t>-</a:t>
            </a:r>
            <a:endParaRPr lang="en-GB" altLang="en-US" smtClean="0">
              <a:latin typeface="Sassoon Infant Md" pitchFamily="50"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56</TotalTime>
  <Words>364</Words>
  <Application>Microsoft Office PowerPoint</Application>
  <PresentationFormat>On-screen Show (4:3)</PresentationFormat>
  <Paragraphs>31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Oriel</vt:lpstr>
      <vt:lpstr>Long walk for freedom (Auto Biography) Author: Nelson  Mandela</vt:lpstr>
      <vt:lpstr>Nelson Mandela : A Long Walk To Freedom  </vt:lpstr>
      <vt:lpstr>Slide 3</vt:lpstr>
      <vt:lpstr> Apartheid in  South Africa</vt:lpstr>
      <vt:lpstr>Growing Up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long walk for freedom (Auto Biography) author: nelson  mandela</dc:title>
  <dc:creator>acer</dc:creator>
  <cp:lastModifiedBy>acer</cp:lastModifiedBy>
  <cp:revision>6</cp:revision>
  <dcterms:created xsi:type="dcterms:W3CDTF">2021-12-18T09:08:27Z</dcterms:created>
  <dcterms:modified xsi:type="dcterms:W3CDTF">2021-12-18T10:05:14Z</dcterms:modified>
</cp:coreProperties>
</file>