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4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02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687a89d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687a89d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687a89d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687a89d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687a89d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687a89d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687a89d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687a89d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687a89d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687a89d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687a89d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687a89d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687a89d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687a89d2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687a89d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687a89d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687a89d2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687a89d2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687a89d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687a89d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5609d93d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5609d93d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687a89d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687a89d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687a89d2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687a89d2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687a89d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687a89d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687a89d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687a89d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687a89d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687a89d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687a89d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687a89d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687a89d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5687a89d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5687a89d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5687a89d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687a89d2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687a89d2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687a89d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5687a89d2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609d93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609d93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687a89d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5687a89d2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5687a89d2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5687a89d2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687a89d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5687a89d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687a89d2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5687a89d2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687a89d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5687a89d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687a89d2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5687a89d2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5687a89d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5687a89d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5687a89d2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5687a89d2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5687a89d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5687a89d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687a89d2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5687a89d2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609d93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609d93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5687a89d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5687a89d2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5687a89d2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5687a89d2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5687a89d2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5687a89d2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5687a89d2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5687a89d2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5687a89d2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5687a89d2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687a89d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687a89d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687a89d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687a89d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687a89d2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687a89d2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687a89d2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687a89d2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687a89d2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687a89d2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google.com/url?sa=t&amp;rct=j&amp;q=&amp;esrc=s&amp;source=web&amp;cd=2&amp;cad=rja&amp;uact=8&amp;ved=2ahUKEwjk8Y6olPflAhWBPI8KHVDeDxUQFjABegQIAxAC&amp;url=https%3A%2F%2Fwww.cs.cmu.edu%2F~efros%2Fcourses%2FLBMV07%2FPapers%2Fviola-cvpr-01.pdf&amp;usg=AOvVaw27yCB2tUSGu6jhcPRte6H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pencv/opencv/tree/master/data/haarcascad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computational-photography--ud955" TargetMode="External"/><Relationship Id="rId7" Type="http://schemas.openxmlformats.org/officeDocument/2006/relationships/hyperlink" Target="https://github.com/darshitajain/ComputerVisionUsingOpenCVWorkshop2019Nasscom" TargetMode="External"/><Relationship Id="rId2" Type="http://schemas.openxmlformats.org/officeDocument/2006/relationships/hyperlink" Target="https://opencv-python-tutroals.readthedocs.io/en/latest/py_tutorials/py_setup/py_intro/py_intro.html#intr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com/questions/20259025/module-object-has-no-attribute-drawmatches-opencv-python/26227854#26227854" TargetMode="External"/><Relationship Id="rId5" Type="http://schemas.openxmlformats.org/officeDocument/2006/relationships/hyperlink" Target="https://www.pyimagesearch.com/" TargetMode="External"/><Relationship Id="rId4" Type="http://schemas.openxmlformats.org/officeDocument/2006/relationships/hyperlink" Target="https://www.udemy.com/course/master-computer-vision-with-opencv-in-python/learn/lecture/5860508#overview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urntSushi/nfldb/wiki/Python-&amp;-pip-Windows-install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cv-contrib-pyth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handbook.org/index.php/2017/07/install-python-3-6-1-in-ubuntu-16-04-lt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Computer Vision using OpenCV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66125" y="40486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                              Presented by - Darshita Jain (MTech CSE)</a:t>
            </a:r>
            <a:endParaRPr sz="18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0" y="54425"/>
            <a:ext cx="1216650" cy="119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275" y="257600"/>
            <a:ext cx="2419526" cy="6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Representing an Image</a:t>
            </a:r>
            <a:endParaRPr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2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Images are a matrix of pixels, where each pixel contains a value in the range 0-255 to denote the color represented by it.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Every color that can be rendered on a computer screen can be represented as a combination of Red, Green and Blue.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Eg - Red (255,0,0), Green(0, 255, 0), Blue (0, 0 , 255), Orange(255,165,0)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2"/>
          </p:nvPr>
        </p:nvSpPr>
        <p:spPr>
          <a:xfrm>
            <a:off x="5936225" y="1316875"/>
            <a:ext cx="2896200" cy="25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287" y="1316863"/>
            <a:ext cx="2896075" cy="25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OpenCV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sz="1800" dirty="0">
                <a:solidFill>
                  <a:srgbClr val="000000"/>
                </a:solidFill>
              </a:rPr>
              <a:t>Reading an Image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cv2.imread command reads an Image from the given path and stores it in a form of a matrix.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Note</a:t>
            </a:r>
            <a:r>
              <a:rPr lang="en" sz="1800" dirty="0">
                <a:solidFill>
                  <a:srgbClr val="000000"/>
                </a:solidFill>
              </a:rPr>
              <a:t> -  When the image is read with the OpenCV function imread(), the order of colors is </a:t>
            </a:r>
            <a:r>
              <a:rPr lang="en" sz="1800" b="1" dirty="0">
                <a:solidFill>
                  <a:srgbClr val="000000"/>
                </a:solidFill>
              </a:rPr>
              <a:t>BGR (blue, green, red)</a:t>
            </a:r>
            <a:r>
              <a:rPr lang="en" sz="1800" dirty="0">
                <a:solidFill>
                  <a:srgbClr val="000000"/>
                </a:solidFill>
              </a:rPr>
              <a:t>.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75" y="1812875"/>
            <a:ext cx="5737300" cy="4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309A-03BE-412A-BF69-1C081C70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of an Image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2B98B-0F7C-47ED-B648-B8E52E78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4"/>
            <a:ext cx="8520600" cy="25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an Image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84" y="1166050"/>
            <a:ext cx="7464056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2295463"/>
            <a:ext cx="2362200" cy="26384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an Image using Matplotlib 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81734"/>
          <a:stretch/>
        </p:blipFill>
        <p:spPr>
          <a:xfrm>
            <a:off x="1580707" y="1187846"/>
            <a:ext cx="6131441" cy="740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4;p25">
            <a:extLst>
              <a:ext uri="{FF2B5EF4-FFF2-40B4-BE49-F238E27FC236}">
                <a16:creationId xmlns:a16="http://schemas.microsoft.com/office/drawing/2014/main" id="{A6F4B858-4568-453E-8012-81F72DE066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565" t="22924" r="40139" b="12529"/>
          <a:stretch/>
        </p:blipFill>
        <p:spPr>
          <a:xfrm>
            <a:off x="3057277" y="2020186"/>
            <a:ext cx="3029445" cy="2678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BGR image into RGB image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096" y="1208571"/>
            <a:ext cx="4264975" cy="4124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308E3D2-40F5-4B8E-AABC-A19D5442E515}"/>
              </a:ext>
            </a:extLst>
          </p:cNvPr>
          <p:cNvGrpSpPr/>
          <p:nvPr/>
        </p:nvGrpSpPr>
        <p:grpSpPr>
          <a:xfrm>
            <a:off x="1632429" y="1931167"/>
            <a:ext cx="5760391" cy="2906964"/>
            <a:chOff x="1781284" y="1549475"/>
            <a:chExt cx="5760391" cy="2906964"/>
          </a:xfrm>
        </p:grpSpPr>
        <p:pic>
          <p:nvPicPr>
            <p:cNvPr id="152" name="Google Shape;152;p26"/>
            <p:cNvPicPr preferRelativeResize="0"/>
            <p:nvPr/>
          </p:nvPicPr>
          <p:blipFill rotWithShape="1">
            <a:blip r:embed="rId4">
              <a:alphaModFix/>
            </a:blip>
            <a:srcRect l="10125" t="4606" r="5639" b="12502"/>
            <a:stretch/>
          </p:blipFill>
          <p:spPr>
            <a:xfrm>
              <a:off x="1781284" y="1549475"/>
              <a:ext cx="2709275" cy="247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2400" y="1549475"/>
              <a:ext cx="2709275" cy="247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DF3DBC-E499-430B-945C-96C65ECC5DB7}"/>
                </a:ext>
              </a:extLst>
            </p:cNvPr>
            <p:cNvSpPr/>
            <p:nvPr/>
          </p:nvSpPr>
          <p:spPr>
            <a:xfrm>
              <a:off x="5270865" y="4148662"/>
              <a:ext cx="18323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1600"/>
                </a:spcBef>
              </a:pPr>
              <a:r>
                <a:rPr lang="en-IN" b="1" dirty="0"/>
                <a:t>Output RGB image</a:t>
              </a:r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10B451-23A1-42CB-906C-F4E8CA15F6BA}"/>
                </a:ext>
              </a:extLst>
            </p:cNvPr>
            <p:cNvSpPr/>
            <p:nvPr/>
          </p:nvSpPr>
          <p:spPr>
            <a:xfrm>
              <a:off x="2172917" y="4148662"/>
              <a:ext cx="18323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1600"/>
                </a:spcBef>
              </a:pPr>
              <a:r>
                <a:rPr lang="en-IN" b="1" dirty="0"/>
                <a:t>Input BGR image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RGB image into Grayscale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11700" y="2080075"/>
            <a:ext cx="42603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			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			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			</a:t>
            </a:r>
            <a:endParaRPr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2"/>
          </p:nvPr>
        </p:nvSpPr>
        <p:spPr>
          <a:xfrm>
            <a:off x="4572000" y="2080075"/>
            <a:ext cx="42603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	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				</a:t>
            </a:r>
            <a:endParaRPr dirty="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75" y="1085100"/>
            <a:ext cx="5429250" cy="927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2C0A73E-3D9D-4079-BF07-EF29B63FFA10}"/>
              </a:ext>
            </a:extLst>
          </p:cNvPr>
          <p:cNvGrpSpPr/>
          <p:nvPr/>
        </p:nvGrpSpPr>
        <p:grpSpPr>
          <a:xfrm>
            <a:off x="2022838" y="2214824"/>
            <a:ext cx="5164147" cy="2555648"/>
            <a:chOff x="2022838" y="2214825"/>
            <a:chExt cx="5025120" cy="2483649"/>
          </a:xfrm>
        </p:grpSpPr>
        <p:pic>
          <p:nvPicPr>
            <p:cNvPr id="163" name="Google Shape;16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22838" y="2214825"/>
              <a:ext cx="2212025" cy="2087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4463" y="2214825"/>
              <a:ext cx="2212025" cy="208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139F2C-0B58-45DF-B3D4-F7AC5FD38DAA}"/>
                </a:ext>
              </a:extLst>
            </p:cNvPr>
            <p:cNvSpPr/>
            <p:nvPr/>
          </p:nvSpPr>
          <p:spPr>
            <a:xfrm>
              <a:off x="4932492" y="4390698"/>
              <a:ext cx="2115466" cy="299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dirty="0"/>
                <a:t>Output Grayscale Im</a:t>
              </a:r>
              <a:r>
                <a:rPr lang="en-IN" dirty="0"/>
                <a:t>age</a:t>
              </a:r>
              <a:r>
                <a:rPr lang="en" dirty="0"/>
                <a:t> </a:t>
              </a:r>
              <a:endParaRPr lang="en-IN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D7DE8A-A068-4B2C-9E06-6C84583DDA63}"/>
                </a:ext>
              </a:extLst>
            </p:cNvPr>
            <p:cNvSpPr/>
            <p:nvPr/>
          </p:nvSpPr>
          <p:spPr>
            <a:xfrm>
              <a:off x="2502941" y="4390697"/>
              <a:ext cx="15680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ts val="1600"/>
                </a:spcBef>
                <a:spcAft>
                  <a:spcPts val="1600"/>
                </a:spcAft>
              </a:pPr>
              <a:r>
                <a:rPr lang="en-IN" dirty="0"/>
                <a:t>Input RGB Image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 Image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463" y="1967367"/>
            <a:ext cx="5855183" cy="15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Transformations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Geometric distortions enacted upon an Image.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Two main types-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 b="1">
                <a:solidFill>
                  <a:srgbClr val="000000"/>
                </a:solidFill>
              </a:rPr>
              <a:t>Affine- </a:t>
            </a:r>
            <a:r>
              <a:rPr lang="en" sz="1800">
                <a:solidFill>
                  <a:srgbClr val="000000"/>
                </a:solidFill>
              </a:rPr>
              <a:t>Preserves parallelism, straight lines and angles. (Scaling, Rotation, Translation etc.)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 b="1">
                <a:solidFill>
                  <a:srgbClr val="000000"/>
                </a:solidFill>
              </a:rPr>
              <a:t>Non- Affine -  </a:t>
            </a:r>
            <a:r>
              <a:rPr lang="en" sz="1800">
                <a:solidFill>
                  <a:srgbClr val="000000"/>
                </a:solidFill>
              </a:rPr>
              <a:t>Preserves Collinearity and Incidence. (Homography)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323425"/>
            <a:ext cx="3999900" cy="4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Affine Transformations</a:t>
            </a:r>
            <a:endParaRPr sz="1800" b="1">
              <a:solidFill>
                <a:srgbClr val="000000"/>
              </a:solidFill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2"/>
          </p:nvPr>
        </p:nvSpPr>
        <p:spPr>
          <a:xfrm>
            <a:off x="4832400" y="323575"/>
            <a:ext cx="3999900" cy="4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Non- Affine Transformations</a:t>
            </a:r>
            <a:endParaRPr sz="1800" b="1">
              <a:solidFill>
                <a:srgbClr val="000000"/>
              </a:solidFill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27" y="956850"/>
            <a:ext cx="2781900" cy="32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276350"/>
            <a:ext cx="3395650" cy="23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arenR"/>
            </a:pPr>
            <a:r>
              <a:rPr lang="en" sz="2400" dirty="0">
                <a:solidFill>
                  <a:srgbClr val="000000"/>
                </a:solidFill>
              </a:rPr>
              <a:t>Basics of OpenCV</a:t>
            </a: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" sz="2400" dirty="0">
                <a:solidFill>
                  <a:srgbClr val="000000"/>
                </a:solidFill>
              </a:rPr>
              <a:t>2) Applications of OpenCV</a:t>
            </a:r>
            <a:endParaRPr sz="24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Panorama Stitching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Face and Eye Detection using Haar Cascade Classifier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Translation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Google Shape;191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Moving an image in one direction (left, right, top, down).</a:t>
                </a:r>
              </a:p>
              <a:p>
                <a:pPr marL="0" lvl="0" indent="0">
                  <a:spcBef>
                    <a:spcPts val="1600"/>
                  </a:spcBef>
                  <a:buNone/>
                </a:pPr>
                <a:r>
                  <a:rPr lang="en-US" dirty="0"/>
                  <a:t>Translation Matrix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                                    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Tx - denotes the shift along x axis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US" dirty="0"/>
                  <a:t>Ty - denotes the shift along y axis</a:t>
                </a:r>
                <a:endParaRPr dirty="0"/>
              </a:p>
            </p:txBody>
          </p:sp>
        </mc:Choice>
        <mc:Fallback xmlns="">
          <p:sp>
            <p:nvSpPr>
              <p:cNvPr id="191" name="Google Shape;191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Translation</a:t>
            </a:r>
            <a:endParaRPr dirty="0"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85500" cy="28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8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Translation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956" y="1163250"/>
            <a:ext cx="2817000" cy="28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017725"/>
            <a:ext cx="3404300" cy="31541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A5A45A-ECEF-438D-9477-41F8C34B0161}"/>
              </a:ext>
            </a:extLst>
          </p:cNvPr>
          <p:cNvSpPr/>
          <p:nvPr/>
        </p:nvSpPr>
        <p:spPr>
          <a:xfrm>
            <a:off x="2164536" y="4089335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/>
              <a:t> Input Image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9D23B-A498-4546-905F-D481B507B5DF}"/>
              </a:ext>
            </a:extLst>
          </p:cNvPr>
          <p:cNvSpPr/>
          <p:nvPr/>
        </p:nvSpPr>
        <p:spPr>
          <a:xfrm>
            <a:off x="5291844" y="4089334"/>
            <a:ext cx="2291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/>
              <a:t>Translated Output Image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Rotation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Google Shape;213;p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IN" dirty="0">
                    <a:solidFill>
                      <a:srgbClr val="000000"/>
                    </a:solidFill>
                  </a:rPr>
                  <a:t>Rotation Matrix,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𝛉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𝛉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𝛉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𝛉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solidFill>
                      <a:srgbClr val="000000"/>
                    </a:solidFill>
                  </a:rPr>
                  <a:t>Where 𝛉 is the angle of rotation.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solidFill>
                      <a:srgbClr val="000000"/>
                    </a:solidFill>
                  </a:rPr>
                  <a:t>OpenCV provides us with a function for computing the above rotation matrix provided 𝛉.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b="1" dirty="0">
                    <a:solidFill>
                      <a:schemeClr val="dk1"/>
                    </a:solidFill>
                  </a:rPr>
                  <a:t>cv2.getRotationMatrix2D((rotation_center_x, </a:t>
                </a:r>
                <a:r>
                  <a:rPr lang="en-IN" b="1" dirty="0" err="1">
                    <a:solidFill>
                      <a:schemeClr val="dk1"/>
                    </a:solidFill>
                  </a:rPr>
                  <a:t>rotation_center_y</a:t>
                </a:r>
                <a:r>
                  <a:rPr lang="en-IN" b="1" dirty="0">
                    <a:solidFill>
                      <a:schemeClr val="dk1"/>
                    </a:solidFill>
                  </a:rPr>
                  <a:t>), angle of rotation, scale)</a:t>
                </a:r>
              </a:p>
              <a:p>
                <a:pPr marL="0" lvl="0" indent="0" algn="l" rtl="0">
                  <a:spcBef>
                    <a:spcPts val="4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13" name="Google Shape;213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Rotation</a:t>
            </a:r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20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Rotation</a:t>
            </a: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9B528-C598-4019-AD0A-B83B7D1B2827}"/>
              </a:ext>
            </a:extLst>
          </p:cNvPr>
          <p:cNvGrpSpPr/>
          <p:nvPr/>
        </p:nvGrpSpPr>
        <p:grpSpPr>
          <a:xfrm>
            <a:off x="1215987" y="1127051"/>
            <a:ext cx="7013613" cy="3364805"/>
            <a:chOff x="1215987" y="1127051"/>
            <a:chExt cx="7013613" cy="3364805"/>
          </a:xfrm>
        </p:grpSpPr>
        <p:pic>
          <p:nvPicPr>
            <p:cNvPr id="228" name="Google Shape;22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15987" y="1228409"/>
              <a:ext cx="3006282" cy="2869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32388" y="1127051"/>
              <a:ext cx="3397212" cy="3212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75F408-FA04-46D7-B4A0-DE5AC57E3E2A}"/>
                </a:ext>
              </a:extLst>
            </p:cNvPr>
            <p:cNvSpPr/>
            <p:nvPr/>
          </p:nvSpPr>
          <p:spPr>
            <a:xfrm>
              <a:off x="1991613" y="4184079"/>
              <a:ext cx="13038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b="1" dirty="0"/>
                <a:t>Input Image</a:t>
              </a:r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661ECB-C71B-447F-9716-DB482DE02C61}"/>
                </a:ext>
              </a:extLst>
            </p:cNvPr>
            <p:cNvSpPr/>
            <p:nvPr/>
          </p:nvSpPr>
          <p:spPr>
            <a:xfrm>
              <a:off x="5091857" y="4170782"/>
              <a:ext cx="2973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dirty="0"/>
                <a:t> </a:t>
              </a:r>
              <a:r>
                <a:rPr lang="en" b="1" dirty="0"/>
                <a:t>Image Rotated by 45 degrees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Scaling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Interpolation?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Interpolations means to estimate the value of unknown pixels by making use of the known image pixels. It is required when we resize an image.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cv2.INTER_AREA - Good for Shrinking an image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cv2.INTER_LINEAR - Good for Zooming an image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Scaling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1074110"/>
            <a:ext cx="6429375" cy="100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9C8102-4E98-4374-944B-AF43B3BC3B99}"/>
              </a:ext>
            </a:extLst>
          </p:cNvPr>
          <p:cNvGrpSpPr/>
          <p:nvPr/>
        </p:nvGrpSpPr>
        <p:grpSpPr>
          <a:xfrm>
            <a:off x="2233628" y="2189761"/>
            <a:ext cx="4676741" cy="2641900"/>
            <a:chOff x="2369289" y="2551216"/>
            <a:chExt cx="4676741" cy="2641900"/>
          </a:xfrm>
        </p:grpSpPr>
        <p:pic>
          <p:nvPicPr>
            <p:cNvPr id="243" name="Google Shape;243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69289" y="3003356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47730" y="2551216"/>
              <a:ext cx="2698300" cy="2641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</a:t>
            </a: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Basic Intuition is to look for neighborhood with strong magnitude of change.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35CDF0-B9C5-481C-9D91-CC0EA38CCBF2}"/>
              </a:ext>
            </a:extLst>
          </p:cNvPr>
          <p:cNvGrpSpPr/>
          <p:nvPr/>
        </p:nvGrpSpPr>
        <p:grpSpPr>
          <a:xfrm>
            <a:off x="925378" y="1793046"/>
            <a:ext cx="7293243" cy="2839625"/>
            <a:chOff x="1154200" y="1800875"/>
            <a:chExt cx="5555900" cy="2003650"/>
          </a:xfrm>
        </p:grpSpPr>
        <p:pic>
          <p:nvPicPr>
            <p:cNvPr id="251" name="Google Shape;251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4200" y="1804275"/>
              <a:ext cx="2019300" cy="200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90800" y="1804275"/>
              <a:ext cx="2019300" cy="2000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3" name="Google Shape;253;p39"/>
            <p:cNvCxnSpPr/>
            <p:nvPr/>
          </p:nvCxnSpPr>
          <p:spPr>
            <a:xfrm>
              <a:off x="5203325" y="1800875"/>
              <a:ext cx="0" cy="523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B4E3-4F6B-4401-91FA-E8CC816A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in an Image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5588-1458-447D-BD5B-6FC34D1C6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Why edges are important?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Edges preserves a lot of image even though a lot of detail is missing.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FB50C-DE82-4759-829F-ABB97F42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699" y="2483662"/>
            <a:ext cx="2362200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08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18700"/>
            <a:ext cx="85206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                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556575"/>
            <a:ext cx="8520600" cy="30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OpenCV (Open Source Computer Vision Library) is an open source computer vision and machine learning software library.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The Library has more than 2500 optimized algorithms for tasks like Object detection, Image Stitching, Classify Human actions in videos etc.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The library is used extensively in companies (like Google, Yahoo, Microsoft, Intel, IBM, Sony, Honda, Toyota), research groups and by governmental bodies.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It has C++, Python, Java and MATLAB interfaces and supports Windows, Linux, Android and Mac OS.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650" y="108700"/>
            <a:ext cx="1441875" cy="127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Detection</a:t>
            </a:r>
            <a:endParaRPr dirty="0"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Basic Intuition is to look for neighborhood with strong magnitude of change.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B4976E-6365-40AF-8E69-16243F26F08C}"/>
              </a:ext>
            </a:extLst>
          </p:cNvPr>
          <p:cNvGrpSpPr/>
          <p:nvPr/>
        </p:nvGrpSpPr>
        <p:grpSpPr>
          <a:xfrm>
            <a:off x="1261363" y="1806258"/>
            <a:ext cx="6621273" cy="2762617"/>
            <a:chOff x="1594150" y="1745588"/>
            <a:chExt cx="5576025" cy="2047875"/>
          </a:xfrm>
        </p:grpSpPr>
        <p:pic>
          <p:nvPicPr>
            <p:cNvPr id="260" name="Google Shape;260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94150" y="1769400"/>
              <a:ext cx="2263015" cy="200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5533" y="1745588"/>
              <a:ext cx="2214642" cy="2047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 Edge Detection Algorithm</a:t>
            </a: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dirty="0">
                <a:solidFill>
                  <a:srgbClr val="000000"/>
                </a:solidFill>
              </a:rPr>
              <a:t>Applies Gaussian Blurring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dirty="0">
                <a:solidFill>
                  <a:srgbClr val="000000"/>
                </a:solidFill>
              </a:rPr>
              <a:t>Finds intensity gradient of an image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dirty="0">
                <a:solidFill>
                  <a:srgbClr val="000000"/>
                </a:solidFill>
              </a:rPr>
              <a:t>Apply non- maximum suppression (i.e. removes pixels that are not edges)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dirty="0">
                <a:solidFill>
                  <a:srgbClr val="000000"/>
                </a:solidFill>
              </a:rPr>
              <a:t>Hysteresis - Applies threshold (i.e. if a pixel is within the upper and lower thresholds, it is considered an edge)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</a:t>
            </a:r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endParaRPr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1E6E5-26E0-4142-B57D-EBD7D5D20C48}"/>
              </a:ext>
            </a:extLst>
          </p:cNvPr>
          <p:cNvGrpSpPr/>
          <p:nvPr/>
        </p:nvGrpSpPr>
        <p:grpSpPr>
          <a:xfrm>
            <a:off x="1665768" y="2003843"/>
            <a:ext cx="6238003" cy="2989225"/>
            <a:chOff x="1965855" y="2122400"/>
            <a:chExt cx="5505525" cy="2576075"/>
          </a:xfrm>
        </p:grpSpPr>
        <p:pic>
          <p:nvPicPr>
            <p:cNvPr id="274" name="Google Shape;274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65855" y="2263700"/>
              <a:ext cx="2153875" cy="215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24655" y="2122400"/>
              <a:ext cx="2746725" cy="2576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6" name="Google Shape;27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4900" y="1121188"/>
            <a:ext cx="6934200" cy="7715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Key Points from an Image</a:t>
            </a:r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Key points</a:t>
            </a:r>
            <a:r>
              <a:rPr lang="en"/>
              <a:t> -</a:t>
            </a:r>
            <a:r>
              <a:rPr lang="en">
                <a:solidFill>
                  <a:srgbClr val="000000"/>
                </a:solidFill>
              </a:rPr>
              <a:t> The points in an image that are invariant to Image Transformations (rotation, scaling, translation etc.).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Even after transforming an image  we will be able to find the same key points in the  modified as well as original image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cases - Image Matching, Panorama stitching etc.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9600"/>
            <a:ext cx="8520601" cy="44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 (Oriented Fast Rotated Brief) </a:t>
            </a:r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 Feature Extractor</a:t>
            </a:r>
            <a:endParaRPr/>
          </a:p>
        </p:txBody>
      </p:sp>
      <p:pic>
        <p:nvPicPr>
          <p:cNvPr id="304" name="Google Shape;3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686" y="1296251"/>
            <a:ext cx="3158200" cy="3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6"/>
          <p:cNvPicPr preferRelativeResize="0"/>
          <p:nvPr/>
        </p:nvPicPr>
        <p:blipFill rotWithShape="1">
          <a:blip r:embed="rId4">
            <a:alphaModFix/>
          </a:blip>
          <a:srcRect l="11450" t="3226" r="5921" b="10167"/>
          <a:stretch/>
        </p:blipFill>
        <p:spPr>
          <a:xfrm>
            <a:off x="4713767" y="1296251"/>
            <a:ext cx="3158200" cy="31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Panorama Stitching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11" name="Google Shape;31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Detect the key points in both the input images.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2 - Match Keypoints between the two images to be stitched.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3 - Stitch the two images if they have matching key points otherwise the images cannot be stitched.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Panorama Stitching</a:t>
            </a:r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8" name="Google Shape;3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Panorama Stitching</a:t>
            </a:r>
            <a:endParaRPr/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40" y="1131209"/>
            <a:ext cx="8272319" cy="356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 (Windows)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5" y="1067975"/>
            <a:ext cx="8679651" cy="40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273100" y="551075"/>
            <a:ext cx="2931600" cy="360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https://www.python.org/downloads/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Panorama Stitching</a:t>
            </a:r>
            <a:endParaRPr/>
          </a:p>
        </p:txBody>
      </p:sp>
      <p:sp>
        <p:nvSpPr>
          <p:cNvPr id="331" name="Google Shape;331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2" name="Google Shape;3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Panorama Stitching</a:t>
            </a:r>
            <a:endParaRPr/>
          </a:p>
        </p:txBody>
      </p:sp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70" y="1017726"/>
            <a:ext cx="7818659" cy="373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and Eye Detector </a:t>
            </a:r>
            <a:endParaRPr dirty="0"/>
          </a:p>
        </p:txBody>
      </p:sp>
      <p:sp>
        <p:nvSpPr>
          <p:cNvPr id="345" name="Google Shape;345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Haar Cascade Classifier –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A machine learning based object detection method that makes use of </a:t>
            </a:r>
            <a:r>
              <a:rPr lang="en-IN" dirty="0" err="1">
                <a:solidFill>
                  <a:schemeClr val="dk1"/>
                </a:solidFill>
              </a:rPr>
              <a:t>Haar</a:t>
            </a:r>
            <a:r>
              <a:rPr lang="en-IN" dirty="0">
                <a:solidFill>
                  <a:schemeClr val="dk1"/>
                </a:solidFill>
              </a:rPr>
              <a:t> features to identify objects in an image.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0E2CD-0E83-4DCE-BE63-6CC4F314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756" y="2762758"/>
            <a:ext cx="5557284" cy="180611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16F1-8D93-401E-A73B-5EF9B0E5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0536"/>
            <a:ext cx="8520600" cy="572700"/>
          </a:xfrm>
        </p:spPr>
        <p:txBody>
          <a:bodyPr/>
          <a:lstStyle/>
          <a:p>
            <a:r>
              <a:rPr lang="en-US" dirty="0"/>
              <a:t>Face and Eye Detector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3C161-23D1-4C80-AA3C-4EF36656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551" y="733236"/>
            <a:ext cx="8520600" cy="4249728"/>
          </a:xfrm>
        </p:spPr>
        <p:txBody>
          <a:bodyPr/>
          <a:lstStyle/>
          <a:p>
            <a:r>
              <a:rPr lang="en-IN" dirty="0" err="1">
                <a:solidFill>
                  <a:schemeClr val="dk1"/>
                </a:solidFill>
              </a:rPr>
              <a:t>Haar</a:t>
            </a:r>
            <a:r>
              <a:rPr lang="en-IN" dirty="0">
                <a:solidFill>
                  <a:schemeClr val="dk1"/>
                </a:solidFill>
              </a:rPr>
              <a:t> cascade classifiers are trained by using lots of positive and negative examples.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For detailed explanation of </a:t>
            </a:r>
            <a:r>
              <a:rPr lang="en-IN" dirty="0" err="1"/>
              <a:t>Haar</a:t>
            </a:r>
            <a:r>
              <a:rPr lang="en-IN" dirty="0"/>
              <a:t> Cascade classifiers please refer this </a:t>
            </a:r>
            <a:r>
              <a:rPr lang="en-IN" dirty="0">
                <a:hlinkClick r:id="rId2"/>
              </a:rPr>
              <a:t>paper</a:t>
            </a: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94407-B44E-4EC5-8B5D-2E2BE20A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20" y="2042228"/>
            <a:ext cx="1636894" cy="1636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D26CE-57FA-4430-A33C-EA983DBF6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450" y="2042228"/>
            <a:ext cx="1427642" cy="1661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FF21E-8EF0-4196-9103-76372DDD9634}"/>
              </a:ext>
            </a:extLst>
          </p:cNvPr>
          <p:cNvSpPr txBox="1"/>
          <p:nvPr/>
        </p:nvSpPr>
        <p:spPr>
          <a:xfrm>
            <a:off x="2353340" y="3991025"/>
            <a:ext cx="18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Example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D9C25-759A-42AF-B3B8-230E19D05C71}"/>
              </a:ext>
            </a:extLst>
          </p:cNvPr>
          <p:cNvSpPr txBox="1"/>
          <p:nvPr/>
        </p:nvSpPr>
        <p:spPr>
          <a:xfrm>
            <a:off x="4787015" y="3991025"/>
            <a:ext cx="18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Positive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081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>
            <a:spLocks noGrp="1"/>
          </p:cNvSpPr>
          <p:nvPr>
            <p:ph type="body" idx="1"/>
          </p:nvPr>
        </p:nvSpPr>
        <p:spPr>
          <a:xfrm>
            <a:off x="311700" y="186225"/>
            <a:ext cx="85206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1" name="Google Shape;35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225"/>
            <a:ext cx="8520601" cy="48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/>
          <p:nvPr/>
        </p:nvSpPr>
        <p:spPr>
          <a:xfrm>
            <a:off x="5889150" y="1194975"/>
            <a:ext cx="2106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hlinkClick r:id="rId4"/>
              </a:rPr>
              <a:t>Link to the repo</a:t>
            </a:r>
            <a:r>
              <a:rPr lang="en" sz="1800" b="1"/>
              <a:t>!</a:t>
            </a:r>
            <a:endParaRPr sz="18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and Eye Detector</a:t>
            </a:r>
            <a:endParaRPr/>
          </a:p>
        </p:txBody>
      </p:sp>
      <p:sp>
        <p:nvSpPr>
          <p:cNvPr id="358" name="Google Shape;35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677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and Eye Detector</a:t>
            </a:r>
            <a:endParaRPr dirty="0"/>
          </a:p>
        </p:txBody>
      </p:sp>
      <p:sp>
        <p:nvSpPr>
          <p:cNvPr id="365" name="Google Shape;365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0" y="1091225"/>
            <a:ext cx="8584901" cy="35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and Eye Detector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07FB8-FD15-49CB-AB8B-7C0F21EBC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3"/>
          <a:stretch/>
        </p:blipFill>
        <p:spPr>
          <a:xfrm>
            <a:off x="1197935" y="1179982"/>
            <a:ext cx="6372446" cy="356045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821D08-921D-46AC-931B-0E5D9721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41E4F-4134-4AF7-BCB6-3991790CA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>
                <a:hlinkClick r:id="rId2"/>
              </a:rPr>
              <a:t>https://opencv-python-tutroals.readthedocs.io/en/latest/py_tutorials/py_setup/py_intro/py_intro.html#intro</a:t>
            </a:r>
            <a:endParaRPr lang="en-IN" sz="1600" dirty="0"/>
          </a:p>
          <a:p>
            <a:r>
              <a:rPr lang="en-IN" sz="1600" dirty="0">
                <a:hlinkClick r:id="rId3"/>
              </a:rPr>
              <a:t>https://www.udacity.com/course/computational-photography--ud955</a:t>
            </a:r>
            <a:endParaRPr lang="en-IN" sz="1600" dirty="0"/>
          </a:p>
          <a:p>
            <a:r>
              <a:rPr lang="en-IN" sz="1600" dirty="0">
                <a:hlinkClick r:id="rId4"/>
              </a:rPr>
              <a:t>https://www.udemy.com/course/master-computer-vision-with-opencv-in-python/learn/lecture/5860508#overview</a:t>
            </a:r>
            <a:endParaRPr lang="en-IN" sz="1600" dirty="0"/>
          </a:p>
          <a:p>
            <a:r>
              <a:rPr lang="en-IN" sz="1600" dirty="0">
                <a:hlinkClick r:id="rId5"/>
              </a:rPr>
              <a:t>https://www.pyimagesearch.com/</a:t>
            </a:r>
            <a:endParaRPr lang="en-IN" sz="1600" dirty="0"/>
          </a:p>
          <a:p>
            <a:r>
              <a:rPr lang="en-IN" sz="1600" dirty="0">
                <a:hlinkClick r:id="rId6"/>
              </a:rPr>
              <a:t>https://stackoverflow.com/questions/20259025/module-object-has-no-attribute-drawmatches-opencv-python/26227854#26227854</a:t>
            </a:r>
            <a:endParaRPr lang="en-IN" sz="1600" dirty="0"/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GitHub Repo link containing the workshop material - </a:t>
            </a:r>
          </a:p>
          <a:p>
            <a:r>
              <a:rPr lang="en-IN" sz="1600" dirty="0">
                <a:hlinkClick r:id="rId7"/>
              </a:rPr>
              <a:t>https://github.com/darshitajain/ComputerVisionUsingOpenCVWorkshop2019Nasscom</a:t>
            </a:r>
            <a:endParaRPr lang="en-IN" sz="1600" dirty="0"/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56618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1461B1-6F19-4F7F-88F5-F3E2826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821" y="1933583"/>
            <a:ext cx="2197584" cy="572700"/>
          </a:xfrm>
        </p:spPr>
        <p:txBody>
          <a:bodyPr/>
          <a:lstStyle/>
          <a:p>
            <a:r>
              <a:rPr lang="en-US" dirty="0"/>
              <a:t>Thankyou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91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Adding Python installation path to Windows' PATH Environment Variable 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1175"/>
            <a:ext cx="8520599" cy="432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0" y="276175"/>
            <a:ext cx="8858700" cy="4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Installing Pip (Windows)					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451875"/>
            <a:ext cx="8520600" cy="30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Download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get-pip.py</a:t>
            </a:r>
            <a:r>
              <a:rPr lang="en" dirty="0">
                <a:solidFill>
                  <a:schemeClr val="dk1"/>
                </a:solidFill>
              </a:rPr>
              <a:t> to a folder on your computer. Open a command prompt window and navigate to the folder containing get-pip.py. Then run python get-pip.py. This will install pip.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Detailed Installation guide is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here</a:t>
            </a:r>
            <a:r>
              <a:rPr lang="en" dirty="0">
                <a:solidFill>
                  <a:schemeClr val="dk1"/>
                </a:solidFill>
              </a:rPr>
              <a:t>!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2540400" y="2059950"/>
            <a:ext cx="4063200" cy="67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Installing OpenCV (Windows)</a:t>
            </a:r>
            <a:endParaRPr dirty="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Open Command Prompt and run the following command-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                                     </a:t>
            </a:r>
            <a:endParaRPr b="1" dirty="0">
              <a:solidFill>
                <a:srgbClr val="000000"/>
              </a:solidFill>
            </a:endParaRPr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 pip install opencv-contrib-python</a:t>
            </a:r>
            <a:endParaRPr b="1" dirty="0">
              <a:solidFill>
                <a:srgbClr val="000000"/>
              </a:solidFill>
            </a:endParaRPr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Detailed guide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To include OpenCV library in your programs use - </a:t>
            </a:r>
            <a:r>
              <a:rPr lang="en-IN" b="1" dirty="0" err="1">
                <a:solidFill>
                  <a:srgbClr val="000000"/>
                </a:solidFill>
              </a:rPr>
              <a:t>i</a:t>
            </a:r>
            <a:r>
              <a:rPr lang="en" b="1" i="1" dirty="0">
                <a:solidFill>
                  <a:srgbClr val="000000"/>
                </a:solidFill>
              </a:rPr>
              <a:t>mport cv2</a:t>
            </a:r>
            <a:endParaRPr b="1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Installing Python, pip and OpenCV in Linux(Ubuntu)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Install Python using - </a:t>
            </a:r>
            <a:endParaRPr dirty="0">
              <a:solidFill>
                <a:srgbClr val="000000"/>
              </a:solidFill>
            </a:endParaRPr>
          </a:p>
          <a:p>
            <a:pPr marL="2286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sudo apt-get install python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Install pip using -</a:t>
            </a:r>
            <a:endParaRPr dirty="0">
              <a:solidFill>
                <a:srgbClr val="000000"/>
              </a:solidFill>
            </a:endParaRPr>
          </a:p>
          <a:p>
            <a:pPr marL="2286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sudo apt install python3-pip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Install OpenCV - </a:t>
            </a:r>
            <a:endParaRPr dirty="0">
              <a:solidFill>
                <a:srgbClr val="000000"/>
              </a:solidFill>
            </a:endParaRPr>
          </a:p>
          <a:p>
            <a:pPr marL="2286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pip install opencv-contrib-python</a:t>
            </a:r>
          </a:p>
          <a:p>
            <a:pPr marL="2286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    </a:t>
            </a:r>
            <a:r>
              <a:rPr lang="en-IN" dirty="0">
                <a:solidFill>
                  <a:srgbClr val="000000"/>
                </a:solidFill>
              </a:rPr>
              <a:t>Guide for Ubuntu </a:t>
            </a:r>
            <a:r>
              <a:rPr lang="en-IN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-IN" dirty="0">
                <a:solidFill>
                  <a:srgbClr val="000000"/>
                </a:solidFill>
              </a:rPr>
              <a:t>.</a:t>
            </a:r>
          </a:p>
          <a:p>
            <a:pPr lvl="0" indent="0">
              <a:spcBef>
                <a:spcPts val="1600"/>
              </a:spcBef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3429000" lvl="0" indent="2286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			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2" name="Google Shape;112;p21"/>
          <p:cNvSpPr txBox="1"/>
          <p:nvPr/>
        </p:nvSpPr>
        <p:spPr>
          <a:xfrm>
            <a:off x="3027825" y="1684550"/>
            <a:ext cx="2943300" cy="477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027825" y="3760000"/>
            <a:ext cx="3501900" cy="477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027825" y="2722275"/>
            <a:ext cx="3036300" cy="477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1124</Words>
  <Application>Microsoft Office PowerPoint</Application>
  <PresentationFormat>On-screen Show (16:9)</PresentationFormat>
  <Paragraphs>174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Cambria Math</vt:lpstr>
      <vt:lpstr>Simple Light</vt:lpstr>
      <vt:lpstr>Computer Vision using OpenCV</vt:lpstr>
      <vt:lpstr>Agenda</vt:lpstr>
      <vt:lpstr>About                 </vt:lpstr>
      <vt:lpstr>Installing Python (Windows)</vt:lpstr>
      <vt:lpstr>Adding Python installation path to Windows' PATH Environment Variable </vt:lpstr>
      <vt:lpstr>PowerPoint Presentation</vt:lpstr>
      <vt:lpstr>Installing Pip (Windows)     </vt:lpstr>
      <vt:lpstr>Installing OpenCV (Windows)</vt:lpstr>
      <vt:lpstr>Installing Python, pip and OpenCV in Linux(Ubuntu)</vt:lpstr>
      <vt:lpstr>Representing an Image</vt:lpstr>
      <vt:lpstr>Basics of OpenCV</vt:lpstr>
      <vt:lpstr>Shape of an Image</vt:lpstr>
      <vt:lpstr>Displaying an Image</vt:lpstr>
      <vt:lpstr>Displaying an Image using Matplotlib </vt:lpstr>
      <vt:lpstr>Converting BGR image into RGB image</vt:lpstr>
      <vt:lpstr>Converting RGB image into Grayscale</vt:lpstr>
      <vt:lpstr>Saving an Image</vt:lpstr>
      <vt:lpstr>Image Transformations</vt:lpstr>
      <vt:lpstr>PowerPoint Presentation</vt:lpstr>
      <vt:lpstr>Image Translation</vt:lpstr>
      <vt:lpstr>Image Translation</vt:lpstr>
      <vt:lpstr>Image Translation</vt:lpstr>
      <vt:lpstr>Image Rotation</vt:lpstr>
      <vt:lpstr>Image Rotation</vt:lpstr>
      <vt:lpstr>Image Rotation</vt:lpstr>
      <vt:lpstr>Image Scaling</vt:lpstr>
      <vt:lpstr>Image Scaling</vt:lpstr>
      <vt:lpstr>Edge Detection</vt:lpstr>
      <vt:lpstr>Edges in an Image</vt:lpstr>
      <vt:lpstr>Edge Detection</vt:lpstr>
      <vt:lpstr>Canny Edge Detection Algorithm</vt:lpstr>
      <vt:lpstr>Edge Detection</vt:lpstr>
      <vt:lpstr>Extracting Key Points from an Image</vt:lpstr>
      <vt:lpstr>PowerPoint Presentation</vt:lpstr>
      <vt:lpstr>ORB (Oriented Fast Rotated Brief) </vt:lpstr>
      <vt:lpstr>ORB Feature Extractor</vt:lpstr>
      <vt:lpstr>Panorama Stitching  </vt:lpstr>
      <vt:lpstr>Panorama Stitching</vt:lpstr>
      <vt:lpstr>Panorama Stitching</vt:lpstr>
      <vt:lpstr>Panorama Stitching</vt:lpstr>
      <vt:lpstr>Panorama Stitching</vt:lpstr>
      <vt:lpstr>Face and Eye Detector </vt:lpstr>
      <vt:lpstr>Face and Eye Detector</vt:lpstr>
      <vt:lpstr>PowerPoint Presentation</vt:lpstr>
      <vt:lpstr>Face and Eye Detector</vt:lpstr>
      <vt:lpstr>Face and Eye Detector</vt:lpstr>
      <vt:lpstr>Face and Eye Detector</vt:lpstr>
      <vt:lpstr>References</vt:lpstr>
      <vt:lpstr>Thankyou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using OpenCV</dc:title>
  <dc:creator>Darshita</dc:creator>
  <cp:lastModifiedBy>Darshita</cp:lastModifiedBy>
  <cp:revision>13</cp:revision>
  <dcterms:modified xsi:type="dcterms:W3CDTF">2019-11-20T03:50:15Z</dcterms:modified>
</cp:coreProperties>
</file>