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05C063-D511-4427-9F36-F350BE3CE3DD}" type="datetimeFigureOut">
              <a:rPr lang="en-US" smtClean="0"/>
              <a:t>23-May-20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196272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5C063-D511-4427-9F36-F350BE3CE3DD}" type="datetimeFigureOut">
              <a:rPr lang="en-US" smtClean="0"/>
              <a:t>23-May-20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266868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5C063-D511-4427-9F36-F350BE3CE3DD}" type="datetimeFigureOut">
              <a:rPr lang="en-US" smtClean="0"/>
              <a:t>23-May-20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51A834-A683-4E8F-AF2C-7E38FF28749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9807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05C063-D511-4427-9F36-F350BE3CE3DD}" type="datetimeFigureOut">
              <a:rPr lang="en-US" smtClean="0"/>
              <a:t>23-May-20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4193636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05C063-D511-4427-9F36-F350BE3CE3DD}" type="datetimeFigureOut">
              <a:rPr lang="en-US" smtClean="0"/>
              <a:t>23-May-20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1A834-A683-4E8F-AF2C-7E38FF28749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529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05C063-D511-4427-9F36-F350BE3CE3DD}" type="datetimeFigureOut">
              <a:rPr lang="en-US" smtClean="0"/>
              <a:t>23-May-20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25793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5C063-D511-4427-9F36-F350BE3CE3DD}" type="datetimeFigureOut">
              <a:rPr lang="en-US" smtClean="0"/>
              <a:t>23-May-20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2096284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5C063-D511-4427-9F36-F350BE3CE3DD}" type="datetimeFigureOut">
              <a:rPr lang="en-US" smtClean="0"/>
              <a:t>23-May-20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86984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5C063-D511-4427-9F36-F350BE3CE3DD}" type="datetimeFigureOut">
              <a:rPr lang="en-US" smtClean="0"/>
              <a:t>23-May-20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15490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5C063-D511-4427-9F36-F350BE3CE3DD}" type="datetimeFigureOut">
              <a:rPr lang="en-US" smtClean="0"/>
              <a:t>23-May-20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222377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05C063-D511-4427-9F36-F350BE3CE3DD}" type="datetimeFigureOut">
              <a:rPr lang="en-US" smtClean="0"/>
              <a:t>23-May-20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34299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05C063-D511-4427-9F36-F350BE3CE3DD}" type="datetimeFigureOut">
              <a:rPr lang="en-US" smtClean="0"/>
              <a:t>23-May-20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346215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05C063-D511-4427-9F36-F350BE3CE3DD}" type="datetimeFigureOut">
              <a:rPr lang="en-US" smtClean="0"/>
              <a:t>23-May-20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3929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5C063-D511-4427-9F36-F350BE3CE3DD}" type="datetimeFigureOut">
              <a:rPr lang="en-US" smtClean="0"/>
              <a:t>23-May-20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165829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5C063-D511-4427-9F36-F350BE3CE3DD}" type="datetimeFigureOut">
              <a:rPr lang="en-US" smtClean="0"/>
              <a:t>23-May-20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248924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5C063-D511-4427-9F36-F350BE3CE3DD}" type="datetimeFigureOut">
              <a:rPr lang="en-US" smtClean="0"/>
              <a:t>23-May-20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1A834-A683-4E8F-AF2C-7E38FF287496}" type="slidenum">
              <a:rPr lang="en-US" smtClean="0"/>
              <a:t>‹#›</a:t>
            </a:fld>
            <a:endParaRPr lang="en-US"/>
          </a:p>
        </p:txBody>
      </p:sp>
    </p:spTree>
    <p:extLst>
      <p:ext uri="{BB962C8B-B14F-4D97-AF65-F5344CB8AC3E}">
        <p14:creationId xmlns:p14="http://schemas.microsoft.com/office/powerpoint/2010/main" val="60645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05C063-D511-4427-9F36-F350BE3CE3DD}" type="datetimeFigureOut">
              <a:rPr lang="en-US" smtClean="0"/>
              <a:t>23-May-20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51A834-A683-4E8F-AF2C-7E38FF287496}" type="slidenum">
              <a:rPr lang="en-US" smtClean="0"/>
              <a:t>‹#›</a:t>
            </a:fld>
            <a:endParaRPr lang="en-US"/>
          </a:p>
        </p:txBody>
      </p:sp>
    </p:spTree>
    <p:extLst>
      <p:ext uri="{BB962C8B-B14F-4D97-AF65-F5344CB8AC3E}">
        <p14:creationId xmlns:p14="http://schemas.microsoft.com/office/powerpoint/2010/main" val="20508082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496019"/>
            <a:ext cx="8915400" cy="953220"/>
          </a:xfrm>
        </p:spPr>
        <p:txBody>
          <a:bodyPr/>
          <a:lstStyle/>
          <a:p>
            <a:r>
              <a:rPr lang="en-US" dirty="0" smtClean="0"/>
              <a:t>Language Translator</a:t>
            </a:r>
            <a:endParaRPr lang="en-US" dirty="0"/>
          </a:p>
        </p:txBody>
      </p:sp>
      <p:sp>
        <p:nvSpPr>
          <p:cNvPr id="3" name="Subtitle 2"/>
          <p:cNvSpPr>
            <a:spLocks noGrp="1"/>
          </p:cNvSpPr>
          <p:nvPr>
            <p:ph type="subTitle" idx="1"/>
          </p:nvPr>
        </p:nvSpPr>
        <p:spPr>
          <a:xfrm>
            <a:off x="2589213" y="1699405"/>
            <a:ext cx="8915399" cy="4204258"/>
          </a:xfrm>
        </p:spPr>
        <p:txBody>
          <a:bodyPr>
            <a:normAutofit lnSpcReduction="10000"/>
          </a:bodyPr>
          <a:lstStyle/>
          <a:p>
            <a:r>
              <a:rPr lang="en-US" b="1" dirty="0" err="1" smtClean="0"/>
              <a:t>Parmar</a:t>
            </a:r>
            <a:r>
              <a:rPr lang="en-US" b="1" dirty="0" smtClean="0"/>
              <a:t> Jaimin S.</a:t>
            </a:r>
          </a:p>
          <a:p>
            <a:r>
              <a:rPr lang="en-US" b="1" dirty="0" smtClean="0"/>
              <a:t>Roll No :- IT065 </a:t>
            </a:r>
          </a:p>
          <a:p>
            <a:r>
              <a:rPr lang="en-US" b="1" dirty="0" smtClean="0"/>
              <a:t>Id:- 17ITUBF013</a:t>
            </a:r>
          </a:p>
          <a:p>
            <a:endParaRPr lang="en-US" b="1" dirty="0" smtClean="0"/>
          </a:p>
          <a:p>
            <a:r>
              <a:rPr lang="en-US" b="1" dirty="0" err="1"/>
              <a:t>Parmar</a:t>
            </a:r>
            <a:r>
              <a:rPr lang="en-US" b="1" dirty="0"/>
              <a:t> </a:t>
            </a:r>
            <a:r>
              <a:rPr lang="en-US" b="1" dirty="0" err="1" smtClean="0"/>
              <a:t>Darshik</a:t>
            </a:r>
            <a:r>
              <a:rPr lang="en-US" b="1" dirty="0" smtClean="0"/>
              <a:t> B.</a:t>
            </a:r>
            <a:endParaRPr lang="en-US" b="1" dirty="0"/>
          </a:p>
          <a:p>
            <a:r>
              <a:rPr lang="en-US" b="1" dirty="0"/>
              <a:t>Roll No :- </a:t>
            </a:r>
            <a:r>
              <a:rPr lang="en-US" b="1" dirty="0" smtClean="0"/>
              <a:t>IT063 </a:t>
            </a:r>
            <a:endParaRPr lang="en-US" b="1" dirty="0"/>
          </a:p>
          <a:p>
            <a:r>
              <a:rPr lang="en-US" b="1" dirty="0"/>
              <a:t>Id:- </a:t>
            </a:r>
            <a:r>
              <a:rPr lang="en-US" b="1" dirty="0" smtClean="0"/>
              <a:t>17ITUSF129</a:t>
            </a:r>
          </a:p>
          <a:p>
            <a:endParaRPr lang="en-US" b="1" dirty="0"/>
          </a:p>
          <a:p>
            <a:r>
              <a:rPr lang="en-US" b="1" dirty="0" err="1"/>
              <a:t>Parmar</a:t>
            </a:r>
            <a:r>
              <a:rPr lang="en-US" b="1" dirty="0"/>
              <a:t> </a:t>
            </a:r>
            <a:r>
              <a:rPr lang="en-US" b="1" dirty="0" err="1" smtClean="0"/>
              <a:t>Darshita</a:t>
            </a:r>
            <a:r>
              <a:rPr lang="en-US" b="1" dirty="0" smtClean="0"/>
              <a:t> R.</a:t>
            </a:r>
            <a:endParaRPr lang="en-US" b="1" dirty="0"/>
          </a:p>
          <a:p>
            <a:r>
              <a:rPr lang="en-US" b="1" dirty="0"/>
              <a:t>Roll No :- </a:t>
            </a:r>
            <a:r>
              <a:rPr lang="en-US" b="1" dirty="0" smtClean="0"/>
              <a:t>IT064 </a:t>
            </a:r>
            <a:endParaRPr lang="en-US" b="1" dirty="0"/>
          </a:p>
          <a:p>
            <a:r>
              <a:rPr lang="en-US" b="1" dirty="0"/>
              <a:t>Id:- </a:t>
            </a:r>
            <a:r>
              <a:rPr lang="en-US" b="1" dirty="0" smtClean="0"/>
              <a:t>17ITUBS073</a:t>
            </a:r>
            <a:endParaRPr lang="en-US" b="1" dirty="0"/>
          </a:p>
          <a:p>
            <a:endParaRPr lang="en-US" dirty="0"/>
          </a:p>
        </p:txBody>
      </p:sp>
    </p:spTree>
    <p:extLst>
      <p:ext uri="{BB962C8B-B14F-4D97-AF65-F5344CB8AC3E}">
        <p14:creationId xmlns:p14="http://schemas.microsoft.com/office/powerpoint/2010/main" val="3474627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Fetures</a:t>
            </a:r>
            <a:r>
              <a:rPr lang="en-US" dirty="0" smtClean="0"/>
              <a:t> of Binary to Decimal code</a:t>
            </a:r>
            <a:endParaRPr lang="en-US" dirty="0"/>
          </a:p>
        </p:txBody>
      </p:sp>
      <p:sp>
        <p:nvSpPr>
          <p:cNvPr id="3" name="Content Placeholder 2"/>
          <p:cNvSpPr>
            <a:spLocks noGrp="1"/>
          </p:cNvSpPr>
          <p:nvPr>
            <p:ph idx="1"/>
          </p:nvPr>
        </p:nvSpPr>
        <p:spPr>
          <a:xfrm>
            <a:off x="2589212" y="1466849"/>
            <a:ext cx="8915400" cy="4810125"/>
          </a:xfrm>
        </p:spPr>
        <p:txBody>
          <a:bodyPr/>
          <a:lstStyle/>
          <a:p>
            <a:r>
              <a:rPr lang="en-US" dirty="0"/>
              <a:t>The </a:t>
            </a:r>
            <a:r>
              <a:rPr lang="en-US" b="1" dirty="0"/>
              <a:t>Binary Numbering System</a:t>
            </a:r>
            <a:r>
              <a:rPr lang="en-US" dirty="0"/>
              <a:t> is the most fundamental numbering system in all digital and computer based systems and binary numbers follow the same set of rules as the decimal numbering system. But unlike the decimal system which uses powers of ten, the binary numbering system works on powers of two giving a binary to decimal conversion from base-2 to base-10.</a:t>
            </a:r>
          </a:p>
          <a:p>
            <a:r>
              <a:rPr lang="en-US" dirty="0"/>
              <a:t>Digital logic and computer systems use just two values or states to represent a condition, a logic level “1” or a logic level “0”, and each “0” and “1” is considered to be a single digit in a Base-of-2 (bi) or “binary numbering system</a:t>
            </a:r>
            <a:r>
              <a:rPr lang="en-US" dirty="0" smtClean="0"/>
              <a:t>”.</a:t>
            </a:r>
          </a:p>
          <a:p>
            <a:r>
              <a:rPr lang="en-US" dirty="0"/>
              <a:t>In the binary numbering system, a binary number such as 101100101 is expressed with a string of “1’s” and “0’s” with each digit along the string from right to left having a value twice that of the previous digit. But as it is a binary digit it can only have a value of either “1” or “0” therefore, q is equal to “2” (0 or 1) with its position indicating its weight within the string.</a:t>
            </a:r>
          </a:p>
          <a:p>
            <a:endParaRPr lang="en-US" dirty="0"/>
          </a:p>
        </p:txBody>
      </p:sp>
    </p:spTree>
    <p:extLst>
      <p:ext uri="{BB962C8B-B14F-4D97-AF65-F5344CB8AC3E}">
        <p14:creationId xmlns:p14="http://schemas.microsoft.com/office/powerpoint/2010/main" val="2590303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1416"/>
            <a:ext cx="8911687" cy="678479"/>
          </a:xfrm>
        </p:spPr>
        <p:txBody>
          <a:bodyPr/>
          <a:lstStyle/>
          <a:p>
            <a:r>
              <a:rPr lang="en-US" dirty="0" smtClean="0"/>
              <a:t>Binary to Decimal .L file code</a:t>
            </a:r>
            <a:endParaRPr lang="en-US" dirty="0"/>
          </a:p>
        </p:txBody>
      </p:sp>
      <p:sp>
        <p:nvSpPr>
          <p:cNvPr id="3" name="Content Placeholder 2"/>
          <p:cNvSpPr>
            <a:spLocks noGrp="1"/>
          </p:cNvSpPr>
          <p:nvPr>
            <p:ph idx="1"/>
          </p:nvPr>
        </p:nvSpPr>
        <p:spPr>
          <a:xfrm>
            <a:off x="2589212" y="1000665"/>
            <a:ext cx="8915400" cy="5676180"/>
          </a:xfrm>
        </p:spPr>
        <p:txBody>
          <a:bodyPr>
            <a:normAutofit fontScale="92500" lnSpcReduction="10000"/>
          </a:bodyPr>
          <a:lstStyle/>
          <a:p>
            <a:r>
              <a:rPr lang="en-US" dirty="0"/>
              <a:t>%{  </a:t>
            </a:r>
            <a:endParaRPr lang="en-US" dirty="0" smtClean="0"/>
          </a:p>
          <a:p>
            <a:pPr marL="457200" lvl="1" indent="0">
              <a:buNone/>
            </a:pPr>
            <a:r>
              <a:rPr lang="en-US" dirty="0" smtClean="0"/>
              <a:t> </a:t>
            </a:r>
            <a:r>
              <a:rPr lang="en-US" dirty="0"/>
              <a:t>/* Definition section */  </a:t>
            </a:r>
            <a:endParaRPr lang="en-US" dirty="0" smtClean="0"/>
          </a:p>
          <a:p>
            <a:pPr marL="457200" lvl="1" indent="0">
              <a:buNone/>
            </a:pPr>
            <a:r>
              <a:rPr lang="en-US" dirty="0" smtClean="0"/>
              <a:t>#</a:t>
            </a:r>
            <a:r>
              <a:rPr lang="en-US" dirty="0"/>
              <a:t>include&lt;</a:t>
            </a:r>
            <a:r>
              <a:rPr lang="en-US" dirty="0" err="1"/>
              <a:t>stdio.h</a:t>
            </a:r>
            <a:r>
              <a:rPr lang="en-US" dirty="0"/>
              <a:t>&gt;   </a:t>
            </a:r>
            <a:endParaRPr lang="en-US" dirty="0" smtClean="0"/>
          </a:p>
          <a:p>
            <a:pPr marL="457200" lvl="1" indent="0">
              <a:buNone/>
            </a:pPr>
            <a:r>
              <a:rPr lang="en-US" dirty="0" smtClean="0"/>
              <a:t>#</a:t>
            </a:r>
            <a:r>
              <a:rPr lang="en-US" dirty="0"/>
              <a:t>include&lt;</a:t>
            </a:r>
            <a:r>
              <a:rPr lang="en-US" dirty="0" err="1"/>
              <a:t>stdlib.h</a:t>
            </a:r>
            <a:r>
              <a:rPr lang="en-US" dirty="0" smtClean="0"/>
              <a:t>&gt;</a:t>
            </a:r>
          </a:p>
          <a:p>
            <a:pPr marL="457200" lvl="1" indent="0">
              <a:buNone/>
            </a:pPr>
            <a:r>
              <a:rPr lang="en-US" dirty="0" smtClean="0"/>
              <a:t>#</a:t>
            </a:r>
            <a:r>
              <a:rPr lang="en-US" dirty="0" err="1"/>
              <a:t>include"y.tab.h</a:t>
            </a:r>
            <a:r>
              <a:rPr lang="en-US" dirty="0"/>
              <a:t>"   </a:t>
            </a:r>
            <a:endParaRPr lang="en-US" dirty="0" smtClean="0"/>
          </a:p>
          <a:p>
            <a:pPr marL="457200" lvl="1" indent="0">
              <a:buNone/>
            </a:pPr>
            <a:r>
              <a:rPr lang="en-US" dirty="0" err="1" smtClean="0"/>
              <a:t>int</a:t>
            </a:r>
            <a:r>
              <a:rPr lang="en-US" dirty="0" smtClean="0"/>
              <a:t> </a:t>
            </a:r>
            <a:r>
              <a:rPr lang="en-US" dirty="0" err="1"/>
              <a:t>yyerror</a:t>
            </a:r>
            <a:r>
              <a:rPr lang="en-US" dirty="0"/>
              <a:t>(char *);  </a:t>
            </a:r>
            <a:endParaRPr lang="en-US" dirty="0" smtClean="0"/>
          </a:p>
          <a:p>
            <a:pPr marL="457200" lvl="1" indent="0">
              <a:buNone/>
            </a:pPr>
            <a:r>
              <a:rPr lang="en-US" dirty="0" smtClean="0"/>
              <a:t>extern </a:t>
            </a:r>
            <a:r>
              <a:rPr lang="en-US" dirty="0" err="1"/>
              <a:t>int</a:t>
            </a:r>
            <a:r>
              <a:rPr lang="en-US" dirty="0"/>
              <a:t> </a:t>
            </a:r>
            <a:r>
              <a:rPr lang="en-US" dirty="0" err="1"/>
              <a:t>yylval</a:t>
            </a:r>
            <a:r>
              <a:rPr lang="en-US" dirty="0"/>
              <a:t>; </a:t>
            </a:r>
            <a:endParaRPr lang="en-US" dirty="0" smtClean="0"/>
          </a:p>
          <a:p>
            <a:pPr marL="457200" lvl="1" indent="0">
              <a:buNone/>
            </a:pPr>
            <a:r>
              <a:rPr lang="en-US" dirty="0" smtClean="0"/>
              <a:t>%} </a:t>
            </a:r>
          </a:p>
          <a:p>
            <a:pPr marL="457200" lvl="1" indent="0">
              <a:buNone/>
            </a:pPr>
            <a:r>
              <a:rPr lang="en-US" dirty="0" smtClean="0"/>
              <a:t>  </a:t>
            </a:r>
            <a:r>
              <a:rPr lang="en-US" dirty="0"/>
              <a:t>/* Rule Section </a:t>
            </a:r>
            <a:r>
              <a:rPr lang="en-US" dirty="0" smtClean="0"/>
              <a:t>*/</a:t>
            </a:r>
          </a:p>
          <a:p>
            <a:pPr marL="457200" lvl="1" indent="0">
              <a:buNone/>
            </a:pPr>
            <a:r>
              <a:rPr lang="en-US" dirty="0" smtClean="0"/>
              <a:t>%% </a:t>
            </a:r>
          </a:p>
          <a:p>
            <a:pPr marL="457200" lvl="1" indent="0">
              <a:buNone/>
            </a:pPr>
            <a:r>
              <a:rPr lang="en-US" dirty="0" smtClean="0"/>
              <a:t>[</a:t>
            </a:r>
            <a:r>
              <a:rPr lang="en-US" dirty="0"/>
              <a:t>0] {</a:t>
            </a:r>
            <a:r>
              <a:rPr lang="en-US" dirty="0" err="1"/>
              <a:t>yylval</a:t>
            </a:r>
            <a:r>
              <a:rPr lang="en-US" dirty="0"/>
              <a:t>=0;return ZERODIGIT;} </a:t>
            </a:r>
            <a:endParaRPr lang="en-US" dirty="0" smtClean="0"/>
          </a:p>
          <a:p>
            <a:pPr marL="457200" lvl="1" indent="0">
              <a:buNone/>
            </a:pPr>
            <a:r>
              <a:rPr lang="en-US" dirty="0" smtClean="0"/>
              <a:t>[</a:t>
            </a:r>
            <a:r>
              <a:rPr lang="en-US" dirty="0"/>
              <a:t>1] {</a:t>
            </a:r>
            <a:r>
              <a:rPr lang="en-US" dirty="0" err="1"/>
              <a:t>yylval</a:t>
            </a:r>
            <a:r>
              <a:rPr lang="en-US" dirty="0"/>
              <a:t>=1;return ONEDIGIT;} </a:t>
            </a:r>
            <a:r>
              <a:rPr lang="en-US" dirty="0" smtClean="0"/>
              <a:t> </a:t>
            </a:r>
          </a:p>
          <a:p>
            <a:pPr marL="457200" lvl="1" indent="0">
              <a:buNone/>
            </a:pPr>
            <a:r>
              <a:rPr lang="en-US" dirty="0" smtClean="0"/>
              <a:t>  [ \t] {;} </a:t>
            </a:r>
          </a:p>
          <a:p>
            <a:pPr marL="457200" lvl="1" indent="0">
              <a:buNone/>
            </a:pPr>
            <a:r>
              <a:rPr lang="en-US" dirty="0" smtClean="0"/>
              <a:t>\n return 0;</a:t>
            </a:r>
          </a:p>
          <a:p>
            <a:pPr marL="457200" lvl="1" indent="0">
              <a:buNone/>
            </a:pPr>
            <a:r>
              <a:rPr lang="en-US" dirty="0" smtClean="0"/>
              <a:t> . </a:t>
            </a:r>
            <a:r>
              <a:rPr lang="en-US" dirty="0" err="1" smtClean="0"/>
              <a:t>yyerror</a:t>
            </a:r>
            <a:r>
              <a:rPr lang="en-US" dirty="0" smtClean="0"/>
              <a:t>("Invalid Character"); </a:t>
            </a:r>
          </a:p>
          <a:p>
            <a:pPr marL="457200" lvl="1" indent="0">
              <a:buNone/>
            </a:pPr>
            <a:r>
              <a:rPr lang="en-US" dirty="0" smtClean="0"/>
              <a:t>%%       </a:t>
            </a:r>
          </a:p>
          <a:p>
            <a:pPr marL="457200" lvl="1" indent="0">
              <a:buNone/>
            </a:pPr>
            <a:r>
              <a:rPr lang="en-US" dirty="0" err="1" smtClean="0"/>
              <a:t>int</a:t>
            </a:r>
            <a:r>
              <a:rPr lang="en-US" dirty="0" smtClean="0"/>
              <a:t> </a:t>
            </a:r>
            <a:r>
              <a:rPr lang="en-US" dirty="0" err="1" smtClean="0"/>
              <a:t>yywrap</a:t>
            </a:r>
            <a:r>
              <a:rPr lang="en-US" dirty="0" smtClean="0"/>
              <a:t>(void)    {     return 1;    } </a:t>
            </a:r>
            <a:endParaRPr lang="en-US" dirty="0"/>
          </a:p>
        </p:txBody>
      </p:sp>
    </p:spTree>
    <p:extLst>
      <p:ext uri="{BB962C8B-B14F-4D97-AF65-F5344CB8AC3E}">
        <p14:creationId xmlns:p14="http://schemas.microsoft.com/office/powerpoint/2010/main" val="1355487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95732"/>
          </a:xfrm>
        </p:spPr>
        <p:txBody>
          <a:bodyPr/>
          <a:lstStyle/>
          <a:p>
            <a:r>
              <a:rPr lang="en-US" dirty="0"/>
              <a:t>Binary to Decimal </a:t>
            </a:r>
            <a:r>
              <a:rPr lang="en-US" dirty="0" smtClean="0"/>
              <a:t>.Y </a:t>
            </a:r>
            <a:r>
              <a:rPr lang="en-US" dirty="0"/>
              <a:t>file code</a:t>
            </a:r>
          </a:p>
        </p:txBody>
      </p:sp>
      <p:sp>
        <p:nvSpPr>
          <p:cNvPr id="3" name="Content Placeholder 2"/>
          <p:cNvSpPr>
            <a:spLocks noGrp="1"/>
          </p:cNvSpPr>
          <p:nvPr>
            <p:ph idx="1"/>
          </p:nvPr>
        </p:nvSpPr>
        <p:spPr>
          <a:xfrm>
            <a:off x="2589212" y="862642"/>
            <a:ext cx="8915400" cy="5831456"/>
          </a:xfrm>
        </p:spPr>
        <p:txBody>
          <a:bodyPr>
            <a:noAutofit/>
          </a:bodyPr>
          <a:lstStyle/>
          <a:p>
            <a:r>
              <a:rPr lang="en-US" dirty="0">
                <a:latin typeface="Times New Roman" panose="02020603050405020304" pitchFamily="18" charset="0"/>
                <a:cs typeface="Times New Roman" panose="02020603050405020304" pitchFamily="18" charset="0"/>
              </a:rPr>
              <a:t>%{   /* Definition section */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stdlib.h</a:t>
            </a:r>
            <a:r>
              <a:rPr lang="en-US" dirty="0" smtClean="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yylex</a:t>
            </a:r>
            <a:r>
              <a:rPr lang="en-US" dirty="0">
                <a:latin typeface="Times New Roman" panose="02020603050405020304" pitchFamily="18" charset="0"/>
                <a:cs typeface="Times New Roman" panose="02020603050405020304" pitchFamily="18" charset="0"/>
              </a:rPr>
              <a:t>(void);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yyerror</a:t>
            </a:r>
            <a:r>
              <a:rPr lang="en-US" dirty="0">
                <a:latin typeface="Times New Roman" panose="02020603050405020304" pitchFamily="18" charset="0"/>
                <a:cs typeface="Times New Roman" panose="02020603050405020304" pitchFamily="18" charset="0"/>
              </a:rPr>
              <a:t>(char </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%token ZERODIGIT ONEDIGIT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Rule Section </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 L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("%d\n", $$);}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a:t>
            </a:r>
            <a:r>
              <a:rPr lang="en-US" dirty="0">
                <a:latin typeface="Times New Roman" panose="02020603050405020304" pitchFamily="18" charset="0"/>
                <a:cs typeface="Times New Roman" panose="02020603050405020304" pitchFamily="18" charset="0"/>
              </a:rPr>
              <a:t>: L B {$$=$1*2+$2;}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B {$$=$1;}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B:ZERODIGIT </a:t>
            </a:r>
            <a:r>
              <a:rPr lang="en-US" dirty="0">
                <a:latin typeface="Times New Roman" panose="02020603050405020304" pitchFamily="18" charset="0"/>
                <a:cs typeface="Times New Roman" panose="02020603050405020304" pitchFamily="18" charset="0"/>
              </a:rPr>
              <a:t>{$$=$1;}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ONEDIGIT {$$=$1</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7853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9760"/>
            <a:ext cx="8911687" cy="1280890"/>
          </a:xfrm>
        </p:spPr>
        <p:txBody>
          <a:bodyPr/>
          <a:lstStyle/>
          <a:p>
            <a:r>
              <a:rPr lang="en-US" dirty="0"/>
              <a:t>Binary to Decimal .Y file code</a:t>
            </a:r>
          </a:p>
        </p:txBody>
      </p:sp>
      <p:sp>
        <p:nvSpPr>
          <p:cNvPr id="3" name="Content Placeholder 2"/>
          <p:cNvSpPr>
            <a:spLocks noGrp="1"/>
          </p:cNvSpPr>
          <p:nvPr>
            <p:ph idx="1"/>
          </p:nvPr>
        </p:nvSpPr>
        <p:spPr>
          <a:xfrm>
            <a:off x="2293937" y="1390650"/>
            <a:ext cx="8915400" cy="3777622"/>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("Conversion of Binary to Decimal:\n");</a:t>
            </a:r>
          </a:p>
          <a:p>
            <a:pPr marL="0" indent="0">
              <a:buNone/>
            </a:pPr>
            <a:r>
              <a:rPr lang="en-US" dirty="0">
                <a:latin typeface="Times New Roman" panose="02020603050405020304" pitchFamily="18" charset="0"/>
                <a:cs typeface="Times New Roman" panose="02020603050405020304" pitchFamily="18" charset="0"/>
              </a:rPr>
              <a:t>		while(1){ </a:t>
            </a:r>
            <a:r>
              <a:rPr lang="en-US" dirty="0" err="1">
                <a:latin typeface="Times New Roman" panose="02020603050405020304" pitchFamily="18" charset="0"/>
                <a:cs typeface="Times New Roman" panose="02020603050405020304" pitchFamily="18" charset="0"/>
              </a:rPr>
              <a:t>yyparse</a:t>
            </a: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yyerror</a:t>
            </a:r>
            <a:r>
              <a:rPr lang="en-US" dirty="0">
                <a:latin typeface="Times New Roman" panose="02020603050405020304" pitchFamily="18" charset="0"/>
                <a:cs typeface="Times New Roman" panose="02020603050405020304" pitchFamily="18" charset="0"/>
              </a:rPr>
              <a:t>(char *s) {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n",s</a:t>
            </a:r>
            <a:r>
              <a:rPr lang="en-US" dirty="0">
                <a:latin typeface="Times New Roman" panose="02020603050405020304" pitchFamily="18" charset="0"/>
                <a:cs typeface="Times New Roman" panose="02020603050405020304" pitchFamily="18" charset="0"/>
              </a:rPr>
              <a:t>); } </a:t>
            </a:r>
            <a:endParaRPr lang="en-US" dirty="0"/>
          </a:p>
        </p:txBody>
      </p:sp>
    </p:spTree>
    <p:extLst>
      <p:ext uri="{BB962C8B-B14F-4D97-AF65-F5344CB8AC3E}">
        <p14:creationId xmlns:p14="http://schemas.microsoft.com/office/powerpoint/2010/main" val="382241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Output1</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1614606"/>
            <a:ext cx="8983724" cy="5105160"/>
          </a:xfrm>
        </p:spPr>
      </p:pic>
    </p:spTree>
    <p:extLst>
      <p:ext uri="{BB962C8B-B14F-4D97-AF65-F5344CB8AC3E}">
        <p14:creationId xmlns:p14="http://schemas.microsoft.com/office/powerpoint/2010/main" val="1809351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Output2</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93034" y="1434903"/>
            <a:ext cx="9011577" cy="5120988"/>
          </a:xfrm>
        </p:spPr>
      </p:pic>
    </p:spTree>
    <p:extLst>
      <p:ext uri="{BB962C8B-B14F-4D97-AF65-F5344CB8AC3E}">
        <p14:creationId xmlns:p14="http://schemas.microsoft.com/office/powerpoint/2010/main" val="1169648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TotalTime>
  <Words>148</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Language Translator</vt:lpstr>
      <vt:lpstr>Fetures of Binary to Decimal code</vt:lpstr>
      <vt:lpstr>Binary to Decimal .L file code</vt:lpstr>
      <vt:lpstr>Binary to Decimal .Y file code</vt:lpstr>
      <vt:lpstr>Binary to Decimal .Y file code</vt:lpstr>
      <vt:lpstr>Output1</vt:lpstr>
      <vt:lpstr>Output2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dc:title>
  <dc:creator>jaimin</dc:creator>
  <cp:lastModifiedBy>jaimin</cp:lastModifiedBy>
  <cp:revision>4</cp:revision>
  <dcterms:created xsi:type="dcterms:W3CDTF">2020-05-23T11:54:31Z</dcterms:created>
  <dcterms:modified xsi:type="dcterms:W3CDTF">2020-05-23T12:24:13Z</dcterms:modified>
</cp:coreProperties>
</file>