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9" r:id="rId4"/>
    <p:sldId id="270" r:id="rId5"/>
    <p:sldId id="258" r:id="rId6"/>
    <p:sldId id="260" r:id="rId7"/>
    <p:sldId id="261" r:id="rId8"/>
    <p:sldId id="262" r:id="rId9"/>
    <p:sldId id="271" r:id="rId10"/>
    <p:sldId id="263" r:id="rId11"/>
    <p:sldId id="264" r:id="rId12"/>
    <p:sldId id="272"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65B456E9-67B9-4BEE-87B8-B80BB2FC7365}"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65B456E9-67B9-4BEE-87B8-B80BB2FC736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B9F3E7-09D8-4D83-8FAD-E3B98C94304C}" type="datetimeFigureOut">
              <a:rPr lang="en-US" smtClean="0"/>
              <a:t>3/18/2016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B456E9-67B9-4BEE-87B8-B80BB2FC73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0B9F3E7-09D8-4D83-8FAD-E3B98C94304C}" type="datetimeFigureOut">
              <a:rPr lang="en-US" smtClean="0"/>
              <a:t>3/18/2016</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5B456E9-67B9-4BEE-87B8-B80BB2FC73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Fundamental Accounting for beginners</a:t>
            </a:r>
            <a:endParaRPr lang="en-US" dirty="0"/>
          </a:p>
        </p:txBody>
      </p:sp>
      <p:sp>
        <p:nvSpPr>
          <p:cNvPr id="3" name="Subtitle 2"/>
          <p:cNvSpPr>
            <a:spLocks noGrp="1"/>
          </p:cNvSpPr>
          <p:nvPr>
            <p:ph type="subTitle" idx="1"/>
          </p:nvPr>
        </p:nvSpPr>
        <p:spPr/>
        <p:txBody>
          <a:bodyPr/>
          <a:lstStyle/>
          <a:p>
            <a:r>
              <a:rPr lang="en-US" dirty="0" smtClean="0"/>
              <a:t>-Kaira-18/3/2016</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main </a:t>
            </a:r>
            <a:r>
              <a:rPr lang="en-US" dirty="0" err="1" smtClean="0"/>
              <a:t>satement</a:t>
            </a:r>
            <a:endParaRPr lang="en-US" dirty="0"/>
          </a:p>
        </p:txBody>
      </p:sp>
      <p:sp>
        <p:nvSpPr>
          <p:cNvPr id="3" name="Content Placeholder 2"/>
          <p:cNvSpPr>
            <a:spLocks noGrp="1"/>
          </p:cNvSpPr>
          <p:nvPr>
            <p:ph idx="1"/>
          </p:nvPr>
        </p:nvSpPr>
        <p:spPr>
          <a:xfrm>
            <a:off x="457200" y="1615440"/>
            <a:ext cx="8229600" cy="4709160"/>
          </a:xfrm>
        </p:spPr>
        <p:txBody>
          <a:bodyPr>
            <a:normAutofit fontScale="92500" lnSpcReduction="20000"/>
          </a:bodyPr>
          <a:lstStyle/>
          <a:p>
            <a:r>
              <a:rPr lang="en-US" dirty="0" smtClean="0"/>
              <a:t>During the period you record the various financial transaction by using three principal of the accounting and at the end of the period you will prepare following statement</a:t>
            </a:r>
          </a:p>
          <a:p>
            <a:pPr>
              <a:buNone/>
            </a:pPr>
            <a:r>
              <a:rPr lang="en-US" dirty="0" smtClean="0"/>
              <a:t>   ( mention below statement are very basic for all type of the organization, we can also prepare other statement in detailed)</a:t>
            </a:r>
          </a:p>
          <a:p>
            <a:pPr fontAlgn="base"/>
            <a:r>
              <a:rPr lang="en-US" dirty="0"/>
              <a:t>Income Statement</a:t>
            </a:r>
          </a:p>
          <a:p>
            <a:pPr fontAlgn="base"/>
            <a:r>
              <a:rPr lang="en-US" dirty="0"/>
              <a:t>Balance Sheet</a:t>
            </a:r>
          </a:p>
          <a:p>
            <a:pPr fontAlgn="base"/>
            <a:r>
              <a:rPr lang="en-US" dirty="0"/>
              <a:t>Statement of Cash Flows</a:t>
            </a:r>
          </a:p>
          <a:p>
            <a:pPr>
              <a:buNone/>
            </a:pP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statement</a:t>
            </a:r>
            <a:endParaRPr lang="en-US" dirty="0"/>
          </a:p>
        </p:txBody>
      </p:sp>
      <p:sp>
        <p:nvSpPr>
          <p:cNvPr id="3" name="Content Placeholder 2"/>
          <p:cNvSpPr>
            <a:spLocks noGrp="1"/>
          </p:cNvSpPr>
          <p:nvPr>
            <p:ph idx="1"/>
          </p:nvPr>
        </p:nvSpPr>
        <p:spPr/>
        <p:txBody>
          <a:bodyPr>
            <a:normAutofit fontScale="92500"/>
          </a:bodyPr>
          <a:lstStyle/>
          <a:p>
            <a:r>
              <a:rPr lang="en-US" dirty="0" smtClean="0"/>
              <a:t>Income statement is statement show profitability for the  </a:t>
            </a:r>
            <a:r>
              <a:rPr lang="en-US" dirty="0"/>
              <a:t>period of time might be a week, a month, three months, five weeks, or a year</a:t>
            </a:r>
            <a:r>
              <a:rPr lang="en-US" dirty="0" smtClean="0"/>
              <a:t> .Income statement involves</a:t>
            </a:r>
            <a:r>
              <a:rPr lang="en-US" dirty="0" smtClean="0"/>
              <a:t> </a:t>
            </a:r>
            <a:r>
              <a:rPr lang="en-US" dirty="0"/>
              <a:t>two things: the amount that was earned (revenues) and the expenses </a:t>
            </a:r>
            <a:r>
              <a:rPr lang="en-US" dirty="0" smtClean="0"/>
              <a:t>.Under the accrual bases of accounting revenues are recorded when they are </a:t>
            </a:r>
            <a:r>
              <a:rPr lang="en-US" dirty="0" err="1" smtClean="0"/>
              <a:t>earnednot</a:t>
            </a:r>
            <a:r>
              <a:rPr lang="en-US" dirty="0" smtClean="0"/>
              <a:t> </a:t>
            </a:r>
            <a:r>
              <a:rPr lang="en-US" dirty="0"/>
              <a:t>when the company </a:t>
            </a:r>
            <a:r>
              <a:rPr lang="en-US" i="1" dirty="0"/>
              <a:t>receives</a:t>
            </a:r>
            <a:r>
              <a:rPr lang="en-US" dirty="0"/>
              <a:t> the </a:t>
            </a:r>
            <a:r>
              <a:rPr lang="en-US" dirty="0" smtClean="0"/>
              <a:t>money  abs same principal is applicable for Expenses .It will be r</a:t>
            </a:r>
          </a:p>
          <a:p>
            <a:endParaRPr lang="en-US" dirty="0"/>
          </a:p>
          <a:p>
            <a:r>
              <a:rPr lang="en-US" dirty="0" err="1" smtClean="0"/>
              <a:t>ecorded</a:t>
            </a:r>
            <a:r>
              <a:rPr lang="en-US" dirty="0" smtClean="0"/>
              <a:t> when they are incurred and not paid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Income </a:t>
            </a:r>
            <a:r>
              <a:rPr lang="en-US" dirty="0" err="1" smtClean="0"/>
              <a:t>stement</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Particular                                 Amount $</a:t>
            </a:r>
          </a:p>
          <a:p>
            <a:r>
              <a:rPr lang="en-US" b="1" dirty="0" smtClean="0"/>
              <a:t>Total</a:t>
            </a:r>
            <a:r>
              <a:rPr lang="en-US" b="1" dirty="0" smtClean="0"/>
              <a:t> Revenue                        $100,000 </a:t>
            </a:r>
            <a:endParaRPr lang="en-US" dirty="0" smtClean="0"/>
          </a:p>
          <a:p>
            <a:r>
              <a:rPr lang="en-US" b="1" dirty="0" smtClean="0"/>
              <a:t>Cost of Goods Sold               </a:t>
            </a:r>
            <a:r>
              <a:rPr lang="en-US" b="1" u="sng" dirty="0" smtClean="0"/>
              <a:t>($ 20,000</a:t>
            </a:r>
            <a:r>
              <a:rPr lang="en-US" b="1" u="sng" dirty="0" smtClean="0"/>
              <a:t>)</a:t>
            </a:r>
          </a:p>
          <a:p>
            <a:r>
              <a:rPr lang="en-US" b="1" u="sng" dirty="0" smtClean="0"/>
              <a:t>Gross profit</a:t>
            </a:r>
            <a:r>
              <a:rPr lang="en-US" b="1" dirty="0" smtClean="0"/>
              <a:t>                             $ 80,000</a:t>
            </a:r>
            <a:endParaRPr lang="en-US" dirty="0" smtClean="0"/>
          </a:p>
          <a:p>
            <a:r>
              <a:rPr lang="en-US" b="1" dirty="0" smtClean="0"/>
              <a:t>Operating Expenses      </a:t>
            </a:r>
            <a:r>
              <a:rPr lang="en-US" dirty="0" smtClean="0"/>
              <a:t/>
            </a:r>
            <a:br>
              <a:rPr lang="en-US" dirty="0" smtClean="0"/>
            </a:br>
            <a:r>
              <a:rPr lang="en-US" dirty="0" smtClean="0"/>
              <a:t> Salaries          $10,000    </a:t>
            </a:r>
            <a:br>
              <a:rPr lang="en-US" dirty="0" smtClean="0"/>
            </a:br>
            <a:r>
              <a:rPr lang="en-US" dirty="0" smtClean="0"/>
              <a:t> Rent               $10,000</a:t>
            </a:r>
            <a:br>
              <a:rPr lang="en-US" dirty="0" smtClean="0"/>
            </a:br>
            <a:r>
              <a:rPr lang="en-US" dirty="0" smtClean="0"/>
              <a:t> Utilities            $  5,000</a:t>
            </a:r>
            <a:br>
              <a:rPr lang="en-US" dirty="0" smtClean="0"/>
            </a:br>
            <a:r>
              <a:rPr lang="en-US" dirty="0" smtClean="0"/>
              <a:t> Depreciation   $  5,000</a:t>
            </a:r>
            <a:br>
              <a:rPr lang="en-US" dirty="0" smtClean="0"/>
            </a:br>
            <a:r>
              <a:rPr lang="en-US" b="1" dirty="0" smtClean="0"/>
              <a:t>Total Operating Expenses    </a:t>
            </a:r>
            <a:r>
              <a:rPr lang="en-US" b="1" u="sng" dirty="0" smtClean="0"/>
              <a:t>($ 30,000)</a:t>
            </a:r>
            <a:br>
              <a:rPr lang="en-US" b="1" u="sng" dirty="0" smtClean="0"/>
            </a:br>
            <a:r>
              <a:rPr lang="en-US" b="1" dirty="0" smtClean="0"/>
              <a:t>Operating Profit (EBIT)           $ 50,000</a:t>
            </a:r>
            <a:endParaRPr lang="en-US" dirty="0" smtClean="0"/>
          </a:p>
          <a:p>
            <a:r>
              <a:rPr lang="en-US" b="1" dirty="0" smtClean="0"/>
              <a:t>Interest Expense                    </a:t>
            </a:r>
            <a:r>
              <a:rPr lang="en-US" b="1" u="sng" dirty="0" smtClean="0"/>
              <a:t>($ 10,000)</a:t>
            </a:r>
            <a:r>
              <a:rPr lang="en-US" b="1" dirty="0" smtClean="0"/>
              <a:t/>
            </a:r>
            <a:br>
              <a:rPr lang="en-US" b="1" dirty="0" smtClean="0"/>
            </a:br>
            <a:r>
              <a:rPr lang="en-US" b="1" dirty="0" smtClean="0"/>
              <a:t>Earnings before tax (EBT)     $ 40,000</a:t>
            </a:r>
            <a:endParaRPr lang="en-US" dirty="0" smtClean="0"/>
          </a:p>
          <a:p>
            <a:r>
              <a:rPr lang="en-US" b="1" dirty="0" smtClean="0"/>
              <a:t>Taxes                                        </a:t>
            </a:r>
            <a:r>
              <a:rPr lang="en-US" b="1" u="sng" dirty="0" smtClean="0"/>
              <a:t>($ 10,000)</a:t>
            </a:r>
            <a:br>
              <a:rPr lang="en-US" b="1" u="sng" dirty="0" smtClean="0"/>
            </a:br>
            <a:r>
              <a:rPr lang="en-US" b="1" dirty="0" smtClean="0"/>
              <a:t>Net Income                                $ 30,000</a:t>
            </a:r>
            <a:endParaRPr lang="en-US" dirty="0" smtClean="0"/>
          </a:p>
          <a:p>
            <a:r>
              <a:rPr lang="en-US" dirty="0" smtClean="0"/>
              <a:t>Number of Shares Outstanding      30,000</a:t>
            </a:r>
          </a:p>
          <a:p>
            <a:r>
              <a:rPr lang="en-US" b="1" dirty="0" smtClean="0"/>
              <a:t>Earnings Per Share (EPS)             $1.00</a:t>
            </a:r>
            <a:br>
              <a:rPr lang="en-US" b="1" dirty="0" smtClean="0"/>
            </a:br>
            <a:endParaRPr lang="en-US" dirty="0" smtClean="0"/>
          </a:p>
          <a:p>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Balance Sheet </a:t>
            </a:r>
          </a:p>
        </p:txBody>
      </p:sp>
      <p:sp>
        <p:nvSpPr>
          <p:cNvPr id="3" name="Content Placeholder 2"/>
          <p:cNvSpPr>
            <a:spLocks noGrp="1"/>
          </p:cNvSpPr>
          <p:nvPr>
            <p:ph idx="1"/>
          </p:nvPr>
        </p:nvSpPr>
        <p:spPr/>
        <p:txBody>
          <a:bodyPr>
            <a:normAutofit fontScale="70000" lnSpcReduction="20000"/>
          </a:bodyPr>
          <a:lstStyle/>
          <a:p>
            <a:pPr fontAlgn="base">
              <a:buNone/>
            </a:pPr>
            <a:r>
              <a:rPr lang="en-US" dirty="0"/>
              <a:t>Balance Sheet </a:t>
            </a:r>
          </a:p>
          <a:p>
            <a:pPr fontAlgn="base">
              <a:buNone/>
            </a:pPr>
            <a:r>
              <a:rPr lang="en-US" dirty="0" smtClean="0"/>
              <a:t>Balance sheet have two part</a:t>
            </a:r>
          </a:p>
          <a:p>
            <a:pPr fontAlgn="base">
              <a:buNone/>
            </a:pPr>
            <a:r>
              <a:rPr lang="en-US" dirty="0" smtClean="0"/>
              <a:t>(1) Assets</a:t>
            </a:r>
          </a:p>
          <a:p>
            <a:pPr fontAlgn="base">
              <a:buNone/>
            </a:pPr>
            <a:r>
              <a:rPr lang="en-US" dirty="0" smtClean="0"/>
              <a:t>(2) Liability</a:t>
            </a:r>
            <a:endParaRPr lang="en-US" dirty="0"/>
          </a:p>
          <a:p>
            <a:pPr>
              <a:buNone/>
            </a:pPr>
            <a:endParaRPr lang="en-US" dirty="0" smtClean="0"/>
          </a:p>
          <a:p>
            <a:pPr>
              <a:buNone/>
            </a:pPr>
            <a:r>
              <a:rPr lang="en-US" dirty="0" smtClean="0"/>
              <a:t>Assets:</a:t>
            </a:r>
          </a:p>
          <a:p>
            <a:pPr>
              <a:buNone/>
            </a:pPr>
            <a:r>
              <a:rPr lang="en-US" dirty="0"/>
              <a:t>Assets are things that a company owns and are sometimes referred to as the resources of the </a:t>
            </a:r>
            <a:r>
              <a:rPr lang="en-US" dirty="0" smtClean="0"/>
              <a:t>company. They always have debit balance. Assets further classified as current Assets and non current Assets </a:t>
            </a:r>
          </a:p>
          <a:p>
            <a:pPr>
              <a:buNone/>
            </a:pPr>
            <a:r>
              <a:rPr lang="en-US" dirty="0" smtClean="0"/>
              <a:t>Example : Equipment</a:t>
            </a:r>
          </a:p>
          <a:p>
            <a:pPr>
              <a:buNone/>
            </a:pPr>
            <a:r>
              <a:rPr lang="en-US" dirty="0"/>
              <a:t> </a:t>
            </a:r>
            <a:r>
              <a:rPr lang="en-US" dirty="0" smtClean="0"/>
              <a:t>                  Vehicle</a:t>
            </a:r>
          </a:p>
          <a:p>
            <a:pPr>
              <a:buNone/>
            </a:pPr>
            <a:r>
              <a:rPr lang="en-US" dirty="0"/>
              <a:t> </a:t>
            </a:r>
            <a:r>
              <a:rPr lang="en-US" dirty="0" smtClean="0"/>
              <a:t>                  Cash</a:t>
            </a:r>
          </a:p>
          <a:p>
            <a:pPr>
              <a:buNone/>
            </a:pPr>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Balance sheet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Liability</a:t>
            </a:r>
          </a:p>
          <a:p>
            <a:pPr>
              <a:buNone/>
            </a:pPr>
            <a:r>
              <a:rPr lang="en-US" dirty="0" smtClean="0"/>
              <a:t>It has main two part</a:t>
            </a:r>
          </a:p>
          <a:p>
            <a:pPr>
              <a:buNone/>
            </a:pPr>
            <a:r>
              <a:rPr lang="en-US" dirty="0" smtClean="0"/>
              <a:t>(1) </a:t>
            </a:r>
            <a:r>
              <a:rPr lang="en-US" dirty="0"/>
              <a:t>Stockholders' Equity</a:t>
            </a:r>
          </a:p>
          <a:p>
            <a:pPr>
              <a:buNone/>
            </a:pPr>
            <a:r>
              <a:rPr lang="en-US" dirty="0" smtClean="0"/>
              <a:t>(2) Other </a:t>
            </a:r>
            <a:r>
              <a:rPr lang="en-US" dirty="0" smtClean="0"/>
              <a:t>Liabilities</a:t>
            </a:r>
          </a:p>
          <a:p>
            <a:pPr>
              <a:buNone/>
            </a:pPr>
            <a:r>
              <a:rPr lang="en-US" dirty="0"/>
              <a:t>Liabilities are obligations of the company; they are amounts owed to others as of the balance sheet </a:t>
            </a:r>
            <a:r>
              <a:rPr lang="en-US" dirty="0" smtClean="0"/>
              <a:t>date</a:t>
            </a:r>
          </a:p>
          <a:p>
            <a:pPr>
              <a:buNone/>
            </a:pPr>
            <a:r>
              <a:rPr lang="en-US" dirty="0"/>
              <a:t>The amount of Stockholders' Equity is exactly the difference between the asset amounts and the liability amounts</a:t>
            </a:r>
            <a:endParaRPr lang="en-US" dirty="0" smtClean="0"/>
          </a:p>
          <a:p>
            <a:pPr>
              <a:buNone/>
            </a:pP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Balncesheet</a:t>
            </a:r>
            <a:endParaRPr lang="en-US" dirty="0"/>
          </a:p>
        </p:txBody>
      </p:sp>
      <p:sp>
        <p:nvSpPr>
          <p:cNvPr id="3" name="Content Placeholder 2"/>
          <p:cNvSpPr>
            <a:spLocks noGrp="1"/>
          </p:cNvSpPr>
          <p:nvPr>
            <p:ph idx="1"/>
          </p:nvPr>
        </p:nvSpPr>
        <p:spPr/>
        <p:txBody>
          <a:bodyPr>
            <a:normAutofit/>
          </a:bodyPr>
          <a:lstStyle/>
          <a:p>
            <a:r>
              <a:rPr lang="en-US" dirty="0"/>
              <a:t>Stockholders' Equity </a:t>
            </a:r>
            <a:r>
              <a:rPr lang="en-US" dirty="0" smtClean="0"/>
              <a:t>is also consider as </a:t>
            </a:r>
            <a:r>
              <a:rPr lang="en-US" dirty="0"/>
              <a:t>the difference (or residual) of assets minus </a:t>
            </a:r>
            <a:r>
              <a:rPr lang="en-US" dirty="0" smtClean="0"/>
              <a:t>liabilities</a:t>
            </a:r>
            <a:endParaRPr lang="en-US" dirty="0"/>
          </a:p>
          <a:p>
            <a:r>
              <a:rPr lang="en-US" dirty="0" smtClean="0"/>
              <a:t>Other Liability</a:t>
            </a:r>
          </a:p>
          <a:p>
            <a:pPr>
              <a:buNone/>
            </a:pPr>
            <a:r>
              <a:rPr lang="en-US" dirty="0" smtClean="0"/>
              <a:t>It is obligations </a:t>
            </a:r>
            <a:r>
              <a:rPr lang="en-US" dirty="0"/>
              <a:t>of the company; they are amounts owed to others as of the balance sheet </a:t>
            </a:r>
            <a:r>
              <a:rPr lang="en-US" dirty="0" smtClean="0"/>
              <a:t>date</a:t>
            </a:r>
          </a:p>
          <a:p>
            <a:pPr>
              <a:buNone/>
            </a:pPr>
            <a:r>
              <a:rPr lang="en-US" dirty="0" smtClean="0"/>
              <a:t>Example : Notes Payable, Loan taken ,Accounts Payable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 statement</a:t>
            </a:r>
            <a:endParaRPr lang="en-US" dirty="0"/>
          </a:p>
        </p:txBody>
      </p:sp>
      <p:sp>
        <p:nvSpPr>
          <p:cNvPr id="3" name="Content Placeholder 2"/>
          <p:cNvSpPr>
            <a:spLocks noGrp="1"/>
          </p:cNvSpPr>
          <p:nvPr>
            <p:ph idx="1"/>
          </p:nvPr>
        </p:nvSpPr>
        <p:spPr/>
        <p:txBody>
          <a:bodyPr/>
          <a:lstStyle/>
          <a:p>
            <a:r>
              <a:rPr lang="en-US" dirty="0" smtClean="0"/>
              <a:t>Cash flow statement show cash </a:t>
            </a:r>
            <a:r>
              <a:rPr lang="en-US" dirty="0"/>
              <a:t>generated and used by his company's operating activities, its investing activities, and its financing activities. Much of the information on this financial statement will come from Direct Delivery's balance sheets and income statements.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Accounting</a:t>
            </a:r>
            <a:endParaRPr lang="en-US" dirty="0"/>
          </a:p>
        </p:txBody>
      </p:sp>
      <p:sp>
        <p:nvSpPr>
          <p:cNvPr id="3" name="Content Placeholder 2"/>
          <p:cNvSpPr>
            <a:spLocks noGrp="1"/>
          </p:cNvSpPr>
          <p:nvPr>
            <p:ph idx="1"/>
          </p:nvPr>
        </p:nvSpPr>
        <p:spPr/>
        <p:txBody>
          <a:bodyPr/>
          <a:lstStyle/>
          <a:p>
            <a:pPr>
              <a:buNone/>
            </a:pPr>
            <a:r>
              <a:rPr lang="en-US" dirty="0" smtClean="0"/>
              <a:t>    Accounting is a system of recording the financial Transaction of the business. It is a process </a:t>
            </a:r>
            <a:r>
              <a:rPr lang="en-US" dirty="0"/>
              <a:t>of summarizing, analyzing and reporting </a:t>
            </a:r>
            <a:r>
              <a:rPr lang="en-US" dirty="0" smtClean="0"/>
              <a:t>financial transactions. It is one of the main function of the organization because it reveals financial position during the period</a:t>
            </a:r>
          </a:p>
          <a:p>
            <a:pPr>
              <a:buNone/>
            </a:pPr>
            <a:r>
              <a:rPr lang="en-US" dirty="0" smtClean="0"/>
              <a:t>     Accounting is all about Debit and  Credit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Double Entry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dirty="0" smtClean="0"/>
              <a:t>Accounting start with the double entry system. Any financial transaction take place in the business ,it will be recorded by Double entry system.</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Entry</a:t>
            </a:r>
            <a:endParaRPr lang="en-US" dirty="0"/>
          </a:p>
        </p:txBody>
      </p:sp>
      <p:sp>
        <p:nvSpPr>
          <p:cNvPr id="3" name="Content Placeholder 2"/>
          <p:cNvSpPr>
            <a:spLocks noGrp="1"/>
          </p:cNvSpPr>
          <p:nvPr>
            <p:ph idx="1"/>
          </p:nvPr>
        </p:nvSpPr>
        <p:spPr/>
        <p:txBody>
          <a:bodyPr>
            <a:normAutofit/>
          </a:bodyPr>
          <a:lstStyle/>
          <a:p>
            <a:r>
              <a:rPr lang="en-US" dirty="0" smtClean="0"/>
              <a:t>Every transaction has two effect .One account is debited and another Account is Credited</a:t>
            </a:r>
            <a:endParaRPr lang="en-US" dirty="0"/>
          </a:p>
          <a:p>
            <a:endParaRPr lang="en-US" dirty="0" smtClean="0"/>
          </a:p>
          <a:p>
            <a:r>
              <a:rPr lang="en-US" dirty="0" smtClean="0"/>
              <a:t>Double entry is a simple yet powerful concept: each and every one of a company's transactions will result in an amount recorded into </a:t>
            </a:r>
            <a:r>
              <a:rPr lang="en-US" i="1" dirty="0" smtClean="0"/>
              <a:t>at least</a:t>
            </a:r>
            <a:r>
              <a:rPr lang="en-US" dirty="0" smtClean="0"/>
              <a:t> two of the accounts in the accounting system. We will record the entry by using three golden rule of Accounting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Golden rule of accounting</a:t>
            </a:r>
            <a:endParaRPr lang="en-US" dirty="0"/>
          </a:p>
        </p:txBody>
      </p:sp>
      <p:sp>
        <p:nvSpPr>
          <p:cNvPr id="3" name="Content Placeholder 2"/>
          <p:cNvSpPr>
            <a:spLocks noGrp="1"/>
          </p:cNvSpPr>
          <p:nvPr>
            <p:ph idx="1"/>
          </p:nvPr>
        </p:nvSpPr>
        <p:spPr/>
        <p:txBody>
          <a:bodyPr/>
          <a:lstStyle/>
          <a:p>
            <a:pPr>
              <a:buNone/>
            </a:pPr>
            <a:r>
              <a:rPr lang="en-US" dirty="0" smtClean="0"/>
              <a:t>Accounting start with the three golden rule </a:t>
            </a:r>
          </a:p>
          <a:p>
            <a:pPr>
              <a:buNone/>
            </a:pPr>
            <a:r>
              <a:rPr lang="en-US" dirty="0" smtClean="0"/>
              <a:t>There are only three types of account</a:t>
            </a:r>
          </a:p>
          <a:p>
            <a:pPr marL="514350" indent="-514350">
              <a:buAutoNum type="arabicParenBoth"/>
            </a:pPr>
            <a:r>
              <a:rPr lang="en-US" dirty="0" smtClean="0"/>
              <a:t>Real</a:t>
            </a:r>
          </a:p>
          <a:p>
            <a:pPr marL="514350" indent="-514350">
              <a:buAutoNum type="arabicParenBoth"/>
            </a:pPr>
            <a:r>
              <a:rPr lang="en-US" dirty="0" smtClean="0"/>
              <a:t>Nominal</a:t>
            </a:r>
          </a:p>
          <a:p>
            <a:pPr marL="514350" indent="-514350">
              <a:buAutoNum type="arabicParenBoth"/>
            </a:pPr>
            <a:r>
              <a:rPr lang="en-US" dirty="0" smtClean="0"/>
              <a:t>Personal</a:t>
            </a:r>
          </a:p>
          <a:p>
            <a:pPr marL="514350" indent="-514350">
              <a:buNone/>
            </a:pPr>
            <a:r>
              <a:rPr lang="en-US" dirty="0"/>
              <a:t>Each account type has its rule that needs to be applied to account for the transactions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Account</a:t>
            </a:r>
            <a:endParaRPr lang="en-US" dirty="0"/>
          </a:p>
        </p:txBody>
      </p:sp>
      <p:sp>
        <p:nvSpPr>
          <p:cNvPr id="3" name="Content Placeholder 2"/>
          <p:cNvSpPr>
            <a:spLocks noGrp="1"/>
          </p:cNvSpPr>
          <p:nvPr>
            <p:ph idx="1"/>
          </p:nvPr>
        </p:nvSpPr>
        <p:spPr/>
        <p:txBody>
          <a:bodyPr>
            <a:normAutofit fontScale="92500"/>
          </a:bodyPr>
          <a:lstStyle/>
          <a:p>
            <a:pPr marL="514350" indent="-514350">
              <a:buAutoNum type="arabicParenBoth"/>
            </a:pPr>
            <a:r>
              <a:rPr lang="en-US" dirty="0" smtClean="0"/>
              <a:t>Real Account</a:t>
            </a:r>
          </a:p>
          <a:p>
            <a:pPr marL="514350" indent="-514350">
              <a:buNone/>
            </a:pPr>
            <a:r>
              <a:rPr lang="en-US" dirty="0" smtClean="0"/>
              <a:t>Principal for real account is </a:t>
            </a:r>
          </a:p>
          <a:p>
            <a:pPr>
              <a:buNone/>
            </a:pPr>
            <a:r>
              <a:rPr lang="en-US" b="1" dirty="0" smtClean="0"/>
              <a:t>Debit What Comes In, Credit What Goes Out</a:t>
            </a:r>
            <a:endParaRPr lang="en-US" dirty="0" smtClean="0"/>
          </a:p>
          <a:p>
            <a:pPr>
              <a:buNone/>
            </a:pPr>
            <a:r>
              <a:rPr lang="en-US" dirty="0" smtClean="0"/>
              <a:t>    This principle is applied in case of real accounts. Real accounts involve machinery, land and building </a:t>
            </a:r>
            <a:r>
              <a:rPr lang="en-US" dirty="0" smtClean="0"/>
              <a:t>etc.They</a:t>
            </a:r>
            <a:r>
              <a:rPr lang="en-US" dirty="0" smtClean="0"/>
              <a:t> have debit balance naturally . You credit what goes out and debit what comes in, thus when you debit what comes in, you are adding to the existing account balance</a:t>
            </a:r>
            <a:br>
              <a:rPr lang="en-US" dirty="0" smtClean="0"/>
            </a:b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Nominal Account</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(2) Nominal Account</a:t>
            </a:r>
          </a:p>
          <a:p>
            <a:pPr marL="514350" indent="-514350">
              <a:buNone/>
            </a:pPr>
            <a:r>
              <a:rPr lang="en-US" dirty="0" smtClean="0"/>
              <a:t>Principal for Nominal  account is </a:t>
            </a:r>
          </a:p>
          <a:p>
            <a:pPr>
              <a:buNone/>
            </a:pPr>
            <a:r>
              <a:rPr lang="en-US" b="1" dirty="0" smtClean="0"/>
              <a:t>    Debit </a:t>
            </a:r>
            <a:r>
              <a:rPr lang="en-US" b="1" dirty="0"/>
              <a:t>All Expenses And Losses, Credit </a:t>
            </a:r>
            <a:r>
              <a:rPr lang="en-US" b="1" dirty="0" smtClean="0"/>
              <a:t>All Incomes </a:t>
            </a:r>
            <a:r>
              <a:rPr lang="en-US" b="1" dirty="0"/>
              <a:t>And Gains</a:t>
            </a:r>
            <a:endParaRPr lang="en-US" dirty="0"/>
          </a:p>
          <a:p>
            <a:pPr>
              <a:buNone/>
            </a:pPr>
            <a:r>
              <a:rPr lang="en-US" dirty="0" smtClean="0"/>
              <a:t/>
            </a:r>
            <a:br>
              <a:rPr lang="en-US" dirty="0" smtClean="0"/>
            </a:br>
            <a:r>
              <a:rPr lang="en-US" dirty="0" smtClean="0"/>
              <a:t>Nominal accounts are those other than real and personal .Example , capital </a:t>
            </a:r>
            <a:r>
              <a:rPr lang="en-US" dirty="0"/>
              <a:t>of the company is a liability. Therefore it has a default credit balance. When you credit all incomes and gains, you increase the capital and by debiting expenses and losses, you decrease the </a:t>
            </a:r>
            <a:r>
              <a:rPr lang="en-US" dirty="0" smtClean="0"/>
              <a:t>capital.</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Account</a:t>
            </a:r>
            <a:endParaRPr lang="en-US" dirty="0"/>
          </a:p>
        </p:txBody>
      </p:sp>
      <p:sp>
        <p:nvSpPr>
          <p:cNvPr id="3" name="Content Placeholder 2"/>
          <p:cNvSpPr>
            <a:spLocks noGrp="1"/>
          </p:cNvSpPr>
          <p:nvPr>
            <p:ph idx="1"/>
          </p:nvPr>
        </p:nvSpPr>
        <p:spPr>
          <a:xfrm>
            <a:off x="457200" y="1752600"/>
            <a:ext cx="8229600" cy="4525963"/>
          </a:xfrm>
        </p:spPr>
        <p:txBody>
          <a:bodyPr>
            <a:normAutofit lnSpcReduction="10000"/>
          </a:bodyPr>
          <a:lstStyle/>
          <a:p>
            <a:pPr>
              <a:buNone/>
            </a:pPr>
            <a:r>
              <a:rPr lang="en-US" dirty="0" smtClean="0"/>
              <a:t>(3) Personal Account</a:t>
            </a:r>
          </a:p>
          <a:p>
            <a:pPr>
              <a:buNone/>
            </a:pPr>
            <a:r>
              <a:rPr lang="en-US" dirty="0" smtClean="0"/>
              <a:t>Principal for personal account is </a:t>
            </a:r>
          </a:p>
          <a:p>
            <a:pPr>
              <a:buNone/>
            </a:pPr>
            <a:r>
              <a:rPr lang="en-US" b="1" dirty="0" smtClean="0"/>
              <a:t>Debit </a:t>
            </a:r>
            <a:r>
              <a:rPr lang="en-US" b="1" dirty="0"/>
              <a:t>The Receiver, Credit The </a:t>
            </a:r>
            <a:r>
              <a:rPr lang="en-US" b="1" dirty="0" smtClean="0"/>
              <a:t>Giver</a:t>
            </a:r>
          </a:p>
          <a:p>
            <a:pPr>
              <a:buNone/>
            </a:pPr>
            <a:r>
              <a:rPr lang="en-US" dirty="0" smtClean="0"/>
              <a:t>    When </a:t>
            </a:r>
            <a:r>
              <a:rPr lang="en-US" dirty="0"/>
              <a:t>a person gives something to the organization, it becomes an inflow and therefore the person must be credit in the books of accounts. The converse of this is also true, which is why the receiver needs to be debited.</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Example of Double Entry`</a:t>
            </a:r>
            <a:endParaRPr lang="en-US" dirty="0"/>
          </a:p>
        </p:txBody>
      </p:sp>
      <p:sp>
        <p:nvSpPr>
          <p:cNvPr id="3" name="Content Placeholder 2"/>
          <p:cNvSpPr>
            <a:spLocks noGrp="1"/>
          </p:cNvSpPr>
          <p:nvPr>
            <p:ph idx="1"/>
          </p:nvPr>
        </p:nvSpPr>
        <p:spPr/>
        <p:txBody>
          <a:bodyPr/>
          <a:lstStyle/>
          <a:p>
            <a:pPr>
              <a:buNone/>
            </a:pPr>
            <a:r>
              <a:rPr lang="en-US" dirty="0" smtClean="0"/>
              <a:t>In double entry, </a:t>
            </a:r>
            <a:r>
              <a:rPr lang="en-US" dirty="0"/>
              <a:t>assets = liabilities + owner's equity</a:t>
            </a:r>
            <a:endParaRPr lang="en-US" dirty="0" smtClean="0"/>
          </a:p>
          <a:p>
            <a:pPr>
              <a:buNone/>
            </a:pPr>
            <a:r>
              <a:rPr lang="en-US" dirty="0" smtClean="0"/>
              <a:t>Example :You have Paid $ 1,000 to </a:t>
            </a:r>
            <a:r>
              <a:rPr lang="en-US" dirty="0" err="1" smtClean="0"/>
              <a:t>Mr.X</a:t>
            </a:r>
            <a:r>
              <a:rPr lang="en-US" dirty="0" smtClean="0"/>
              <a:t> on 1</a:t>
            </a:r>
            <a:r>
              <a:rPr lang="en-US" baseline="30000" dirty="0" smtClean="0"/>
              <a:t>st</a:t>
            </a:r>
            <a:r>
              <a:rPr lang="en-US" dirty="0" smtClean="0"/>
              <a:t> January ,2016</a:t>
            </a:r>
          </a:p>
          <a:p>
            <a:pPr>
              <a:buNone/>
            </a:pPr>
            <a:r>
              <a:rPr lang="en-US" dirty="0" smtClean="0"/>
              <a:t>Then entry is as follow</a:t>
            </a:r>
          </a:p>
          <a:p>
            <a:pPr>
              <a:buNone/>
            </a:pPr>
            <a:endParaRPr lang="en-US" dirty="0" smtClean="0"/>
          </a:p>
          <a:p>
            <a:pPr>
              <a:buNone/>
            </a:pPr>
            <a:endParaRPr lang="en-US" dirty="0" smtClean="0"/>
          </a:p>
          <a:p>
            <a:pPr>
              <a:buNone/>
            </a:pPr>
            <a:endParaRPr lang="en-US" dirty="0"/>
          </a:p>
        </p:txBody>
      </p:sp>
      <p:graphicFrame>
        <p:nvGraphicFramePr>
          <p:cNvPr id="5" name="Table 4"/>
          <p:cNvGraphicFramePr>
            <a:graphicFrameLocks noGrp="1"/>
          </p:cNvGraphicFramePr>
          <p:nvPr/>
        </p:nvGraphicFramePr>
        <p:xfrm>
          <a:off x="609600" y="4648200"/>
          <a:ext cx="7010400" cy="1278597"/>
        </p:xfrm>
        <a:graphic>
          <a:graphicData uri="http://schemas.openxmlformats.org/drawingml/2006/table">
            <a:tbl>
              <a:tblPr firstRow="1" bandRow="1">
                <a:tableStyleId>{5C22544A-7EE6-4342-B048-85BDC9FD1C3A}</a:tableStyleId>
              </a:tblPr>
              <a:tblGrid>
                <a:gridCol w="1695450"/>
                <a:gridCol w="1771650"/>
                <a:gridCol w="1771650"/>
                <a:gridCol w="1771650"/>
              </a:tblGrid>
              <a:tr h="259861">
                <a:tc>
                  <a:txBody>
                    <a:bodyPr/>
                    <a:lstStyle/>
                    <a:p>
                      <a:r>
                        <a:rPr lang="en-US" dirty="0" smtClean="0"/>
                        <a:t>Date</a:t>
                      </a:r>
                      <a:endParaRPr lang="en-US" dirty="0"/>
                    </a:p>
                  </a:txBody>
                  <a:tcPr/>
                </a:tc>
                <a:tc>
                  <a:txBody>
                    <a:bodyPr/>
                    <a:lstStyle/>
                    <a:p>
                      <a:r>
                        <a:rPr lang="en-US" dirty="0" smtClean="0"/>
                        <a:t>Description</a:t>
                      </a:r>
                      <a:endParaRPr lang="en-US" dirty="0"/>
                    </a:p>
                  </a:txBody>
                  <a:tcPr/>
                </a:tc>
                <a:tc>
                  <a:txBody>
                    <a:bodyPr/>
                    <a:lstStyle/>
                    <a:p>
                      <a:r>
                        <a:rPr lang="en-US" dirty="0" smtClean="0"/>
                        <a:t>Debit $</a:t>
                      </a:r>
                      <a:endParaRPr lang="en-US" dirty="0"/>
                    </a:p>
                  </a:txBody>
                  <a:tcPr/>
                </a:tc>
                <a:tc>
                  <a:txBody>
                    <a:bodyPr/>
                    <a:lstStyle/>
                    <a:p>
                      <a:r>
                        <a:rPr lang="en-US" dirty="0" smtClean="0"/>
                        <a:t>Credit $</a:t>
                      </a:r>
                      <a:endParaRPr lang="en-US" dirty="0"/>
                    </a:p>
                  </a:txBody>
                  <a:tcPr/>
                </a:tc>
              </a:tr>
              <a:tr h="259861">
                <a:tc>
                  <a:txBody>
                    <a:bodyPr/>
                    <a:lstStyle/>
                    <a:p>
                      <a:r>
                        <a:rPr lang="en-US" dirty="0" smtClean="0"/>
                        <a:t>1-1-2016</a:t>
                      </a:r>
                      <a:endParaRPr lang="en-US" dirty="0"/>
                    </a:p>
                  </a:txBody>
                  <a:tcPr/>
                </a:tc>
                <a:tc>
                  <a:txBody>
                    <a:bodyPr/>
                    <a:lstStyle/>
                    <a:p>
                      <a:r>
                        <a:rPr lang="en-US" dirty="0" err="1" smtClean="0"/>
                        <a:t>Mr</a:t>
                      </a:r>
                      <a:r>
                        <a:rPr lang="en-US" dirty="0" smtClean="0"/>
                        <a:t> X</a:t>
                      </a:r>
                      <a:endParaRPr lang="en-US" dirty="0"/>
                    </a:p>
                  </a:txBody>
                  <a:tcPr/>
                </a:tc>
                <a:tc>
                  <a:txBody>
                    <a:bodyPr/>
                    <a:lstStyle/>
                    <a:p>
                      <a:r>
                        <a:rPr lang="en-US" dirty="0" smtClean="0"/>
                        <a:t>1,000</a:t>
                      </a:r>
                      <a:endParaRPr lang="en-US" dirty="0"/>
                    </a:p>
                  </a:txBody>
                  <a:tcPr/>
                </a:tc>
                <a:tc>
                  <a:txBody>
                    <a:bodyPr/>
                    <a:lstStyle/>
                    <a:p>
                      <a:endParaRPr lang="en-US" dirty="0"/>
                    </a:p>
                  </a:txBody>
                  <a:tcPr/>
                </a:tc>
              </a:tr>
              <a:tr h="547077">
                <a:tc>
                  <a:txBody>
                    <a:bodyPr/>
                    <a:lstStyle/>
                    <a:p>
                      <a:endParaRPr lang="en-US" dirty="0"/>
                    </a:p>
                  </a:txBody>
                  <a:tcPr/>
                </a:tc>
                <a:tc>
                  <a:txBody>
                    <a:bodyPr/>
                    <a:lstStyle/>
                    <a:p>
                      <a:r>
                        <a:rPr lang="en-US" dirty="0" smtClean="0"/>
                        <a:t>To</a:t>
                      </a:r>
                      <a:r>
                        <a:rPr lang="en-US" baseline="0" dirty="0" smtClean="0"/>
                        <a:t> Cash</a:t>
                      </a:r>
                      <a:endParaRPr lang="en-US" dirty="0"/>
                    </a:p>
                  </a:txBody>
                  <a:tcPr/>
                </a:tc>
                <a:tc>
                  <a:txBody>
                    <a:bodyPr/>
                    <a:lstStyle/>
                    <a:p>
                      <a:endParaRPr lang="en-US" dirty="0"/>
                    </a:p>
                  </a:txBody>
                  <a:tcPr/>
                </a:tc>
                <a:tc>
                  <a:txBody>
                    <a:bodyPr/>
                    <a:lstStyle/>
                    <a:p>
                      <a:r>
                        <a:rPr lang="en-US" dirty="0" smtClean="0"/>
                        <a:t>1,000</a:t>
                      </a:r>
                      <a:endParaRPr lang="en-US"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100</TotalTime>
  <Words>701</Words>
  <Application>Microsoft Office PowerPoint</Application>
  <PresentationFormat>On-screen Show (4:3)</PresentationFormat>
  <Paragraphs>95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 Fundamental Accounting for beginners</vt:lpstr>
      <vt:lpstr>What is Accounting</vt:lpstr>
      <vt:lpstr>Double Entry System</vt:lpstr>
      <vt:lpstr>Double Entry</vt:lpstr>
      <vt:lpstr>3 Golden rule of accounting</vt:lpstr>
      <vt:lpstr>Real Account</vt:lpstr>
      <vt:lpstr>Nominal Account</vt:lpstr>
      <vt:lpstr>Personal Account</vt:lpstr>
      <vt:lpstr>Example of Double Entry`</vt:lpstr>
      <vt:lpstr>Three main satement</vt:lpstr>
      <vt:lpstr>Income statement</vt:lpstr>
      <vt:lpstr>Example of Income stement</vt:lpstr>
      <vt:lpstr>Balance Sheet </vt:lpstr>
      <vt:lpstr>Balance sheet</vt:lpstr>
      <vt:lpstr>Balncesheet</vt:lpstr>
      <vt:lpstr>Cash Flow statement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Accounting</dc:title>
  <dc:creator>darshitkhatri</dc:creator>
  <cp:lastModifiedBy>darshitkhatri</cp:lastModifiedBy>
  <cp:revision>11</cp:revision>
  <dcterms:created xsi:type="dcterms:W3CDTF">2016-03-18T06:55:27Z</dcterms:created>
  <dcterms:modified xsi:type="dcterms:W3CDTF">2016-03-18T08:35:50Z</dcterms:modified>
</cp:coreProperties>
</file>