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8" r:id="rId3"/>
    <p:sldId id="257" r:id="rId4"/>
    <p:sldId id="259" r:id="rId5"/>
    <p:sldId id="261" r:id="rId6"/>
    <p:sldId id="262" r:id="rId7"/>
    <p:sldId id="260"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8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90" d="100"/>
          <a:sy n="90" d="100"/>
        </p:scale>
        <p:origin x="398" y="-1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darsh\Downloads\final.xlsx" TargetMode="External"/></Relationships>
</file>

<file path=ppt/charts/_rels/chart2.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darsh\Downloads\final.xlsx" TargetMode="External"/></Relationships>
</file>

<file path=ppt/charts/_rels/chart3.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darsh\Downloads\final.xlsx" TargetMode="External"/></Relationships>
</file>

<file path=ppt/charts/_rels/chart4.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darsh\Downloads\final.xlsx" TargetMode="External"/></Relationships>
</file>

<file path=ppt/charts/_rels/chart5.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darsh\Downloads\final.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C:\Users\darsh\Downloads\final.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C:\Users\darsh\Downloads\fin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[final.xlsx]Order level Analysis!PivotTable1</c:name>
    <c:fmtId val="2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b="0" dirty="0"/>
              <a:t>Top</a:t>
            </a:r>
            <a:r>
              <a:rPr lang="en-IN" sz="1400" b="0" baseline="0" dirty="0"/>
              <a:t> 3 areas with highest orders</a:t>
            </a:r>
            <a:endParaRPr lang="en-IN" sz="1400" b="0"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Analysis'!$B$3:$B$4</c:f>
              <c:strCache>
                <c:ptCount val="1"/>
                <c:pt idx="0">
                  <c:v>Afternoon</c:v>
                </c:pt>
              </c:strCache>
            </c:strRef>
          </c:tx>
          <c:spPr>
            <a:blipFill>
              <a:blip xmlns:r="http://schemas.openxmlformats.org/officeDocument/2006/relationships" r:embed="rId3">
                <a:duotone>
                  <a:schemeClr val="accent1">
                    <a:shade val="53000"/>
                    <a:shade val="88000"/>
                    <a:lumMod val="88000"/>
                  </a:schemeClr>
                  <a:schemeClr val="accent1">
                    <a:shade val="53000"/>
                  </a:schemeClr>
                </a:duotone>
              </a:blip>
              <a:tile tx="0" ty="0" sx="100000" sy="100000" flip="none" algn="tl"/>
            </a:blip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'Order level Analysis'!$A$5:$A$8</c:f>
              <c:strCache>
                <c:ptCount val="3"/>
                <c:pt idx="0">
                  <c:v>Harlur</c:v>
                </c:pt>
                <c:pt idx="1">
                  <c:v>HSR Layout</c:v>
                </c:pt>
                <c:pt idx="2">
                  <c:v>ITI Layout</c:v>
                </c:pt>
              </c:strCache>
            </c:strRef>
          </c:cat>
          <c:val>
            <c:numRef>
              <c:f>'Order level Analysis'!$B$5:$B$8</c:f>
              <c:numCache>
                <c:formatCode>General</c:formatCode>
                <c:ptCount val="3"/>
                <c:pt idx="0">
                  <c:v>324</c:v>
                </c:pt>
                <c:pt idx="1">
                  <c:v>4085</c:v>
                </c:pt>
                <c:pt idx="2">
                  <c:v>1039</c:v>
                </c:pt>
              </c:numCache>
            </c:numRef>
          </c:val>
          <c:extLst>
            <c:ext xmlns:c16="http://schemas.microsoft.com/office/drawing/2014/chart" uri="{C3380CC4-5D6E-409C-BE32-E72D297353CC}">
              <c16:uniqueId val="{00000000-488A-4227-9687-49BCD295FFA7}"/>
            </c:ext>
          </c:extLst>
        </c:ser>
        <c:ser>
          <c:idx val="1"/>
          <c:order val="1"/>
          <c:tx>
            <c:strRef>
              <c:f>'Order level Analysis'!$C$3:$C$4</c:f>
              <c:strCache>
                <c:ptCount val="1"/>
                <c:pt idx="0">
                  <c:v>Evening</c:v>
                </c:pt>
              </c:strCache>
            </c:strRef>
          </c:tx>
          <c:spPr>
            <a:blipFill>
              <a:blip xmlns:r="http://schemas.openxmlformats.org/officeDocument/2006/relationships" r:embed="rId3">
                <a:duotone>
                  <a:schemeClr val="accent1">
                    <a:shade val="76000"/>
                    <a:shade val="88000"/>
                    <a:lumMod val="88000"/>
                  </a:schemeClr>
                  <a:schemeClr val="accent1">
                    <a:shade val="76000"/>
                  </a:schemeClr>
                </a:duotone>
              </a:blip>
              <a:tile tx="0" ty="0" sx="100000" sy="100000" flip="none" algn="tl"/>
            </a:blip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'Order level Analysis'!$A$5:$A$8</c:f>
              <c:strCache>
                <c:ptCount val="3"/>
                <c:pt idx="0">
                  <c:v>Harlur</c:v>
                </c:pt>
                <c:pt idx="1">
                  <c:v>HSR Layout</c:v>
                </c:pt>
                <c:pt idx="2">
                  <c:v>ITI Layout</c:v>
                </c:pt>
              </c:strCache>
            </c:strRef>
          </c:cat>
          <c:val>
            <c:numRef>
              <c:f>'Order level Analysis'!$C$5:$C$8</c:f>
              <c:numCache>
                <c:formatCode>General</c:formatCode>
                <c:ptCount val="3"/>
                <c:pt idx="0">
                  <c:v>280</c:v>
                </c:pt>
                <c:pt idx="1">
                  <c:v>3288</c:v>
                </c:pt>
                <c:pt idx="2">
                  <c:v>757</c:v>
                </c:pt>
              </c:numCache>
            </c:numRef>
          </c:val>
          <c:extLst>
            <c:ext xmlns:c16="http://schemas.microsoft.com/office/drawing/2014/chart" uri="{C3380CC4-5D6E-409C-BE32-E72D297353CC}">
              <c16:uniqueId val="{00000001-488A-4227-9687-49BCD295FFA7}"/>
            </c:ext>
          </c:extLst>
        </c:ser>
        <c:ser>
          <c:idx val="2"/>
          <c:order val="2"/>
          <c:tx>
            <c:strRef>
              <c:f>'Order level Analysis'!$D$3:$D$4</c:f>
              <c:strCache>
                <c:ptCount val="1"/>
                <c:pt idx="0">
                  <c:v>Late Night</c:v>
                </c:pt>
              </c:strCache>
            </c:strRef>
          </c:tx>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'Order level Analysis'!$A$5:$A$8</c:f>
              <c:strCache>
                <c:ptCount val="3"/>
                <c:pt idx="0">
                  <c:v>Harlur</c:v>
                </c:pt>
                <c:pt idx="1">
                  <c:v>HSR Layout</c:v>
                </c:pt>
                <c:pt idx="2">
                  <c:v>ITI Layout</c:v>
                </c:pt>
              </c:strCache>
            </c:strRef>
          </c:cat>
          <c:val>
            <c:numRef>
              <c:f>'Order level Analysis'!$D$5:$D$8</c:f>
              <c:numCache>
                <c:formatCode>General</c:formatCode>
                <c:ptCount val="3"/>
                <c:pt idx="0">
                  <c:v>73</c:v>
                </c:pt>
                <c:pt idx="1">
                  <c:v>953</c:v>
                </c:pt>
                <c:pt idx="2">
                  <c:v>346</c:v>
                </c:pt>
              </c:numCache>
            </c:numRef>
          </c:val>
          <c:extLst>
            <c:ext xmlns:c16="http://schemas.microsoft.com/office/drawing/2014/chart" uri="{C3380CC4-5D6E-409C-BE32-E72D297353CC}">
              <c16:uniqueId val="{00000002-488A-4227-9687-49BCD295FFA7}"/>
            </c:ext>
          </c:extLst>
        </c:ser>
        <c:ser>
          <c:idx val="3"/>
          <c:order val="3"/>
          <c:tx>
            <c:strRef>
              <c:f>'Order level Analysis'!$E$3:$E$4</c:f>
              <c:strCache>
                <c:ptCount val="1"/>
                <c:pt idx="0">
                  <c:v>Morning</c:v>
                </c:pt>
              </c:strCache>
            </c:strRef>
          </c:tx>
          <c:spPr>
            <a:blipFill>
              <a:blip xmlns:r="http://schemas.openxmlformats.org/officeDocument/2006/relationships" r:embed="rId3">
                <a:duotone>
                  <a:schemeClr val="accent1">
                    <a:tint val="77000"/>
                    <a:shade val="88000"/>
                    <a:lumMod val="88000"/>
                  </a:schemeClr>
                  <a:schemeClr val="accent1">
                    <a:tint val="77000"/>
                  </a:schemeClr>
                </a:duotone>
              </a:blip>
              <a:tile tx="0" ty="0" sx="100000" sy="100000" flip="none" algn="tl"/>
            </a:blip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'Order level Analysis'!$A$5:$A$8</c:f>
              <c:strCache>
                <c:ptCount val="3"/>
                <c:pt idx="0">
                  <c:v>Harlur</c:v>
                </c:pt>
                <c:pt idx="1">
                  <c:v>HSR Layout</c:v>
                </c:pt>
                <c:pt idx="2">
                  <c:v>ITI Layout</c:v>
                </c:pt>
              </c:strCache>
            </c:strRef>
          </c:cat>
          <c:val>
            <c:numRef>
              <c:f>'Order level Analysis'!$E$5:$E$8</c:f>
              <c:numCache>
                <c:formatCode>General</c:formatCode>
                <c:ptCount val="3"/>
                <c:pt idx="0">
                  <c:v>382</c:v>
                </c:pt>
                <c:pt idx="1">
                  <c:v>3749</c:v>
                </c:pt>
                <c:pt idx="2">
                  <c:v>868</c:v>
                </c:pt>
              </c:numCache>
            </c:numRef>
          </c:val>
          <c:extLst>
            <c:ext xmlns:c16="http://schemas.microsoft.com/office/drawing/2014/chart" uri="{C3380CC4-5D6E-409C-BE32-E72D297353CC}">
              <c16:uniqueId val="{00000003-488A-4227-9687-49BCD295FFA7}"/>
            </c:ext>
          </c:extLst>
        </c:ser>
        <c:ser>
          <c:idx val="4"/>
          <c:order val="4"/>
          <c:tx>
            <c:strRef>
              <c:f>'Order level Analysis'!$F$3:$F$4</c:f>
              <c:strCache>
                <c:ptCount val="1"/>
                <c:pt idx="0">
                  <c:v>Night</c:v>
                </c:pt>
              </c:strCache>
            </c:strRef>
          </c:tx>
          <c:spPr>
            <a:blipFill>
              <a:blip xmlns:r="http://schemas.openxmlformats.org/officeDocument/2006/relationships" r:embed="rId3">
                <a:duotone>
                  <a:schemeClr val="accent1">
                    <a:tint val="54000"/>
                    <a:shade val="88000"/>
                    <a:lumMod val="88000"/>
                  </a:schemeClr>
                  <a:schemeClr val="accent1">
                    <a:tint val="54000"/>
                  </a:schemeClr>
                </a:duotone>
              </a:blip>
              <a:tile tx="0" ty="0" sx="100000" sy="100000" flip="none" algn="tl"/>
            </a:blip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'Order level Analysis'!$A$5:$A$8</c:f>
              <c:strCache>
                <c:ptCount val="3"/>
                <c:pt idx="0">
                  <c:v>Harlur</c:v>
                </c:pt>
                <c:pt idx="1">
                  <c:v>HSR Layout</c:v>
                </c:pt>
                <c:pt idx="2">
                  <c:v>ITI Layout</c:v>
                </c:pt>
              </c:strCache>
            </c:strRef>
          </c:cat>
          <c:val>
            <c:numRef>
              <c:f>'Order level Analysis'!$F$5:$F$8</c:f>
              <c:numCache>
                <c:formatCode>General</c:formatCode>
                <c:ptCount val="3"/>
                <c:pt idx="0">
                  <c:v>250</c:v>
                </c:pt>
                <c:pt idx="1">
                  <c:v>3582</c:v>
                </c:pt>
                <c:pt idx="2">
                  <c:v>936</c:v>
                </c:pt>
              </c:numCache>
            </c:numRef>
          </c:val>
          <c:extLst>
            <c:ext xmlns:c16="http://schemas.microsoft.com/office/drawing/2014/chart" uri="{C3380CC4-5D6E-409C-BE32-E72D297353CC}">
              <c16:uniqueId val="{00000004-488A-4227-9687-49BCD295FFA7}"/>
            </c:ext>
          </c:extLst>
        </c:ser>
        <c:dLbls>
          <c:dLblPos val="outEnd"/>
          <c:showLegendKey val="0"/>
          <c:showVal val="1"/>
          <c:showCatName val="0"/>
          <c:showSerName val="0"/>
          <c:showPercent val="0"/>
          <c:showBubbleSize val="0"/>
        </c:dLbls>
        <c:gapWidth val="100"/>
        <c:overlap val="-24"/>
        <c:axId val="1176134207"/>
        <c:axId val="1176148607"/>
      </c:barChart>
      <c:catAx>
        <c:axId val="117613420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76148607"/>
        <c:crosses val="autoZero"/>
        <c:auto val="1"/>
        <c:lblAlgn val="ctr"/>
        <c:lblOffset val="100"/>
        <c:noMultiLvlLbl val="0"/>
      </c:catAx>
      <c:valAx>
        <c:axId val="117614860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761342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[final.xlsx]Order level Analysis!PivotTable2</c:name>
    <c:fmtId val="12"/>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b="0" dirty="0"/>
              <a:t>Top 3 areas with highest increase in monthly orders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Analysis'!$B$68:$B$71</c:f>
              <c:strCache>
                <c:ptCount val="1"/>
                <c:pt idx="0">
                  <c:v>Jan</c:v>
                </c:pt>
              </c:strCache>
            </c:strRef>
          </c:tx>
          <c:spPr>
            <a:blipFill>
              <a:blip xmlns:r="http://schemas.openxmlformats.org/officeDocument/2006/relationships" r:embed="rId3">
                <a:duotone>
                  <a:schemeClr val="accent1">
                    <a:tint val="44000"/>
                    <a:shade val="88000"/>
                    <a:lumMod val="88000"/>
                  </a:schemeClr>
                  <a:schemeClr val="accent1">
                    <a:tint val="44000"/>
                  </a:schemeClr>
                </a:duotone>
              </a:blip>
              <a:tile tx="0" ty="0" sx="100000" sy="100000" flip="none" algn="tl"/>
            </a:blipFill>
            <a:ln>
              <a:noFill/>
            </a:ln>
            <a:effectLst>
              <a:outerShdw blurRad="25400" dist="12700" dir="5400000" rotWithShape="0">
                <a:srgbClr val="000000">
                  <a:alpha val="60000"/>
                </a:srgbClr>
              </a:outerShdw>
            </a:effectLst>
          </c:spPr>
          <c:invertIfNegative val="0"/>
          <c:cat>
            <c:strRef>
              <c:f>'Order level Analysis'!$A$72:$A$74</c:f>
              <c:strCache>
                <c:ptCount val="3"/>
                <c:pt idx="0">
                  <c:v>HSR Layout</c:v>
                </c:pt>
                <c:pt idx="1">
                  <c:v>ITI Layout</c:v>
                </c:pt>
                <c:pt idx="2">
                  <c:v>Harlur</c:v>
                </c:pt>
              </c:strCache>
            </c:strRef>
          </c:cat>
          <c:val>
            <c:numRef>
              <c:f>'Order level Analysis'!$B$72:$B$74</c:f>
              <c:numCache>
                <c:formatCode>General</c:formatCode>
                <c:ptCount val="3"/>
                <c:pt idx="0">
                  <c:v>1072</c:v>
                </c:pt>
                <c:pt idx="1">
                  <c:v>264</c:v>
                </c:pt>
                <c:pt idx="2">
                  <c:v>53</c:v>
                </c:pt>
              </c:numCache>
            </c:numRef>
          </c:val>
          <c:extLst>
            <c:ext xmlns:c16="http://schemas.microsoft.com/office/drawing/2014/chart" uri="{C3380CC4-5D6E-409C-BE32-E72D297353CC}">
              <c16:uniqueId val="{00000000-9FD4-4704-BFCA-2084BADCFD5F}"/>
            </c:ext>
          </c:extLst>
        </c:ser>
        <c:ser>
          <c:idx val="1"/>
          <c:order val="1"/>
          <c:tx>
            <c:strRef>
              <c:f>'Order level Analysis'!$C$68:$C$71</c:f>
              <c:strCache>
                <c:ptCount val="1"/>
                <c:pt idx="0">
                  <c:v>Feb</c:v>
                </c:pt>
              </c:strCache>
            </c:strRef>
          </c:tx>
          <c:spPr>
            <a:blipFill>
              <a:blip xmlns:r="http://schemas.openxmlformats.org/officeDocument/2006/relationships" r:embed="rId3">
                <a:duotone>
                  <a:schemeClr val="accent1">
                    <a:tint val="58000"/>
                    <a:shade val="88000"/>
                    <a:lumMod val="88000"/>
                  </a:schemeClr>
                  <a:schemeClr val="accent1">
                    <a:tint val="58000"/>
                  </a:schemeClr>
                </a:duotone>
              </a:blip>
              <a:tile tx="0" ty="0" sx="100000" sy="100000" flip="none" algn="tl"/>
            </a:blipFill>
            <a:ln>
              <a:noFill/>
            </a:ln>
            <a:effectLst>
              <a:outerShdw blurRad="25400" dist="12700" dir="5400000" rotWithShape="0">
                <a:srgbClr val="000000">
                  <a:alpha val="60000"/>
                </a:srgbClr>
              </a:outerShdw>
            </a:effectLst>
          </c:spPr>
          <c:invertIfNegative val="0"/>
          <c:cat>
            <c:strRef>
              <c:f>'Order level Analysis'!$A$72:$A$74</c:f>
              <c:strCache>
                <c:ptCount val="3"/>
                <c:pt idx="0">
                  <c:v>HSR Layout</c:v>
                </c:pt>
                <c:pt idx="1">
                  <c:v>ITI Layout</c:v>
                </c:pt>
                <c:pt idx="2">
                  <c:v>Harlur</c:v>
                </c:pt>
              </c:strCache>
            </c:strRef>
          </c:cat>
          <c:val>
            <c:numRef>
              <c:f>'Order level Analysis'!$C$72:$C$74</c:f>
              <c:numCache>
                <c:formatCode>General</c:formatCode>
                <c:ptCount val="3"/>
                <c:pt idx="0">
                  <c:v>1186</c:v>
                </c:pt>
                <c:pt idx="1">
                  <c:v>253</c:v>
                </c:pt>
                <c:pt idx="2">
                  <c:v>70</c:v>
                </c:pt>
              </c:numCache>
            </c:numRef>
          </c:val>
          <c:extLst>
            <c:ext xmlns:c16="http://schemas.microsoft.com/office/drawing/2014/chart" uri="{C3380CC4-5D6E-409C-BE32-E72D297353CC}">
              <c16:uniqueId val="{00000001-9FD4-4704-BFCA-2084BADCFD5F}"/>
            </c:ext>
          </c:extLst>
        </c:ser>
        <c:ser>
          <c:idx val="2"/>
          <c:order val="2"/>
          <c:tx>
            <c:strRef>
              <c:f>'Order level Analysis'!$D$68:$D$71</c:f>
              <c:strCache>
                <c:ptCount val="1"/>
                <c:pt idx="0">
                  <c:v>Mar</c:v>
                </c:pt>
              </c:strCache>
            </c:strRef>
          </c:tx>
          <c:spPr>
            <a:blipFill>
              <a:blip xmlns:r="http://schemas.openxmlformats.org/officeDocument/2006/relationships" r:embed="rId3">
                <a:duotone>
                  <a:schemeClr val="accent1">
                    <a:tint val="72000"/>
                    <a:shade val="88000"/>
                    <a:lumMod val="88000"/>
                  </a:schemeClr>
                  <a:schemeClr val="accent1">
                    <a:tint val="72000"/>
                  </a:schemeClr>
                </a:duotone>
              </a:blip>
              <a:tile tx="0" ty="0" sx="100000" sy="100000" flip="none" algn="tl"/>
            </a:blipFill>
            <a:ln>
              <a:noFill/>
            </a:ln>
            <a:effectLst>
              <a:outerShdw blurRad="25400" dist="12700" dir="5400000" rotWithShape="0">
                <a:srgbClr val="000000">
                  <a:alpha val="60000"/>
                </a:srgbClr>
              </a:outerShdw>
            </a:effectLst>
          </c:spPr>
          <c:invertIfNegative val="0"/>
          <c:cat>
            <c:strRef>
              <c:f>'Order level Analysis'!$A$72:$A$74</c:f>
              <c:strCache>
                <c:ptCount val="3"/>
                <c:pt idx="0">
                  <c:v>HSR Layout</c:v>
                </c:pt>
                <c:pt idx="1">
                  <c:v>ITI Layout</c:v>
                </c:pt>
                <c:pt idx="2">
                  <c:v>Harlur</c:v>
                </c:pt>
              </c:strCache>
            </c:strRef>
          </c:cat>
          <c:val>
            <c:numRef>
              <c:f>'Order level Analysis'!$D$72:$D$74</c:f>
              <c:numCache>
                <c:formatCode>General</c:formatCode>
                <c:ptCount val="3"/>
                <c:pt idx="0">
                  <c:v>1573</c:v>
                </c:pt>
                <c:pt idx="1">
                  <c:v>351</c:v>
                </c:pt>
                <c:pt idx="2">
                  <c:v>88</c:v>
                </c:pt>
              </c:numCache>
            </c:numRef>
          </c:val>
          <c:extLst>
            <c:ext xmlns:c16="http://schemas.microsoft.com/office/drawing/2014/chart" uri="{C3380CC4-5D6E-409C-BE32-E72D297353CC}">
              <c16:uniqueId val="{00000002-9FD4-4704-BFCA-2084BADCFD5F}"/>
            </c:ext>
          </c:extLst>
        </c:ser>
        <c:ser>
          <c:idx val="3"/>
          <c:order val="3"/>
          <c:tx>
            <c:strRef>
              <c:f>'Order level Analysis'!$E$68:$E$71</c:f>
              <c:strCache>
                <c:ptCount val="1"/>
                <c:pt idx="0">
                  <c:v>Apr</c:v>
                </c:pt>
              </c:strCache>
            </c:strRef>
          </c:tx>
          <c:spPr>
            <a:blipFill>
              <a:blip xmlns:r="http://schemas.openxmlformats.org/officeDocument/2006/relationships" r:embed="rId3">
                <a:duotone>
                  <a:schemeClr val="accent1">
                    <a:tint val="86000"/>
                    <a:shade val="88000"/>
                    <a:lumMod val="88000"/>
                  </a:schemeClr>
                  <a:schemeClr val="accent1">
                    <a:tint val="86000"/>
                  </a:schemeClr>
                </a:duotone>
              </a:blip>
              <a:tile tx="0" ty="0" sx="100000" sy="100000" flip="none" algn="tl"/>
            </a:blipFill>
            <a:ln>
              <a:noFill/>
            </a:ln>
            <a:effectLst>
              <a:outerShdw blurRad="25400" dist="12700" dir="5400000" rotWithShape="0">
                <a:srgbClr val="000000">
                  <a:alpha val="60000"/>
                </a:srgbClr>
              </a:outerShdw>
            </a:effectLst>
          </c:spPr>
          <c:invertIfNegative val="0"/>
          <c:cat>
            <c:strRef>
              <c:f>'Order level Analysis'!$A$72:$A$74</c:f>
              <c:strCache>
                <c:ptCount val="3"/>
                <c:pt idx="0">
                  <c:v>HSR Layout</c:v>
                </c:pt>
                <c:pt idx="1">
                  <c:v>ITI Layout</c:v>
                </c:pt>
                <c:pt idx="2">
                  <c:v>Harlur</c:v>
                </c:pt>
              </c:strCache>
            </c:strRef>
          </c:cat>
          <c:val>
            <c:numRef>
              <c:f>'Order level Analysis'!$E$72:$E$74</c:f>
              <c:numCache>
                <c:formatCode>General</c:formatCode>
                <c:ptCount val="3"/>
                <c:pt idx="0">
                  <c:v>1794</c:v>
                </c:pt>
                <c:pt idx="1">
                  <c:v>374</c:v>
                </c:pt>
                <c:pt idx="2">
                  <c:v>86</c:v>
                </c:pt>
              </c:numCache>
            </c:numRef>
          </c:val>
          <c:extLst>
            <c:ext xmlns:c16="http://schemas.microsoft.com/office/drawing/2014/chart" uri="{C3380CC4-5D6E-409C-BE32-E72D297353CC}">
              <c16:uniqueId val="{00000003-9FD4-4704-BFCA-2084BADCFD5F}"/>
            </c:ext>
          </c:extLst>
        </c:ser>
        <c:ser>
          <c:idx val="4"/>
          <c:order val="4"/>
          <c:tx>
            <c:strRef>
              <c:f>'Order level Analysis'!$F$68:$F$71</c:f>
              <c:strCache>
                <c:ptCount val="1"/>
                <c:pt idx="0">
                  <c:v>May</c:v>
                </c:pt>
              </c:strCache>
            </c:strRef>
          </c:tx>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25400" dist="12700" dir="5400000" rotWithShape="0">
                <a:srgbClr val="000000">
                  <a:alpha val="60000"/>
                </a:srgbClr>
              </a:outerShdw>
            </a:effectLst>
          </c:spPr>
          <c:invertIfNegative val="0"/>
          <c:cat>
            <c:strRef>
              <c:f>'Order level Analysis'!$A$72:$A$74</c:f>
              <c:strCache>
                <c:ptCount val="3"/>
                <c:pt idx="0">
                  <c:v>HSR Layout</c:v>
                </c:pt>
                <c:pt idx="1">
                  <c:v>ITI Layout</c:v>
                </c:pt>
                <c:pt idx="2">
                  <c:v>Harlur</c:v>
                </c:pt>
              </c:strCache>
            </c:strRef>
          </c:cat>
          <c:val>
            <c:numRef>
              <c:f>'Order level Analysis'!$F$72:$F$74</c:f>
              <c:numCache>
                <c:formatCode>General</c:formatCode>
                <c:ptCount val="3"/>
                <c:pt idx="0">
                  <c:v>1768</c:v>
                </c:pt>
                <c:pt idx="1">
                  <c:v>354</c:v>
                </c:pt>
                <c:pt idx="2">
                  <c:v>68</c:v>
                </c:pt>
              </c:numCache>
            </c:numRef>
          </c:val>
          <c:extLst>
            <c:ext xmlns:c16="http://schemas.microsoft.com/office/drawing/2014/chart" uri="{C3380CC4-5D6E-409C-BE32-E72D297353CC}">
              <c16:uniqueId val="{00000004-9FD4-4704-BFCA-2084BADCFD5F}"/>
            </c:ext>
          </c:extLst>
        </c:ser>
        <c:ser>
          <c:idx val="5"/>
          <c:order val="5"/>
          <c:tx>
            <c:strRef>
              <c:f>'Order level Analysis'!$G$68:$G$71</c:f>
              <c:strCache>
                <c:ptCount val="1"/>
                <c:pt idx="0">
                  <c:v>Jun</c:v>
                </c:pt>
              </c:strCache>
            </c:strRef>
          </c:tx>
          <c:spPr>
            <a:blipFill>
              <a:blip xmlns:r="http://schemas.openxmlformats.org/officeDocument/2006/relationships" r:embed="rId3">
                <a:duotone>
                  <a:schemeClr val="accent1">
                    <a:shade val="86000"/>
                    <a:shade val="88000"/>
                    <a:lumMod val="88000"/>
                  </a:schemeClr>
                  <a:schemeClr val="accent1">
                    <a:shade val="86000"/>
                  </a:schemeClr>
                </a:duotone>
              </a:blip>
              <a:tile tx="0" ty="0" sx="100000" sy="100000" flip="none" algn="tl"/>
            </a:blipFill>
            <a:ln>
              <a:noFill/>
            </a:ln>
            <a:effectLst>
              <a:outerShdw blurRad="25400" dist="12700" dir="5400000" rotWithShape="0">
                <a:srgbClr val="000000">
                  <a:alpha val="60000"/>
                </a:srgbClr>
              </a:outerShdw>
            </a:effectLst>
          </c:spPr>
          <c:invertIfNegative val="0"/>
          <c:cat>
            <c:strRef>
              <c:f>'Order level Analysis'!$A$72:$A$74</c:f>
              <c:strCache>
                <c:ptCount val="3"/>
                <c:pt idx="0">
                  <c:v>HSR Layout</c:v>
                </c:pt>
                <c:pt idx="1">
                  <c:v>ITI Layout</c:v>
                </c:pt>
                <c:pt idx="2">
                  <c:v>Harlur</c:v>
                </c:pt>
              </c:strCache>
            </c:strRef>
          </c:cat>
          <c:val>
            <c:numRef>
              <c:f>'Order level Analysis'!$G$72:$G$74</c:f>
              <c:numCache>
                <c:formatCode>General</c:formatCode>
                <c:ptCount val="3"/>
                <c:pt idx="0">
                  <c:v>1855</c:v>
                </c:pt>
                <c:pt idx="1">
                  <c:v>438</c:v>
                </c:pt>
                <c:pt idx="2">
                  <c:v>67</c:v>
                </c:pt>
              </c:numCache>
            </c:numRef>
          </c:val>
          <c:extLst>
            <c:ext xmlns:c16="http://schemas.microsoft.com/office/drawing/2014/chart" uri="{C3380CC4-5D6E-409C-BE32-E72D297353CC}">
              <c16:uniqueId val="{00000005-9FD4-4704-BFCA-2084BADCFD5F}"/>
            </c:ext>
          </c:extLst>
        </c:ser>
        <c:ser>
          <c:idx val="6"/>
          <c:order val="6"/>
          <c:tx>
            <c:strRef>
              <c:f>'Order level Analysis'!$H$68:$H$71</c:f>
              <c:strCache>
                <c:ptCount val="1"/>
                <c:pt idx="0">
                  <c:v>Jul</c:v>
                </c:pt>
              </c:strCache>
            </c:strRef>
          </c:tx>
          <c:spPr>
            <a:blipFill>
              <a:blip xmlns:r="http://schemas.openxmlformats.org/officeDocument/2006/relationships" r:embed="rId3">
                <a:duotone>
                  <a:schemeClr val="accent1">
                    <a:shade val="72000"/>
                    <a:shade val="88000"/>
                    <a:lumMod val="88000"/>
                  </a:schemeClr>
                  <a:schemeClr val="accent1">
                    <a:shade val="72000"/>
                  </a:schemeClr>
                </a:duotone>
              </a:blip>
              <a:tile tx="0" ty="0" sx="100000" sy="100000" flip="none" algn="tl"/>
            </a:blipFill>
            <a:ln>
              <a:noFill/>
            </a:ln>
            <a:effectLst>
              <a:outerShdw blurRad="25400" dist="12700" dir="5400000" rotWithShape="0">
                <a:srgbClr val="000000">
                  <a:alpha val="60000"/>
                </a:srgbClr>
              </a:outerShdw>
            </a:effectLst>
          </c:spPr>
          <c:invertIfNegative val="0"/>
          <c:cat>
            <c:strRef>
              <c:f>'Order level Analysis'!$A$72:$A$74</c:f>
              <c:strCache>
                <c:ptCount val="3"/>
                <c:pt idx="0">
                  <c:v>HSR Layout</c:v>
                </c:pt>
                <c:pt idx="1">
                  <c:v>ITI Layout</c:v>
                </c:pt>
                <c:pt idx="2">
                  <c:v>Harlur</c:v>
                </c:pt>
              </c:strCache>
            </c:strRef>
          </c:cat>
          <c:val>
            <c:numRef>
              <c:f>'Order level Analysis'!$H$72:$H$74</c:f>
              <c:numCache>
                <c:formatCode>General</c:formatCode>
                <c:ptCount val="3"/>
                <c:pt idx="0">
                  <c:v>1882</c:v>
                </c:pt>
                <c:pt idx="1">
                  <c:v>467</c:v>
                </c:pt>
                <c:pt idx="2">
                  <c:v>84</c:v>
                </c:pt>
              </c:numCache>
            </c:numRef>
          </c:val>
          <c:extLst>
            <c:ext xmlns:c16="http://schemas.microsoft.com/office/drawing/2014/chart" uri="{C3380CC4-5D6E-409C-BE32-E72D297353CC}">
              <c16:uniqueId val="{00000006-9FD4-4704-BFCA-2084BADCFD5F}"/>
            </c:ext>
          </c:extLst>
        </c:ser>
        <c:ser>
          <c:idx val="7"/>
          <c:order val="7"/>
          <c:tx>
            <c:strRef>
              <c:f>'Order level Analysis'!$I$68:$I$71</c:f>
              <c:strCache>
                <c:ptCount val="1"/>
                <c:pt idx="0">
                  <c:v>Aug</c:v>
                </c:pt>
              </c:strCache>
            </c:strRef>
          </c:tx>
          <c:spPr>
            <a:blipFill>
              <a:blip xmlns:r="http://schemas.openxmlformats.org/officeDocument/2006/relationships" r:embed="rId3">
                <a:duotone>
                  <a:schemeClr val="accent1">
                    <a:shade val="58000"/>
                    <a:shade val="88000"/>
                    <a:lumMod val="88000"/>
                  </a:schemeClr>
                  <a:schemeClr val="accent1">
                    <a:shade val="58000"/>
                  </a:schemeClr>
                </a:duotone>
              </a:blip>
              <a:tile tx="0" ty="0" sx="100000" sy="100000" flip="none" algn="tl"/>
            </a:blipFill>
            <a:ln>
              <a:noFill/>
            </a:ln>
            <a:effectLst>
              <a:outerShdw blurRad="25400" dist="12700" dir="5400000" rotWithShape="0">
                <a:srgbClr val="000000">
                  <a:alpha val="60000"/>
                </a:srgbClr>
              </a:outerShdw>
            </a:effectLst>
          </c:spPr>
          <c:invertIfNegative val="0"/>
          <c:cat>
            <c:strRef>
              <c:f>'Order level Analysis'!$A$72:$A$74</c:f>
              <c:strCache>
                <c:ptCount val="3"/>
                <c:pt idx="0">
                  <c:v>HSR Layout</c:v>
                </c:pt>
                <c:pt idx="1">
                  <c:v>ITI Layout</c:v>
                </c:pt>
                <c:pt idx="2">
                  <c:v>Harlur</c:v>
                </c:pt>
              </c:strCache>
            </c:strRef>
          </c:cat>
          <c:val>
            <c:numRef>
              <c:f>'Order level Analysis'!$I$72:$I$74</c:f>
              <c:numCache>
                <c:formatCode>General</c:formatCode>
                <c:ptCount val="3"/>
                <c:pt idx="0">
                  <c:v>1921</c:v>
                </c:pt>
                <c:pt idx="1">
                  <c:v>528</c:v>
                </c:pt>
                <c:pt idx="2">
                  <c:v>254</c:v>
                </c:pt>
              </c:numCache>
            </c:numRef>
          </c:val>
          <c:extLst>
            <c:ext xmlns:c16="http://schemas.microsoft.com/office/drawing/2014/chart" uri="{C3380CC4-5D6E-409C-BE32-E72D297353CC}">
              <c16:uniqueId val="{00000007-9FD4-4704-BFCA-2084BADCFD5F}"/>
            </c:ext>
          </c:extLst>
        </c:ser>
        <c:ser>
          <c:idx val="8"/>
          <c:order val="8"/>
          <c:tx>
            <c:strRef>
              <c:f>'Order level Analysis'!$J$68:$J$71</c:f>
              <c:strCache>
                <c:ptCount val="1"/>
                <c:pt idx="0">
                  <c:v>Sep</c:v>
                </c:pt>
              </c:strCache>
            </c:strRef>
          </c:tx>
          <c:spPr>
            <a:blipFill>
              <a:blip xmlns:r="http://schemas.openxmlformats.org/officeDocument/2006/relationships" r:embed="rId3">
                <a:duotone>
                  <a:schemeClr val="accent1">
                    <a:shade val="44000"/>
                    <a:shade val="88000"/>
                    <a:lumMod val="88000"/>
                  </a:schemeClr>
                  <a:schemeClr val="accent1">
                    <a:shade val="44000"/>
                  </a:schemeClr>
                </a:duotone>
              </a:blip>
              <a:tile tx="0" ty="0" sx="100000" sy="100000" flip="none" algn="tl"/>
            </a:blipFill>
            <a:ln>
              <a:noFill/>
            </a:ln>
            <a:effectLst>
              <a:outerShdw blurRad="25400" dist="12700" dir="5400000" rotWithShape="0">
                <a:srgbClr val="000000">
                  <a:alpha val="60000"/>
                </a:srgbClr>
              </a:outerShdw>
            </a:effectLst>
          </c:spPr>
          <c:invertIfNegative val="0"/>
          <c:cat>
            <c:strRef>
              <c:f>'Order level Analysis'!$A$72:$A$74</c:f>
              <c:strCache>
                <c:ptCount val="3"/>
                <c:pt idx="0">
                  <c:v>HSR Layout</c:v>
                </c:pt>
                <c:pt idx="1">
                  <c:v>ITI Layout</c:v>
                </c:pt>
                <c:pt idx="2">
                  <c:v>Harlur</c:v>
                </c:pt>
              </c:strCache>
            </c:strRef>
          </c:cat>
          <c:val>
            <c:numRef>
              <c:f>'Order level Analysis'!$J$72:$J$74</c:f>
              <c:numCache>
                <c:formatCode>General</c:formatCode>
                <c:ptCount val="3"/>
                <c:pt idx="0">
                  <c:v>2606</c:v>
                </c:pt>
                <c:pt idx="1">
                  <c:v>917</c:v>
                </c:pt>
                <c:pt idx="2">
                  <c:v>539</c:v>
                </c:pt>
              </c:numCache>
            </c:numRef>
          </c:val>
          <c:extLst>
            <c:ext xmlns:c16="http://schemas.microsoft.com/office/drawing/2014/chart" uri="{C3380CC4-5D6E-409C-BE32-E72D297353CC}">
              <c16:uniqueId val="{00000008-9FD4-4704-BFCA-2084BADCFD5F}"/>
            </c:ext>
          </c:extLst>
        </c:ser>
        <c:dLbls>
          <c:showLegendKey val="0"/>
          <c:showVal val="0"/>
          <c:showCatName val="0"/>
          <c:showSerName val="0"/>
          <c:showPercent val="0"/>
          <c:showBubbleSize val="0"/>
        </c:dLbls>
        <c:gapWidth val="100"/>
        <c:overlap val="-24"/>
        <c:axId val="930057375"/>
        <c:axId val="930059775"/>
      </c:barChart>
      <c:catAx>
        <c:axId val="93005737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30059775"/>
        <c:crosses val="autoZero"/>
        <c:auto val="1"/>
        <c:lblAlgn val="ctr"/>
        <c:lblOffset val="100"/>
        <c:noMultiLvlLbl val="0"/>
      </c:catAx>
      <c:valAx>
        <c:axId val="93005977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300573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[final.xlsx]Order level Analysis!PivotTable3</c:name>
    <c:fmtId val="20"/>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Delivery charges at slot </a:t>
            </a:r>
            <a:r>
              <a:rPr lang="en-IN" b="0" dirty="0"/>
              <a:t>and</a:t>
            </a:r>
            <a:r>
              <a:rPr lang="en-IN" dirty="0"/>
              <a:t> month level</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blipFill>
            <a:blip xmlns:r="http://schemas.openxmlformats.org/officeDocument/2006/relationships" r:embed="rId3">
              <a:duotone>
                <a:schemeClr val="accent3">
                  <a:shade val="88000"/>
                  <a:lumMod val="88000"/>
                </a:schemeClr>
                <a:schemeClr val="accent3"/>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blipFill>
            <a:blip xmlns:r="http://schemas.openxmlformats.org/officeDocument/2006/relationships" r:embed="rId3">
              <a:duotone>
                <a:schemeClr val="accent3">
                  <a:shade val="88000"/>
                  <a:lumMod val="88000"/>
                </a:schemeClr>
                <a:schemeClr val="accent3"/>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blipFill>
            <a:blip xmlns:r="http://schemas.openxmlformats.org/officeDocument/2006/relationships" r:embed="rId3">
              <a:duotone>
                <a:schemeClr val="accent3">
                  <a:shade val="88000"/>
                  <a:lumMod val="88000"/>
                </a:schemeClr>
                <a:schemeClr val="accent3"/>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blipFill>
            <a:blip xmlns:r="http://schemas.openxmlformats.org/officeDocument/2006/relationships" r:embed="rId3">
              <a:duotone>
                <a:schemeClr val="accent3">
                  <a:shade val="88000"/>
                  <a:lumMod val="88000"/>
                </a:schemeClr>
                <a:schemeClr val="accent3"/>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blipFill>
            <a:blip xmlns:r="http://schemas.openxmlformats.org/officeDocument/2006/relationships" r:embed="rId3">
              <a:duotone>
                <a:schemeClr val="accent3">
                  <a:shade val="88000"/>
                  <a:lumMod val="88000"/>
                </a:schemeClr>
                <a:schemeClr val="accent3"/>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blipFill>
            <a:blip xmlns:r="http://schemas.openxmlformats.org/officeDocument/2006/relationships" r:embed="rId3">
              <a:duotone>
                <a:schemeClr val="accent3">
                  <a:shade val="88000"/>
                  <a:lumMod val="88000"/>
                </a:schemeClr>
                <a:schemeClr val="accent3"/>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blipFill>
            <a:blip xmlns:r="http://schemas.openxmlformats.org/officeDocument/2006/relationships" r:embed="rId3">
              <a:duotone>
                <a:schemeClr val="accent3">
                  <a:shade val="88000"/>
                  <a:lumMod val="88000"/>
                </a:schemeClr>
                <a:schemeClr val="accent3"/>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blipFill>
            <a:blip xmlns:r="http://schemas.openxmlformats.org/officeDocument/2006/relationships" r:embed="rId3">
              <a:duotone>
                <a:schemeClr val="accent3">
                  <a:shade val="88000"/>
                  <a:lumMod val="88000"/>
                </a:schemeClr>
                <a:schemeClr val="accent3"/>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blipFill>
            <a:blip xmlns:r="http://schemas.openxmlformats.org/officeDocument/2006/relationships" r:embed="rId3">
              <a:duotone>
                <a:schemeClr val="accent3">
                  <a:shade val="88000"/>
                  <a:lumMod val="88000"/>
                </a:schemeClr>
                <a:schemeClr val="accent3"/>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Analysis'!$B$125:$B$126</c:f>
              <c:strCache>
                <c:ptCount val="1"/>
                <c:pt idx="0">
                  <c:v>Afternoon</c:v>
                </c:pt>
              </c:strCache>
            </c:strRef>
          </c:tx>
          <c:spPr>
            <a:blipFill>
              <a:blip xmlns:r="http://schemas.openxmlformats.org/officeDocument/2006/relationships" r:embed="rId3">
                <a:duotone>
                  <a:schemeClr val="accent3">
                    <a:tint val="77000"/>
                    <a:shade val="88000"/>
                    <a:lumMod val="88000"/>
                  </a:schemeClr>
                  <a:schemeClr val="accent3">
                    <a:tint val="77000"/>
                  </a:schemeClr>
                </a:duotone>
              </a:blip>
              <a:tile tx="0" ty="0" sx="100000" sy="100000" flip="none" algn="tl"/>
            </a:blipFill>
            <a:ln>
              <a:noFill/>
            </a:ln>
            <a:effectLst>
              <a:outerShdw blurRad="25400" dist="12700" dir="5400000" rotWithShape="0">
                <a:srgbClr val="000000">
                  <a:alpha val="60000"/>
                </a:srgbClr>
              </a:outerShdw>
            </a:effectLst>
          </c:spPr>
          <c:invertIfNegative val="0"/>
          <c:cat>
            <c:strRef>
              <c:f>'Order level Analysis'!$A$127:$A$128</c:f>
              <c:strCache>
                <c:ptCount val="2"/>
                <c:pt idx="0">
                  <c:v>Jan</c:v>
                </c:pt>
                <c:pt idx="1">
                  <c:v>Sep</c:v>
                </c:pt>
              </c:strCache>
            </c:strRef>
          </c:cat>
          <c:val>
            <c:numRef>
              <c:f>'Order level Analysis'!$B$127:$B$128</c:f>
              <c:numCache>
                <c:formatCode>0.00%</c:formatCode>
                <c:ptCount val="2"/>
                <c:pt idx="0">
                  <c:v>9.3279371921598297E-2</c:v>
                </c:pt>
                <c:pt idx="1">
                  <c:v>1.733634462754776E-2</c:v>
                </c:pt>
              </c:numCache>
            </c:numRef>
          </c:val>
          <c:extLst>
            <c:ext xmlns:c16="http://schemas.microsoft.com/office/drawing/2014/chart" uri="{C3380CC4-5D6E-409C-BE32-E72D297353CC}">
              <c16:uniqueId val="{00000000-E274-4775-A317-930510EA18AC}"/>
            </c:ext>
          </c:extLst>
        </c:ser>
        <c:ser>
          <c:idx val="1"/>
          <c:order val="1"/>
          <c:tx>
            <c:strRef>
              <c:f>'Order level Analysis'!$C$125:$C$126</c:f>
              <c:strCache>
                <c:ptCount val="1"/>
                <c:pt idx="0">
                  <c:v>Late Night</c:v>
                </c:pt>
              </c:strCache>
            </c:strRef>
          </c:tx>
          <c:spPr>
            <a:blipFill>
              <a:blip xmlns:r="http://schemas.openxmlformats.org/officeDocument/2006/relationships" r:embed="rId3">
                <a:duotone>
                  <a:schemeClr val="accent3">
                    <a:shade val="76000"/>
                    <a:shade val="88000"/>
                    <a:lumMod val="88000"/>
                  </a:schemeClr>
                  <a:schemeClr val="accent3">
                    <a:shade val="76000"/>
                  </a:schemeClr>
                </a:duotone>
              </a:blip>
              <a:tile tx="0" ty="0" sx="100000" sy="100000" flip="none" algn="tl"/>
            </a:blipFill>
            <a:ln>
              <a:noFill/>
            </a:ln>
            <a:effectLst>
              <a:outerShdw blurRad="25400" dist="12700" dir="5400000" rotWithShape="0">
                <a:srgbClr val="000000">
                  <a:alpha val="60000"/>
                </a:srgbClr>
              </a:outerShdw>
            </a:effectLst>
          </c:spPr>
          <c:invertIfNegative val="0"/>
          <c:cat>
            <c:strRef>
              <c:f>'Order level Analysis'!$A$127:$A$128</c:f>
              <c:strCache>
                <c:ptCount val="2"/>
                <c:pt idx="0">
                  <c:v>Jan</c:v>
                </c:pt>
                <c:pt idx="1">
                  <c:v>Sep</c:v>
                </c:pt>
              </c:strCache>
            </c:strRef>
          </c:cat>
          <c:val>
            <c:numRef>
              <c:f>'Order level Analysis'!$C$127:$C$128</c:f>
              <c:numCache>
                <c:formatCode>0.00%</c:formatCode>
                <c:ptCount val="2"/>
                <c:pt idx="0">
                  <c:v>0.15912886632373571</c:v>
                </c:pt>
                <c:pt idx="1">
                  <c:v>5.585861360752456E-2</c:v>
                </c:pt>
              </c:numCache>
            </c:numRef>
          </c:val>
          <c:extLst>
            <c:ext xmlns:c16="http://schemas.microsoft.com/office/drawing/2014/chart" uri="{C3380CC4-5D6E-409C-BE32-E72D297353CC}">
              <c16:uniqueId val="{00000001-E274-4775-A317-930510EA18AC}"/>
            </c:ext>
          </c:extLst>
        </c:ser>
        <c:dLbls>
          <c:showLegendKey val="0"/>
          <c:showVal val="0"/>
          <c:showCatName val="0"/>
          <c:showSerName val="0"/>
          <c:showPercent val="0"/>
          <c:showBubbleSize val="0"/>
        </c:dLbls>
        <c:gapWidth val="100"/>
        <c:overlap val="-24"/>
        <c:axId val="1176153887"/>
        <c:axId val="1176173087"/>
      </c:barChart>
      <c:catAx>
        <c:axId val="117615388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76173087"/>
        <c:crosses val="autoZero"/>
        <c:auto val="1"/>
        <c:lblAlgn val="ctr"/>
        <c:lblOffset val="100"/>
        <c:noMultiLvlLbl val="0"/>
      </c:catAx>
      <c:valAx>
        <c:axId val="1176173087"/>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761538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[final.xlsx]Completion Rate Analysis!PivotTable6</c:name>
    <c:fmtId val="1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b="0" dirty="0"/>
              <a:t>Completion rate at slot vs day of the week</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blipFill>
            <a:blip xmlns:r="http://schemas.openxmlformats.org/officeDocument/2006/relationships" r:embed="rId3">
              <a:duotone>
                <a:schemeClr val="accent2">
                  <a:shade val="88000"/>
                  <a:lumMod val="88000"/>
                </a:schemeClr>
                <a:schemeClr val="accent2"/>
              </a:duotone>
            </a:blip>
            <a:tile tx="0" ty="0" sx="100000" sy="100000" flip="none" algn="tl"/>
          </a:blipFill>
          <a:ln>
            <a:noFill/>
          </a:ln>
          <a:effectLst>
            <a:outerShdw blurRad="57150" dist="19050" dir="5400000" algn="ctr" rotWithShape="0">
              <a:srgbClr val="000000">
                <a:alpha val="63000"/>
              </a:srgbClr>
            </a:outerShdw>
          </a:effectLst>
        </c:spPr>
        <c:marker>
          <c:symbol val="circle"/>
          <c:size val="6"/>
          <c:spPr>
            <a:blipFill>
              <a:blip xmlns:r="http://schemas.openxmlformats.org/officeDocument/2006/relationships" r:embed="rId3">
                <a:duotone>
                  <a:schemeClr val="accent2">
                    <a:shade val="88000"/>
                    <a:lumMod val="88000"/>
                  </a:schemeClr>
                  <a:schemeClr val="accent2"/>
                </a:duotone>
              </a:blip>
              <a:tile tx="0" ty="0" sx="100000" sy="100000" flip="none" algn="tl"/>
            </a:blip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blipFill>
            <a:blip xmlns:r="http://schemas.openxmlformats.org/officeDocument/2006/relationships" r:embed="rId3">
              <a:duotone>
                <a:schemeClr val="accent2">
                  <a:shade val="88000"/>
                  <a:lumMod val="88000"/>
                </a:schemeClr>
                <a:schemeClr val="accent2"/>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blipFill>
            <a:blip xmlns:r="http://schemas.openxmlformats.org/officeDocument/2006/relationships" r:embed="rId3">
              <a:duotone>
                <a:schemeClr val="accent2">
                  <a:shade val="88000"/>
                  <a:lumMod val="88000"/>
                </a:schemeClr>
                <a:schemeClr val="accent2"/>
              </a:duotone>
            </a:blip>
            <a:tile tx="0" ty="0" sx="100000" sy="100000" flip="none" algn="tl"/>
          </a:blipFill>
          <a:ln>
            <a:noFill/>
          </a:ln>
          <a:effectLst>
            <a:outerShdw blurRad="57150" dist="19050" dir="5400000" algn="ctr" rotWithShape="0">
              <a:srgbClr val="000000">
                <a:alpha val="63000"/>
              </a:srgbClr>
            </a:outerShdw>
          </a:effectLst>
        </c:spPr>
        <c:marker>
          <c:symbol val="circle"/>
          <c:size val="6"/>
          <c:spPr>
            <a:blipFill>
              <a:blip xmlns:r="http://schemas.openxmlformats.org/officeDocument/2006/relationships" r:embed="rId3">
                <a:duotone>
                  <a:schemeClr val="accent2">
                    <a:shade val="88000"/>
                    <a:lumMod val="88000"/>
                  </a:schemeClr>
                  <a:schemeClr val="accent2"/>
                </a:duotone>
              </a:blip>
              <a:tile tx="0" ty="0" sx="100000" sy="100000" flip="none" algn="tl"/>
            </a:blip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blipFill>
            <a:blip xmlns:r="http://schemas.openxmlformats.org/officeDocument/2006/relationships" r:embed="rId3">
              <a:duotone>
                <a:schemeClr val="accent2">
                  <a:shade val="88000"/>
                  <a:lumMod val="88000"/>
                </a:schemeClr>
                <a:schemeClr val="accent2"/>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blipFill>
            <a:blip xmlns:r="http://schemas.openxmlformats.org/officeDocument/2006/relationships" r:embed="rId3">
              <a:duotone>
                <a:schemeClr val="accent2">
                  <a:shade val="88000"/>
                  <a:lumMod val="88000"/>
                </a:schemeClr>
                <a:schemeClr val="accent2"/>
              </a:duotone>
            </a:blip>
            <a:tile tx="0" ty="0" sx="100000" sy="100000" flip="none" algn="tl"/>
          </a:blipFill>
          <a:ln>
            <a:noFill/>
          </a:ln>
          <a:effectLst>
            <a:outerShdw blurRad="57150" dist="19050" dir="5400000" algn="ctr" rotWithShape="0">
              <a:srgbClr val="000000">
                <a:alpha val="63000"/>
              </a:srgbClr>
            </a:outerShdw>
          </a:effectLst>
        </c:spPr>
        <c:marker>
          <c:symbol val="circle"/>
          <c:size val="6"/>
          <c:spPr>
            <a:blipFill>
              <a:blip xmlns:r="http://schemas.openxmlformats.org/officeDocument/2006/relationships" r:embed="rId3">
                <a:duotone>
                  <a:schemeClr val="accent2">
                    <a:shade val="88000"/>
                    <a:lumMod val="88000"/>
                  </a:schemeClr>
                  <a:schemeClr val="accent2"/>
                </a:duotone>
              </a:blip>
              <a:tile tx="0" ty="0" sx="100000" sy="100000" flip="none" algn="tl"/>
            </a:blip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blipFill>
            <a:blip xmlns:r="http://schemas.openxmlformats.org/officeDocument/2006/relationships" r:embed="rId3">
              <a:duotone>
                <a:schemeClr val="accent2">
                  <a:shade val="88000"/>
                  <a:lumMod val="88000"/>
                </a:schemeClr>
                <a:schemeClr val="accent2"/>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blipFill>
            <a:blip xmlns:r="http://schemas.openxmlformats.org/officeDocument/2006/relationships" r:embed="rId3">
              <a:duotone>
                <a:schemeClr val="accent2">
                  <a:shade val="88000"/>
                  <a:lumMod val="88000"/>
                </a:schemeClr>
                <a:schemeClr val="accent2"/>
              </a:duotone>
            </a:blip>
            <a:tile tx="0" ty="0" sx="100000" sy="100000" flip="none" algn="tl"/>
          </a:blipFill>
          <a:ln>
            <a:noFill/>
          </a:ln>
          <a:effectLst>
            <a:outerShdw blurRad="57150" dist="19050" dir="5400000" algn="ctr" rotWithShape="0">
              <a:srgbClr val="000000">
                <a:alpha val="63000"/>
              </a:srgbClr>
            </a:outerShdw>
          </a:effectLst>
        </c:spPr>
        <c:marker>
          <c:symbol val="circle"/>
          <c:size val="6"/>
          <c:spPr>
            <a:blipFill>
              <a:blip xmlns:r="http://schemas.openxmlformats.org/officeDocument/2006/relationships" r:embed="rId3">
                <a:duotone>
                  <a:schemeClr val="accent2">
                    <a:shade val="88000"/>
                    <a:lumMod val="88000"/>
                  </a:schemeClr>
                  <a:schemeClr val="accent2"/>
                </a:duotone>
              </a:blip>
              <a:tile tx="0" ty="0" sx="100000" sy="100000" flip="none" algn="tl"/>
            </a:blip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blipFill>
            <a:blip xmlns:r="http://schemas.openxmlformats.org/officeDocument/2006/relationships" r:embed="rId3">
              <a:duotone>
                <a:schemeClr val="accent2">
                  <a:shade val="88000"/>
                  <a:lumMod val="88000"/>
                </a:schemeClr>
                <a:schemeClr val="accent2"/>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blipFill>
            <a:blip xmlns:r="http://schemas.openxmlformats.org/officeDocument/2006/relationships" r:embed="rId3">
              <a:duotone>
                <a:schemeClr val="accent2">
                  <a:shade val="88000"/>
                  <a:lumMod val="88000"/>
                </a:schemeClr>
                <a:schemeClr val="accent2"/>
              </a:duotone>
            </a:blip>
            <a:tile tx="0" ty="0" sx="100000" sy="100000" flip="none" algn="tl"/>
          </a:blipFill>
          <a:ln>
            <a:noFill/>
          </a:ln>
          <a:effectLst>
            <a:outerShdw blurRad="57150" dist="19050" dir="5400000" algn="ctr" rotWithShape="0">
              <a:srgbClr val="000000">
                <a:alpha val="63000"/>
              </a:srgbClr>
            </a:outerShdw>
          </a:effectLst>
        </c:spPr>
        <c:marker>
          <c:symbol val="circle"/>
          <c:size val="6"/>
          <c:spPr>
            <a:blipFill>
              <a:blip xmlns:r="http://schemas.openxmlformats.org/officeDocument/2006/relationships" r:embed="rId3">
                <a:duotone>
                  <a:schemeClr val="accent2">
                    <a:shade val="88000"/>
                    <a:lumMod val="88000"/>
                  </a:schemeClr>
                  <a:schemeClr val="accent2"/>
                </a:duotone>
              </a:blip>
              <a:tile tx="0" ty="0" sx="100000" sy="100000" flip="none" algn="tl"/>
            </a:blip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blipFill>
            <a:blip xmlns:r="http://schemas.openxmlformats.org/officeDocument/2006/relationships" r:embed="rId3">
              <a:duotone>
                <a:schemeClr val="accent2">
                  <a:shade val="88000"/>
                  <a:lumMod val="88000"/>
                </a:schemeClr>
                <a:schemeClr val="accent2"/>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blipFill>
            <a:blip xmlns:r="http://schemas.openxmlformats.org/officeDocument/2006/relationships" r:embed="rId3">
              <a:duotone>
                <a:schemeClr val="accent2">
                  <a:shade val="88000"/>
                  <a:lumMod val="88000"/>
                </a:schemeClr>
                <a:schemeClr val="accent2"/>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blipFill>
            <a:blip xmlns:r="http://schemas.openxmlformats.org/officeDocument/2006/relationships" r:embed="rId3">
              <a:duotone>
                <a:schemeClr val="accent2">
                  <a:shade val="88000"/>
                  <a:lumMod val="88000"/>
                </a:schemeClr>
                <a:schemeClr val="accent2"/>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blipFill>
            <a:blip xmlns:r="http://schemas.openxmlformats.org/officeDocument/2006/relationships" r:embed="rId3">
              <a:duotone>
                <a:schemeClr val="accent2">
                  <a:shade val="88000"/>
                  <a:lumMod val="88000"/>
                </a:schemeClr>
                <a:schemeClr val="accent2"/>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blipFill>
            <a:blip xmlns:r="http://schemas.openxmlformats.org/officeDocument/2006/relationships" r:embed="rId3">
              <a:duotone>
                <a:schemeClr val="accent2">
                  <a:shade val="88000"/>
                  <a:lumMod val="88000"/>
                </a:schemeClr>
                <a:schemeClr val="accent2"/>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blipFill>
            <a:blip xmlns:r="http://schemas.openxmlformats.org/officeDocument/2006/relationships" r:embed="rId3">
              <a:duotone>
                <a:schemeClr val="accent2">
                  <a:shade val="88000"/>
                  <a:lumMod val="88000"/>
                </a:schemeClr>
                <a:schemeClr val="accent2"/>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blipFill>
            <a:blip xmlns:r="http://schemas.openxmlformats.org/officeDocument/2006/relationships" r:embed="rId3">
              <a:duotone>
                <a:schemeClr val="accent2">
                  <a:shade val="88000"/>
                  <a:lumMod val="88000"/>
                </a:schemeClr>
                <a:schemeClr val="accent2"/>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blipFill>
            <a:blip xmlns:r="http://schemas.openxmlformats.org/officeDocument/2006/relationships" r:embed="rId3">
              <a:duotone>
                <a:schemeClr val="accent2">
                  <a:shade val="88000"/>
                  <a:lumMod val="88000"/>
                </a:schemeClr>
                <a:schemeClr val="accent2"/>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blipFill>
            <a:blip xmlns:r="http://schemas.openxmlformats.org/officeDocument/2006/relationships" r:embed="rId3">
              <a:duotone>
                <a:schemeClr val="accent2">
                  <a:shade val="88000"/>
                  <a:lumMod val="88000"/>
                </a:schemeClr>
                <a:schemeClr val="accent2"/>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1"/>
          <c:order val="1"/>
          <c:tx>
            <c:strRef>
              <c:f>'Completion Rate Analysis'!$C$3:$C$5</c:f>
              <c:strCache>
                <c:ptCount val="1"/>
                <c:pt idx="0">
                  <c:v>Afternoon - YES</c:v>
                </c:pt>
              </c:strCache>
            </c:strRef>
          </c:tx>
          <c:spPr>
            <a:blipFill>
              <a:blip xmlns:r="http://schemas.openxmlformats.org/officeDocument/2006/relationships" r:embed="rId3">
                <a:duotone>
                  <a:schemeClr val="accent4">
                    <a:shade val="88000"/>
                    <a:lumMod val="88000"/>
                  </a:schemeClr>
                  <a:schemeClr val="accent4"/>
                </a:duotone>
              </a:blip>
              <a:tile tx="0" ty="0" sx="100000" sy="100000" flip="none" algn="tl"/>
            </a:blipFill>
            <a:ln>
              <a:noFill/>
            </a:ln>
            <a:effectLst>
              <a:outerShdw blurRad="57150" dist="19050" dir="5400000" algn="ctr" rotWithShape="0">
                <a:srgbClr val="000000">
                  <a:alpha val="63000"/>
                </a:srgbClr>
              </a:outerShdw>
            </a:effectLst>
          </c:spPr>
          <c:invertIfNegative val="0"/>
          <c:cat>
            <c:strRef>
              <c:f>'Completion Rate Analysis'!$A$6:$A$13</c:f>
              <c:strCache>
                <c:ptCount val="7"/>
                <c:pt idx="0">
                  <c:v>Sunday</c:v>
                </c:pt>
                <c:pt idx="1">
                  <c:v>Monday</c:v>
                </c:pt>
                <c:pt idx="2">
                  <c:v>Tuesday</c:v>
                </c:pt>
                <c:pt idx="3">
                  <c:v>Wednesday</c:v>
                </c:pt>
                <c:pt idx="4">
                  <c:v>Thursday</c:v>
                </c:pt>
                <c:pt idx="5">
                  <c:v>Friday</c:v>
                </c:pt>
                <c:pt idx="6">
                  <c:v>Saturday</c:v>
                </c:pt>
              </c:strCache>
            </c:strRef>
          </c:cat>
          <c:val>
            <c:numRef>
              <c:f>'Completion Rate Analysis'!$C$6:$C$13</c:f>
              <c:numCache>
                <c:formatCode>General</c:formatCode>
                <c:ptCount val="7"/>
                <c:pt idx="0">
                  <c:v>966</c:v>
                </c:pt>
                <c:pt idx="1">
                  <c:v>772</c:v>
                </c:pt>
                <c:pt idx="2">
                  <c:v>764</c:v>
                </c:pt>
                <c:pt idx="3">
                  <c:v>835</c:v>
                </c:pt>
                <c:pt idx="4">
                  <c:v>805</c:v>
                </c:pt>
                <c:pt idx="5">
                  <c:v>864</c:v>
                </c:pt>
                <c:pt idx="6">
                  <c:v>903</c:v>
                </c:pt>
              </c:numCache>
            </c:numRef>
          </c:val>
          <c:extLst>
            <c:ext xmlns:c16="http://schemas.microsoft.com/office/drawing/2014/chart" uri="{C3380CC4-5D6E-409C-BE32-E72D297353CC}">
              <c16:uniqueId val="{00000000-A7F2-4ABF-A0BE-2CA75C620309}"/>
            </c:ext>
          </c:extLst>
        </c:ser>
        <c:ser>
          <c:idx val="3"/>
          <c:order val="3"/>
          <c:tx>
            <c:strRef>
              <c:f>'Completion Rate Analysis'!$E$3:$E$5</c:f>
              <c:strCache>
                <c:ptCount val="1"/>
                <c:pt idx="0">
                  <c:v>Night - YES</c:v>
                </c:pt>
              </c:strCache>
            </c:strRef>
          </c:tx>
          <c:spPr>
            <a:blipFill>
              <a:blip xmlns:r="http://schemas.openxmlformats.org/officeDocument/2006/relationships" r:embed="rId3">
                <a:duotone>
                  <a:schemeClr val="accent2">
                    <a:lumMod val="60000"/>
                    <a:shade val="88000"/>
                    <a:lumMod val="88000"/>
                  </a:schemeClr>
                  <a:schemeClr val="accent2">
                    <a:lumMod val="60000"/>
                  </a:schemeClr>
                </a:duotone>
              </a:blip>
              <a:tile tx="0" ty="0" sx="100000" sy="100000" flip="none" algn="tl"/>
            </a:blipFill>
            <a:ln>
              <a:noFill/>
            </a:ln>
            <a:effectLst>
              <a:outerShdw blurRad="57150" dist="19050" dir="5400000" algn="ctr" rotWithShape="0">
                <a:srgbClr val="000000">
                  <a:alpha val="63000"/>
                </a:srgbClr>
              </a:outerShdw>
            </a:effectLst>
          </c:spPr>
          <c:invertIfNegative val="0"/>
          <c:cat>
            <c:strRef>
              <c:f>'Completion Rate Analysis'!$A$6:$A$13</c:f>
              <c:strCache>
                <c:ptCount val="7"/>
                <c:pt idx="0">
                  <c:v>Sunday</c:v>
                </c:pt>
                <c:pt idx="1">
                  <c:v>Monday</c:v>
                </c:pt>
                <c:pt idx="2">
                  <c:v>Tuesday</c:v>
                </c:pt>
                <c:pt idx="3">
                  <c:v>Wednesday</c:v>
                </c:pt>
                <c:pt idx="4">
                  <c:v>Thursday</c:v>
                </c:pt>
                <c:pt idx="5">
                  <c:v>Friday</c:v>
                </c:pt>
                <c:pt idx="6">
                  <c:v>Saturday</c:v>
                </c:pt>
              </c:strCache>
            </c:strRef>
          </c:cat>
          <c:val>
            <c:numRef>
              <c:f>'Completion Rate Analysis'!$E$6:$E$13</c:f>
              <c:numCache>
                <c:formatCode>General</c:formatCode>
                <c:ptCount val="7"/>
                <c:pt idx="0">
                  <c:v>744</c:v>
                </c:pt>
                <c:pt idx="1">
                  <c:v>724</c:v>
                </c:pt>
                <c:pt idx="2">
                  <c:v>714</c:v>
                </c:pt>
                <c:pt idx="3">
                  <c:v>691</c:v>
                </c:pt>
                <c:pt idx="4">
                  <c:v>792</c:v>
                </c:pt>
                <c:pt idx="5">
                  <c:v>766</c:v>
                </c:pt>
                <c:pt idx="6">
                  <c:v>741</c:v>
                </c:pt>
              </c:numCache>
            </c:numRef>
          </c:val>
          <c:extLst>
            <c:ext xmlns:c16="http://schemas.microsoft.com/office/drawing/2014/chart" uri="{C3380CC4-5D6E-409C-BE32-E72D297353CC}">
              <c16:uniqueId val="{00000001-A7F2-4ABF-A0BE-2CA75C620309}"/>
            </c:ext>
          </c:extLst>
        </c:ser>
        <c:ser>
          <c:idx val="0"/>
          <c:order val="0"/>
          <c:tx>
            <c:strRef>
              <c:f>'Completion Rate Analysis'!$B$3:$B$5</c:f>
              <c:strCache>
                <c:ptCount val="1"/>
                <c:pt idx="0">
                  <c:v>Afternoon - NO</c:v>
                </c:pt>
              </c:strCache>
            </c:strRef>
          </c:tx>
          <c:spPr>
            <a:blipFill>
              <a:blip xmlns:r="http://schemas.openxmlformats.org/officeDocument/2006/relationships" r:embed="rId3">
                <a:duotone>
                  <a:schemeClr val="accent2">
                    <a:shade val="88000"/>
                    <a:lumMod val="88000"/>
                  </a:schemeClr>
                  <a:schemeClr val="accent2"/>
                </a:duotone>
              </a:blip>
              <a:tile tx="0" ty="0" sx="100000" sy="100000" flip="none" algn="tl"/>
            </a:blipFill>
            <a:ln>
              <a:noFill/>
            </a:ln>
            <a:effectLst>
              <a:outerShdw blurRad="57150" dist="19050" dir="5400000" algn="ctr" rotWithShape="0">
                <a:srgbClr val="000000">
                  <a:alpha val="63000"/>
                </a:srgbClr>
              </a:outerShdw>
            </a:effectLst>
          </c:spPr>
          <c:invertIfNegative val="0"/>
          <c:cat>
            <c:strRef>
              <c:f>'Completion Rate Analysis'!$A$6:$A$13</c:f>
              <c:strCache>
                <c:ptCount val="7"/>
                <c:pt idx="0">
                  <c:v>Sunday</c:v>
                </c:pt>
                <c:pt idx="1">
                  <c:v>Monday</c:v>
                </c:pt>
                <c:pt idx="2">
                  <c:v>Tuesday</c:v>
                </c:pt>
                <c:pt idx="3">
                  <c:v>Wednesday</c:v>
                </c:pt>
                <c:pt idx="4">
                  <c:v>Thursday</c:v>
                </c:pt>
                <c:pt idx="5">
                  <c:v>Friday</c:v>
                </c:pt>
                <c:pt idx="6">
                  <c:v>Saturday</c:v>
                </c:pt>
              </c:strCache>
            </c:strRef>
          </c:cat>
          <c:val>
            <c:numRef>
              <c:f>'Completion Rate Analysis'!$B$6:$B$13</c:f>
              <c:numCache>
                <c:formatCode>General</c:formatCode>
                <c:ptCount val="7"/>
                <c:pt idx="0">
                  <c:v>1</c:v>
                </c:pt>
                <c:pt idx="1">
                  <c:v>2</c:v>
                </c:pt>
                <c:pt idx="2">
                  <c:v>5</c:v>
                </c:pt>
                <c:pt idx="3">
                  <c:v>3</c:v>
                </c:pt>
                <c:pt idx="4">
                  <c:v>1</c:v>
                </c:pt>
                <c:pt idx="5">
                  <c:v>2</c:v>
                </c:pt>
                <c:pt idx="6">
                  <c:v>1</c:v>
                </c:pt>
              </c:numCache>
            </c:numRef>
          </c:val>
          <c:extLst>
            <c:ext xmlns:c16="http://schemas.microsoft.com/office/drawing/2014/chart" uri="{C3380CC4-5D6E-409C-BE32-E72D297353CC}">
              <c16:uniqueId val="{00000002-A7F2-4ABF-A0BE-2CA75C620309}"/>
            </c:ext>
          </c:extLst>
        </c:ser>
        <c:ser>
          <c:idx val="2"/>
          <c:order val="2"/>
          <c:tx>
            <c:strRef>
              <c:f>'Completion Rate Analysis'!$D$3:$D$5</c:f>
              <c:strCache>
                <c:ptCount val="1"/>
                <c:pt idx="0">
                  <c:v>Night - NO</c:v>
                </c:pt>
              </c:strCache>
            </c:strRef>
          </c:tx>
          <c:spPr>
            <a:blipFill>
              <a:blip xmlns:r="http://schemas.openxmlformats.org/officeDocument/2006/relationships" r:embed="rId3">
                <a:duotone>
                  <a:schemeClr val="accent6">
                    <a:shade val="88000"/>
                    <a:lumMod val="88000"/>
                  </a:schemeClr>
                  <a:schemeClr val="accent6"/>
                </a:duotone>
              </a:blip>
              <a:tile tx="0" ty="0" sx="100000" sy="100000" flip="none" algn="tl"/>
            </a:blipFill>
            <a:ln>
              <a:noFill/>
            </a:ln>
            <a:effectLst>
              <a:outerShdw blurRad="57150" dist="19050" dir="5400000" algn="ctr" rotWithShape="0">
                <a:srgbClr val="000000">
                  <a:alpha val="63000"/>
                </a:srgbClr>
              </a:outerShdw>
            </a:effectLst>
          </c:spPr>
          <c:invertIfNegative val="0"/>
          <c:cat>
            <c:strRef>
              <c:f>'Completion Rate Analysis'!$A$6:$A$13</c:f>
              <c:strCache>
                <c:ptCount val="7"/>
                <c:pt idx="0">
                  <c:v>Sunday</c:v>
                </c:pt>
                <c:pt idx="1">
                  <c:v>Monday</c:v>
                </c:pt>
                <c:pt idx="2">
                  <c:v>Tuesday</c:v>
                </c:pt>
                <c:pt idx="3">
                  <c:v>Wednesday</c:v>
                </c:pt>
                <c:pt idx="4">
                  <c:v>Thursday</c:v>
                </c:pt>
                <c:pt idx="5">
                  <c:v>Friday</c:v>
                </c:pt>
                <c:pt idx="6">
                  <c:v>Saturday</c:v>
                </c:pt>
              </c:strCache>
            </c:strRef>
          </c:cat>
          <c:val>
            <c:numRef>
              <c:f>'Completion Rate Analysis'!$D$6:$D$13</c:f>
              <c:numCache>
                <c:formatCode>General</c:formatCode>
                <c:ptCount val="7"/>
                <c:pt idx="0">
                  <c:v>1</c:v>
                </c:pt>
                <c:pt idx="1">
                  <c:v>2</c:v>
                </c:pt>
                <c:pt idx="2">
                  <c:v>3</c:v>
                </c:pt>
                <c:pt idx="3">
                  <c:v>7</c:v>
                </c:pt>
                <c:pt idx="4">
                  <c:v>3</c:v>
                </c:pt>
                <c:pt idx="5">
                  <c:v>5</c:v>
                </c:pt>
                <c:pt idx="6">
                  <c:v>16</c:v>
                </c:pt>
              </c:numCache>
            </c:numRef>
          </c:val>
          <c:extLst>
            <c:ext xmlns:c16="http://schemas.microsoft.com/office/drawing/2014/chart" uri="{C3380CC4-5D6E-409C-BE32-E72D297353CC}">
              <c16:uniqueId val="{00000003-A7F2-4ABF-A0BE-2CA75C620309}"/>
            </c:ext>
          </c:extLst>
        </c:ser>
        <c:dLbls>
          <c:showLegendKey val="0"/>
          <c:showVal val="0"/>
          <c:showCatName val="0"/>
          <c:showSerName val="0"/>
          <c:showPercent val="0"/>
          <c:showBubbleSize val="0"/>
        </c:dLbls>
        <c:gapWidth val="219"/>
        <c:axId val="1476606191"/>
        <c:axId val="1476608111"/>
      </c:barChart>
      <c:catAx>
        <c:axId val="147660619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76608111"/>
        <c:crosses val="autoZero"/>
        <c:auto val="1"/>
        <c:lblAlgn val="ctr"/>
        <c:lblOffset val="100"/>
        <c:noMultiLvlLbl val="0"/>
      </c:catAx>
      <c:valAx>
        <c:axId val="147660811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766061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[final.xlsx]Customer Level Analysis!PivotTable10</c:name>
    <c:fmtId val="2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b="0" dirty="0">
                <a:effectLst/>
              </a:rPr>
              <a:t>Aggregated LTV at </a:t>
            </a:r>
            <a:r>
              <a:rPr lang="en-IN" sz="1400" b="0" dirty="0" err="1">
                <a:effectLst/>
              </a:rPr>
              <a:t>Acquision</a:t>
            </a:r>
            <a:r>
              <a:rPr lang="en-IN" sz="1400" b="0" dirty="0">
                <a:effectLst/>
              </a:rPr>
              <a:t> source and month level</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Analysis'!$B$19:$B$20</c:f>
              <c:strCache>
                <c:ptCount val="1"/>
                <c:pt idx="0">
                  <c:v>Facebook</c:v>
                </c:pt>
              </c:strCache>
            </c:strRef>
          </c:tx>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invertIfNegative val="0"/>
          <c:cat>
            <c:strRef>
              <c:f>'Customer Level Analysis'!$A$21:$A$30</c:f>
              <c:strCache>
                <c:ptCount val="9"/>
                <c:pt idx="0">
                  <c:v>Jan</c:v>
                </c:pt>
                <c:pt idx="1">
                  <c:v>Feb</c:v>
                </c:pt>
                <c:pt idx="2">
                  <c:v>Mar</c:v>
                </c:pt>
                <c:pt idx="3">
                  <c:v>Apr</c:v>
                </c:pt>
                <c:pt idx="4">
                  <c:v>May</c:v>
                </c:pt>
                <c:pt idx="5">
                  <c:v>Jun</c:v>
                </c:pt>
                <c:pt idx="6">
                  <c:v>Jul</c:v>
                </c:pt>
                <c:pt idx="7">
                  <c:v>Aug</c:v>
                </c:pt>
                <c:pt idx="8">
                  <c:v>Sep</c:v>
                </c:pt>
              </c:strCache>
            </c:strRef>
          </c:cat>
          <c:val>
            <c:numRef>
              <c:f>'Customer Level Analysis'!$B$21:$B$30</c:f>
              <c:numCache>
                <c:formatCode>0.00</c:formatCode>
                <c:ptCount val="9"/>
                <c:pt idx="0">
                  <c:v>2264.2680412371133</c:v>
                </c:pt>
                <c:pt idx="1">
                  <c:v>1597.655737704918</c:v>
                </c:pt>
                <c:pt idx="2">
                  <c:v>1568.851851851852</c:v>
                </c:pt>
                <c:pt idx="3">
                  <c:v>1343.7956989247311</c:v>
                </c:pt>
                <c:pt idx="4">
                  <c:v>1106.1779661016949</c:v>
                </c:pt>
                <c:pt idx="5">
                  <c:v>766.71052631578948</c:v>
                </c:pt>
                <c:pt idx="6">
                  <c:v>1048.4285714285713</c:v>
                </c:pt>
                <c:pt idx="7">
                  <c:v>618.57500000000005</c:v>
                </c:pt>
                <c:pt idx="8">
                  <c:v>512.48192771084337</c:v>
                </c:pt>
              </c:numCache>
            </c:numRef>
          </c:val>
          <c:extLst>
            <c:ext xmlns:c16="http://schemas.microsoft.com/office/drawing/2014/chart" uri="{C3380CC4-5D6E-409C-BE32-E72D297353CC}">
              <c16:uniqueId val="{00000000-8CB2-4BCA-A4B8-60760B69A586}"/>
            </c:ext>
          </c:extLst>
        </c:ser>
        <c:ser>
          <c:idx val="1"/>
          <c:order val="1"/>
          <c:tx>
            <c:strRef>
              <c:f>'Customer Level Analysis'!$C$19:$C$20</c:f>
              <c:strCache>
                <c:ptCount val="1"/>
                <c:pt idx="0">
                  <c:v>Google</c:v>
                </c:pt>
              </c:strCache>
            </c:strRef>
          </c:tx>
          <c:spPr>
            <a:blipFill>
              <a:blip xmlns:r="http://schemas.openxmlformats.org/officeDocument/2006/relationships" r:embed="rId3">
                <a:duotone>
                  <a:schemeClr val="accent3">
                    <a:shade val="88000"/>
                    <a:lumMod val="88000"/>
                  </a:schemeClr>
                  <a:schemeClr val="accent3"/>
                </a:duotone>
              </a:blip>
              <a:tile tx="0" ty="0" sx="100000" sy="100000" flip="none" algn="tl"/>
            </a:blipFill>
            <a:ln>
              <a:noFill/>
            </a:ln>
            <a:effectLst>
              <a:outerShdw blurRad="57150" dist="19050" dir="5400000" algn="ctr" rotWithShape="0">
                <a:srgbClr val="000000">
                  <a:alpha val="63000"/>
                </a:srgbClr>
              </a:outerShdw>
            </a:effectLst>
          </c:spPr>
          <c:invertIfNegative val="0"/>
          <c:cat>
            <c:strRef>
              <c:f>'Customer Level Analysis'!$A$21:$A$30</c:f>
              <c:strCache>
                <c:ptCount val="9"/>
                <c:pt idx="0">
                  <c:v>Jan</c:v>
                </c:pt>
                <c:pt idx="1">
                  <c:v>Feb</c:v>
                </c:pt>
                <c:pt idx="2">
                  <c:v>Mar</c:v>
                </c:pt>
                <c:pt idx="3">
                  <c:v>Apr</c:v>
                </c:pt>
                <c:pt idx="4">
                  <c:v>May</c:v>
                </c:pt>
                <c:pt idx="5">
                  <c:v>Jun</c:v>
                </c:pt>
                <c:pt idx="6">
                  <c:v>Jul</c:v>
                </c:pt>
                <c:pt idx="7">
                  <c:v>Aug</c:v>
                </c:pt>
                <c:pt idx="8">
                  <c:v>Sep</c:v>
                </c:pt>
              </c:strCache>
            </c:strRef>
          </c:cat>
          <c:val>
            <c:numRef>
              <c:f>'Customer Level Analysis'!$C$21:$C$30</c:f>
              <c:numCache>
                <c:formatCode>0.00</c:formatCode>
                <c:ptCount val="9"/>
                <c:pt idx="0">
                  <c:v>9803.8118811881195</c:v>
                </c:pt>
                <c:pt idx="1">
                  <c:v>4774.4651162790697</c:v>
                </c:pt>
                <c:pt idx="2">
                  <c:v>3762.2884615384614</c:v>
                </c:pt>
                <c:pt idx="3">
                  <c:v>2636.66</c:v>
                </c:pt>
                <c:pt idx="4">
                  <c:v>1803.0227272727273</c:v>
                </c:pt>
                <c:pt idx="5">
                  <c:v>1868.7297297297298</c:v>
                </c:pt>
                <c:pt idx="6">
                  <c:v>2288.7199999999998</c:v>
                </c:pt>
                <c:pt idx="7">
                  <c:v>1767.0526315789473</c:v>
                </c:pt>
                <c:pt idx="8">
                  <c:v>951.4473684210526</c:v>
                </c:pt>
              </c:numCache>
            </c:numRef>
          </c:val>
          <c:extLst>
            <c:ext xmlns:c16="http://schemas.microsoft.com/office/drawing/2014/chart" uri="{C3380CC4-5D6E-409C-BE32-E72D297353CC}">
              <c16:uniqueId val="{00000001-8CB2-4BCA-A4B8-60760B69A586}"/>
            </c:ext>
          </c:extLst>
        </c:ser>
        <c:ser>
          <c:idx val="2"/>
          <c:order val="2"/>
          <c:tx>
            <c:strRef>
              <c:f>'Customer Level Analysis'!$D$19:$D$20</c:f>
              <c:strCache>
                <c:ptCount val="1"/>
                <c:pt idx="0">
                  <c:v>Instagram</c:v>
                </c:pt>
              </c:strCache>
            </c:strRef>
          </c:tx>
          <c:spPr>
            <a:blipFill>
              <a:blip xmlns:r="http://schemas.openxmlformats.org/officeDocument/2006/relationships" r:embed="rId3">
                <a:duotone>
                  <a:schemeClr val="accent5">
                    <a:shade val="88000"/>
                    <a:lumMod val="88000"/>
                  </a:schemeClr>
                  <a:schemeClr val="accent5"/>
                </a:duotone>
              </a:blip>
              <a:tile tx="0" ty="0" sx="100000" sy="100000" flip="none" algn="tl"/>
            </a:blipFill>
            <a:ln>
              <a:noFill/>
            </a:ln>
            <a:effectLst>
              <a:outerShdw blurRad="57150" dist="19050" dir="5400000" algn="ctr" rotWithShape="0">
                <a:srgbClr val="000000">
                  <a:alpha val="63000"/>
                </a:srgbClr>
              </a:outerShdw>
            </a:effectLst>
          </c:spPr>
          <c:invertIfNegative val="0"/>
          <c:cat>
            <c:strRef>
              <c:f>'Customer Level Analysis'!$A$21:$A$30</c:f>
              <c:strCache>
                <c:ptCount val="9"/>
                <c:pt idx="0">
                  <c:v>Jan</c:v>
                </c:pt>
                <c:pt idx="1">
                  <c:v>Feb</c:v>
                </c:pt>
                <c:pt idx="2">
                  <c:v>Mar</c:v>
                </c:pt>
                <c:pt idx="3">
                  <c:v>Apr</c:v>
                </c:pt>
                <c:pt idx="4">
                  <c:v>May</c:v>
                </c:pt>
                <c:pt idx="5">
                  <c:v>Jun</c:v>
                </c:pt>
                <c:pt idx="6">
                  <c:v>Jul</c:v>
                </c:pt>
                <c:pt idx="7">
                  <c:v>Aug</c:v>
                </c:pt>
                <c:pt idx="8">
                  <c:v>Sep</c:v>
                </c:pt>
              </c:strCache>
            </c:strRef>
          </c:cat>
          <c:val>
            <c:numRef>
              <c:f>'Customer Level Analysis'!$D$21:$D$30</c:f>
              <c:numCache>
                <c:formatCode>0.00</c:formatCode>
                <c:ptCount val="9"/>
                <c:pt idx="0">
                  <c:v>2037.7222222222222</c:v>
                </c:pt>
                <c:pt idx="1">
                  <c:v>1747.4727272727273</c:v>
                </c:pt>
                <c:pt idx="2">
                  <c:v>1184.5454545454545</c:v>
                </c:pt>
                <c:pt idx="3">
                  <c:v>917.44047619047615</c:v>
                </c:pt>
                <c:pt idx="4">
                  <c:v>1187.3421052631579</c:v>
                </c:pt>
                <c:pt idx="5">
                  <c:v>702.64788732394368</c:v>
                </c:pt>
                <c:pt idx="6">
                  <c:v>1155.4285714285713</c:v>
                </c:pt>
                <c:pt idx="7">
                  <c:v>998.61904761904759</c:v>
                </c:pt>
                <c:pt idx="8">
                  <c:v>440.02666666666664</c:v>
                </c:pt>
              </c:numCache>
            </c:numRef>
          </c:val>
          <c:extLst>
            <c:ext xmlns:c16="http://schemas.microsoft.com/office/drawing/2014/chart" uri="{C3380CC4-5D6E-409C-BE32-E72D297353CC}">
              <c16:uniqueId val="{00000002-8CB2-4BCA-A4B8-60760B69A586}"/>
            </c:ext>
          </c:extLst>
        </c:ser>
        <c:ser>
          <c:idx val="3"/>
          <c:order val="3"/>
          <c:tx>
            <c:strRef>
              <c:f>'Customer Level Analysis'!$E$19:$E$20</c:f>
              <c:strCache>
                <c:ptCount val="1"/>
                <c:pt idx="0">
                  <c:v>Offline Campaign</c:v>
                </c:pt>
              </c:strCache>
            </c:strRef>
          </c:tx>
          <c:spPr>
            <a:blipFill>
              <a:blip xmlns:r="http://schemas.openxmlformats.org/officeDocument/2006/relationships" r:embed="rId3">
                <a:duotone>
                  <a:schemeClr val="accent1">
                    <a:lumMod val="60000"/>
                    <a:shade val="88000"/>
                    <a:lumMod val="88000"/>
                  </a:schemeClr>
                  <a:schemeClr val="accent1">
                    <a:lumMod val="60000"/>
                  </a:schemeClr>
                </a:duotone>
              </a:blip>
              <a:tile tx="0" ty="0" sx="100000" sy="100000" flip="none" algn="tl"/>
            </a:blipFill>
            <a:ln>
              <a:noFill/>
            </a:ln>
            <a:effectLst>
              <a:outerShdw blurRad="57150" dist="19050" dir="5400000" algn="ctr" rotWithShape="0">
                <a:srgbClr val="000000">
                  <a:alpha val="63000"/>
                </a:srgbClr>
              </a:outerShdw>
            </a:effectLst>
          </c:spPr>
          <c:invertIfNegative val="0"/>
          <c:cat>
            <c:strRef>
              <c:f>'Customer Level Analysis'!$A$21:$A$30</c:f>
              <c:strCache>
                <c:ptCount val="9"/>
                <c:pt idx="0">
                  <c:v>Jan</c:v>
                </c:pt>
                <c:pt idx="1">
                  <c:v>Feb</c:v>
                </c:pt>
                <c:pt idx="2">
                  <c:v>Mar</c:v>
                </c:pt>
                <c:pt idx="3">
                  <c:v>Apr</c:v>
                </c:pt>
                <c:pt idx="4">
                  <c:v>May</c:v>
                </c:pt>
                <c:pt idx="5">
                  <c:v>Jun</c:v>
                </c:pt>
                <c:pt idx="6">
                  <c:v>Jul</c:v>
                </c:pt>
                <c:pt idx="7">
                  <c:v>Aug</c:v>
                </c:pt>
                <c:pt idx="8">
                  <c:v>Sep</c:v>
                </c:pt>
              </c:strCache>
            </c:strRef>
          </c:cat>
          <c:val>
            <c:numRef>
              <c:f>'Customer Level Analysis'!$E$21:$E$30</c:f>
              <c:numCache>
                <c:formatCode>0.00</c:formatCode>
                <c:ptCount val="9"/>
                <c:pt idx="0">
                  <c:v>2552.2772277227723</c:v>
                </c:pt>
                <c:pt idx="1">
                  <c:v>1606.032786885246</c:v>
                </c:pt>
                <c:pt idx="2">
                  <c:v>1033.4166666666667</c:v>
                </c:pt>
                <c:pt idx="3">
                  <c:v>1422.2446808510638</c:v>
                </c:pt>
                <c:pt idx="4">
                  <c:v>1233.0625</c:v>
                </c:pt>
                <c:pt idx="5">
                  <c:v>906.54166666666663</c:v>
                </c:pt>
                <c:pt idx="6">
                  <c:v>916.83673469387759</c:v>
                </c:pt>
                <c:pt idx="7">
                  <c:v>748.26470588235293</c:v>
                </c:pt>
                <c:pt idx="8">
                  <c:v>540.81720430107532</c:v>
                </c:pt>
              </c:numCache>
            </c:numRef>
          </c:val>
          <c:extLst>
            <c:ext xmlns:c16="http://schemas.microsoft.com/office/drawing/2014/chart" uri="{C3380CC4-5D6E-409C-BE32-E72D297353CC}">
              <c16:uniqueId val="{00000003-8CB2-4BCA-A4B8-60760B69A586}"/>
            </c:ext>
          </c:extLst>
        </c:ser>
        <c:ser>
          <c:idx val="4"/>
          <c:order val="4"/>
          <c:tx>
            <c:strRef>
              <c:f>'Customer Level Analysis'!$F$19:$F$20</c:f>
              <c:strCache>
                <c:ptCount val="1"/>
                <c:pt idx="0">
                  <c:v>Organic</c:v>
                </c:pt>
              </c:strCache>
            </c:strRef>
          </c:tx>
          <c:spPr>
            <a:blipFill>
              <a:blip xmlns:r="http://schemas.openxmlformats.org/officeDocument/2006/relationships" r:embed="rId3">
                <a:duotone>
                  <a:schemeClr val="accent3">
                    <a:lumMod val="60000"/>
                    <a:shade val="88000"/>
                    <a:lumMod val="88000"/>
                  </a:schemeClr>
                  <a:schemeClr val="accent3">
                    <a:lumMod val="60000"/>
                  </a:schemeClr>
                </a:duotone>
              </a:blip>
              <a:tile tx="0" ty="0" sx="100000" sy="100000" flip="none" algn="tl"/>
            </a:blipFill>
            <a:ln>
              <a:noFill/>
            </a:ln>
            <a:effectLst>
              <a:outerShdw blurRad="57150" dist="19050" dir="5400000" algn="ctr" rotWithShape="0">
                <a:srgbClr val="000000">
                  <a:alpha val="63000"/>
                </a:srgbClr>
              </a:outerShdw>
            </a:effectLst>
          </c:spPr>
          <c:invertIfNegative val="0"/>
          <c:cat>
            <c:strRef>
              <c:f>'Customer Level Analysis'!$A$21:$A$30</c:f>
              <c:strCache>
                <c:ptCount val="9"/>
                <c:pt idx="0">
                  <c:v>Jan</c:v>
                </c:pt>
                <c:pt idx="1">
                  <c:v>Feb</c:v>
                </c:pt>
                <c:pt idx="2">
                  <c:v>Mar</c:v>
                </c:pt>
                <c:pt idx="3">
                  <c:v>Apr</c:v>
                </c:pt>
                <c:pt idx="4">
                  <c:v>May</c:v>
                </c:pt>
                <c:pt idx="5">
                  <c:v>Jun</c:v>
                </c:pt>
                <c:pt idx="6">
                  <c:v>Jul</c:v>
                </c:pt>
                <c:pt idx="7">
                  <c:v>Aug</c:v>
                </c:pt>
                <c:pt idx="8">
                  <c:v>Sep</c:v>
                </c:pt>
              </c:strCache>
            </c:strRef>
          </c:cat>
          <c:val>
            <c:numRef>
              <c:f>'Customer Level Analysis'!$F$21:$F$30</c:f>
              <c:numCache>
                <c:formatCode>0.00</c:formatCode>
                <c:ptCount val="9"/>
                <c:pt idx="0">
                  <c:v>9899.5641025641035</c:v>
                </c:pt>
                <c:pt idx="1">
                  <c:v>6300.5306122448983</c:v>
                </c:pt>
                <c:pt idx="2">
                  <c:v>4216.0270270270266</c:v>
                </c:pt>
                <c:pt idx="3">
                  <c:v>3564.4925373134329</c:v>
                </c:pt>
                <c:pt idx="4">
                  <c:v>2059.6923076923076</c:v>
                </c:pt>
                <c:pt idx="5">
                  <c:v>1293.7142857142858</c:v>
                </c:pt>
                <c:pt idx="6">
                  <c:v>2563.695652173913</c:v>
                </c:pt>
                <c:pt idx="7">
                  <c:v>1065.8888888888889</c:v>
                </c:pt>
                <c:pt idx="8">
                  <c:v>590.47500000000002</c:v>
                </c:pt>
              </c:numCache>
            </c:numRef>
          </c:val>
          <c:extLst>
            <c:ext xmlns:c16="http://schemas.microsoft.com/office/drawing/2014/chart" uri="{C3380CC4-5D6E-409C-BE32-E72D297353CC}">
              <c16:uniqueId val="{00000004-8CB2-4BCA-A4B8-60760B69A586}"/>
            </c:ext>
          </c:extLst>
        </c:ser>
        <c:ser>
          <c:idx val="5"/>
          <c:order val="5"/>
          <c:tx>
            <c:strRef>
              <c:f>'Customer Level Analysis'!$G$19:$G$20</c:f>
              <c:strCache>
                <c:ptCount val="1"/>
                <c:pt idx="0">
                  <c:v>Snapchat</c:v>
                </c:pt>
              </c:strCache>
            </c:strRef>
          </c:tx>
          <c:spPr>
            <a:blipFill>
              <a:blip xmlns:r="http://schemas.openxmlformats.org/officeDocument/2006/relationships" r:embed="rId3">
                <a:duotone>
                  <a:schemeClr val="accent5">
                    <a:lumMod val="60000"/>
                    <a:shade val="88000"/>
                    <a:lumMod val="88000"/>
                  </a:schemeClr>
                  <a:schemeClr val="accent5">
                    <a:lumMod val="60000"/>
                  </a:schemeClr>
                </a:duotone>
              </a:blip>
              <a:tile tx="0" ty="0" sx="100000" sy="100000" flip="none" algn="tl"/>
            </a:blipFill>
            <a:ln>
              <a:noFill/>
            </a:ln>
            <a:effectLst>
              <a:outerShdw blurRad="57150" dist="19050" dir="5400000" algn="ctr" rotWithShape="0">
                <a:srgbClr val="000000">
                  <a:alpha val="63000"/>
                </a:srgbClr>
              </a:outerShdw>
            </a:effectLst>
          </c:spPr>
          <c:invertIfNegative val="0"/>
          <c:cat>
            <c:strRef>
              <c:f>'Customer Level Analysis'!$A$21:$A$30</c:f>
              <c:strCache>
                <c:ptCount val="9"/>
                <c:pt idx="0">
                  <c:v>Jan</c:v>
                </c:pt>
                <c:pt idx="1">
                  <c:v>Feb</c:v>
                </c:pt>
                <c:pt idx="2">
                  <c:v>Mar</c:v>
                </c:pt>
                <c:pt idx="3">
                  <c:v>Apr</c:v>
                </c:pt>
                <c:pt idx="4">
                  <c:v>May</c:v>
                </c:pt>
                <c:pt idx="5">
                  <c:v>Jun</c:v>
                </c:pt>
                <c:pt idx="6">
                  <c:v>Jul</c:v>
                </c:pt>
                <c:pt idx="7">
                  <c:v>Aug</c:v>
                </c:pt>
                <c:pt idx="8">
                  <c:v>Sep</c:v>
                </c:pt>
              </c:strCache>
            </c:strRef>
          </c:cat>
          <c:val>
            <c:numRef>
              <c:f>'Customer Level Analysis'!$G$21:$G$30</c:f>
              <c:numCache>
                <c:formatCode>0.00</c:formatCode>
                <c:ptCount val="9"/>
                <c:pt idx="0">
                  <c:v>2276.6477272727275</c:v>
                </c:pt>
                <c:pt idx="1">
                  <c:v>1757.1754385964912</c:v>
                </c:pt>
                <c:pt idx="2">
                  <c:v>1720.4150943396226</c:v>
                </c:pt>
                <c:pt idx="3">
                  <c:v>1056.3720930232557</c:v>
                </c:pt>
                <c:pt idx="4">
                  <c:v>1371.406779661017</c:v>
                </c:pt>
                <c:pt idx="5">
                  <c:v>1101.4230769230769</c:v>
                </c:pt>
                <c:pt idx="6">
                  <c:v>829.45098039215691</c:v>
                </c:pt>
                <c:pt idx="7">
                  <c:v>723.484375</c:v>
                </c:pt>
                <c:pt idx="8">
                  <c:v>532.59183673469386</c:v>
                </c:pt>
              </c:numCache>
            </c:numRef>
          </c:val>
          <c:extLst>
            <c:ext xmlns:c16="http://schemas.microsoft.com/office/drawing/2014/chart" uri="{C3380CC4-5D6E-409C-BE32-E72D297353CC}">
              <c16:uniqueId val="{00000005-8CB2-4BCA-A4B8-60760B69A586}"/>
            </c:ext>
          </c:extLst>
        </c:ser>
        <c:dLbls>
          <c:showLegendKey val="0"/>
          <c:showVal val="0"/>
          <c:showCatName val="0"/>
          <c:showSerName val="0"/>
          <c:showPercent val="0"/>
          <c:showBubbleSize val="0"/>
        </c:dLbls>
        <c:gapWidth val="100"/>
        <c:overlap val="-24"/>
        <c:axId val="372960607"/>
        <c:axId val="372953887"/>
      </c:barChart>
      <c:catAx>
        <c:axId val="372960607"/>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72953887"/>
        <c:crosses val="autoZero"/>
        <c:auto val="1"/>
        <c:lblAlgn val="ctr"/>
        <c:lblOffset val="100"/>
        <c:noMultiLvlLbl val="0"/>
      </c:catAx>
      <c:valAx>
        <c:axId val="372953887"/>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729606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[final.xlsx]Customer Level Analysis!PivotTable13</c:name>
    <c:fmtId val="2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a:t>Average revenue at </a:t>
            </a:r>
            <a:r>
              <a:rPr lang="en-IN"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rPr>
              <a:t>acquision source and month level</a:t>
            </a:r>
            <a:r>
              <a:rPr lang="en-US" sz="1600"/>
              <a:t>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Analysis'!$B$38:$B$39</c:f>
              <c:strCache>
                <c:ptCount val="1"/>
                <c:pt idx="0">
                  <c:v>Facebook</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Analysis'!$A$40:$A$49</c:f>
              <c:strCache>
                <c:ptCount val="9"/>
                <c:pt idx="0">
                  <c:v>Jan</c:v>
                </c:pt>
                <c:pt idx="1">
                  <c:v>Feb</c:v>
                </c:pt>
                <c:pt idx="2">
                  <c:v>Mar</c:v>
                </c:pt>
                <c:pt idx="3">
                  <c:v>Apr</c:v>
                </c:pt>
                <c:pt idx="4">
                  <c:v>May</c:v>
                </c:pt>
                <c:pt idx="5">
                  <c:v>Jun</c:v>
                </c:pt>
                <c:pt idx="6">
                  <c:v>Jul</c:v>
                </c:pt>
                <c:pt idx="7">
                  <c:v>Aug</c:v>
                </c:pt>
                <c:pt idx="8">
                  <c:v>Sep</c:v>
                </c:pt>
              </c:strCache>
            </c:strRef>
          </c:cat>
          <c:val>
            <c:numRef>
              <c:f>'Customer Level Analysis'!$B$40:$B$49</c:f>
              <c:numCache>
                <c:formatCode>0.00</c:formatCode>
                <c:ptCount val="9"/>
                <c:pt idx="0">
                  <c:v>2435.4123711340208</c:v>
                </c:pt>
                <c:pt idx="1">
                  <c:v>1719.688524590164</c:v>
                </c:pt>
                <c:pt idx="2">
                  <c:v>1706.6296296296296</c:v>
                </c:pt>
                <c:pt idx="3">
                  <c:v>1432.236559139785</c:v>
                </c:pt>
                <c:pt idx="4">
                  <c:v>1165.0593220338983</c:v>
                </c:pt>
                <c:pt idx="5">
                  <c:v>810.15789473684208</c:v>
                </c:pt>
                <c:pt idx="6">
                  <c:v>1099.2244897959183</c:v>
                </c:pt>
                <c:pt idx="7">
                  <c:v>637.58749999999998</c:v>
                </c:pt>
                <c:pt idx="8">
                  <c:v>523.28915662650604</c:v>
                </c:pt>
              </c:numCache>
            </c:numRef>
          </c:val>
          <c:extLst>
            <c:ext xmlns:c16="http://schemas.microsoft.com/office/drawing/2014/chart" uri="{C3380CC4-5D6E-409C-BE32-E72D297353CC}">
              <c16:uniqueId val="{00000000-1E3B-44FF-BA7D-3C308B6D9B17}"/>
            </c:ext>
          </c:extLst>
        </c:ser>
        <c:ser>
          <c:idx val="1"/>
          <c:order val="1"/>
          <c:tx>
            <c:strRef>
              <c:f>'Customer Level Analysis'!$C$38:$C$39</c:f>
              <c:strCache>
                <c:ptCount val="1"/>
                <c:pt idx="0">
                  <c:v>Google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Analysis'!$A$40:$A$49</c:f>
              <c:strCache>
                <c:ptCount val="9"/>
                <c:pt idx="0">
                  <c:v>Jan</c:v>
                </c:pt>
                <c:pt idx="1">
                  <c:v>Feb</c:v>
                </c:pt>
                <c:pt idx="2">
                  <c:v>Mar</c:v>
                </c:pt>
                <c:pt idx="3">
                  <c:v>Apr</c:v>
                </c:pt>
                <c:pt idx="4">
                  <c:v>May</c:v>
                </c:pt>
                <c:pt idx="5">
                  <c:v>Jun</c:v>
                </c:pt>
                <c:pt idx="6">
                  <c:v>Jul</c:v>
                </c:pt>
                <c:pt idx="7">
                  <c:v>Aug</c:v>
                </c:pt>
                <c:pt idx="8">
                  <c:v>Sep</c:v>
                </c:pt>
              </c:strCache>
            </c:strRef>
          </c:cat>
          <c:val>
            <c:numRef>
              <c:f>'Customer Level Analysis'!$C$40:$C$49</c:f>
              <c:numCache>
                <c:formatCode>0.00</c:formatCode>
                <c:ptCount val="9"/>
                <c:pt idx="0">
                  <c:v>10424.277227722772</c:v>
                </c:pt>
                <c:pt idx="1">
                  <c:v>5108.6976744186049</c:v>
                </c:pt>
                <c:pt idx="2">
                  <c:v>3996.1346153846152</c:v>
                </c:pt>
                <c:pt idx="3">
                  <c:v>2813.06</c:v>
                </c:pt>
                <c:pt idx="4">
                  <c:v>1897.7045454545455</c:v>
                </c:pt>
                <c:pt idx="5">
                  <c:v>1980.1081081081081</c:v>
                </c:pt>
                <c:pt idx="6">
                  <c:v>2345.08</c:v>
                </c:pt>
                <c:pt idx="7">
                  <c:v>1812.578947368421</c:v>
                </c:pt>
                <c:pt idx="8">
                  <c:v>956.71052631578948</c:v>
                </c:pt>
              </c:numCache>
            </c:numRef>
          </c:val>
          <c:extLst>
            <c:ext xmlns:c16="http://schemas.microsoft.com/office/drawing/2014/chart" uri="{C3380CC4-5D6E-409C-BE32-E72D297353CC}">
              <c16:uniqueId val="{00000001-1E3B-44FF-BA7D-3C308B6D9B17}"/>
            </c:ext>
          </c:extLst>
        </c:ser>
        <c:ser>
          <c:idx val="2"/>
          <c:order val="2"/>
          <c:tx>
            <c:strRef>
              <c:f>'Customer Level Analysis'!$D$38:$D$39</c:f>
              <c:strCache>
                <c:ptCount val="1"/>
                <c:pt idx="0">
                  <c:v>Instagram</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Analysis'!$A$40:$A$49</c:f>
              <c:strCache>
                <c:ptCount val="9"/>
                <c:pt idx="0">
                  <c:v>Jan</c:v>
                </c:pt>
                <c:pt idx="1">
                  <c:v>Feb</c:v>
                </c:pt>
                <c:pt idx="2">
                  <c:v>Mar</c:v>
                </c:pt>
                <c:pt idx="3">
                  <c:v>Apr</c:v>
                </c:pt>
                <c:pt idx="4">
                  <c:v>May</c:v>
                </c:pt>
                <c:pt idx="5">
                  <c:v>Jun</c:v>
                </c:pt>
                <c:pt idx="6">
                  <c:v>Jul</c:v>
                </c:pt>
                <c:pt idx="7">
                  <c:v>Aug</c:v>
                </c:pt>
                <c:pt idx="8">
                  <c:v>Sep</c:v>
                </c:pt>
              </c:strCache>
            </c:strRef>
          </c:cat>
          <c:val>
            <c:numRef>
              <c:f>'Customer Level Analysis'!$D$40:$D$49</c:f>
              <c:numCache>
                <c:formatCode>0.00</c:formatCode>
                <c:ptCount val="9"/>
                <c:pt idx="0">
                  <c:v>2245.1944444444443</c:v>
                </c:pt>
                <c:pt idx="1">
                  <c:v>1878.8909090909092</c:v>
                </c:pt>
                <c:pt idx="2">
                  <c:v>1294.3030303030303</c:v>
                </c:pt>
                <c:pt idx="3">
                  <c:v>984.22619047619048</c:v>
                </c:pt>
                <c:pt idx="4">
                  <c:v>1253.8859649122808</c:v>
                </c:pt>
                <c:pt idx="5">
                  <c:v>758.18309859154931</c:v>
                </c:pt>
                <c:pt idx="6">
                  <c:v>1217.6785714285713</c:v>
                </c:pt>
                <c:pt idx="7">
                  <c:v>1027.297619047619</c:v>
                </c:pt>
                <c:pt idx="8">
                  <c:v>448.6</c:v>
                </c:pt>
              </c:numCache>
            </c:numRef>
          </c:val>
          <c:extLst>
            <c:ext xmlns:c16="http://schemas.microsoft.com/office/drawing/2014/chart" uri="{C3380CC4-5D6E-409C-BE32-E72D297353CC}">
              <c16:uniqueId val="{00000002-1E3B-44FF-BA7D-3C308B6D9B17}"/>
            </c:ext>
          </c:extLst>
        </c:ser>
        <c:ser>
          <c:idx val="3"/>
          <c:order val="3"/>
          <c:tx>
            <c:strRef>
              <c:f>'Customer Level Analysis'!$E$38:$E$39</c:f>
              <c:strCache>
                <c:ptCount val="1"/>
                <c:pt idx="0">
                  <c:v>Offline Campaign</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Analysis'!$A$40:$A$49</c:f>
              <c:strCache>
                <c:ptCount val="9"/>
                <c:pt idx="0">
                  <c:v>Jan</c:v>
                </c:pt>
                <c:pt idx="1">
                  <c:v>Feb</c:v>
                </c:pt>
                <c:pt idx="2">
                  <c:v>Mar</c:v>
                </c:pt>
                <c:pt idx="3">
                  <c:v>Apr</c:v>
                </c:pt>
                <c:pt idx="4">
                  <c:v>May</c:v>
                </c:pt>
                <c:pt idx="5">
                  <c:v>Jun</c:v>
                </c:pt>
                <c:pt idx="6">
                  <c:v>Jul</c:v>
                </c:pt>
                <c:pt idx="7">
                  <c:v>Aug</c:v>
                </c:pt>
                <c:pt idx="8">
                  <c:v>Sep</c:v>
                </c:pt>
              </c:strCache>
            </c:strRef>
          </c:cat>
          <c:val>
            <c:numRef>
              <c:f>'Customer Level Analysis'!$E$40:$E$49</c:f>
              <c:numCache>
                <c:formatCode>0.00</c:formatCode>
                <c:ptCount val="9"/>
                <c:pt idx="0">
                  <c:v>2734.7029702970299</c:v>
                </c:pt>
                <c:pt idx="1">
                  <c:v>1739.1311475409836</c:v>
                </c:pt>
                <c:pt idx="2">
                  <c:v>1125.5694444444443</c:v>
                </c:pt>
                <c:pt idx="3">
                  <c:v>1523.063829787234</c:v>
                </c:pt>
                <c:pt idx="4">
                  <c:v>1296.53125</c:v>
                </c:pt>
                <c:pt idx="5">
                  <c:v>963.33333333333337</c:v>
                </c:pt>
                <c:pt idx="6">
                  <c:v>971.87755102040819</c:v>
                </c:pt>
                <c:pt idx="7">
                  <c:v>765.72058823529414</c:v>
                </c:pt>
                <c:pt idx="8">
                  <c:v>546.24731182795699</c:v>
                </c:pt>
              </c:numCache>
            </c:numRef>
          </c:val>
          <c:extLst>
            <c:ext xmlns:c16="http://schemas.microsoft.com/office/drawing/2014/chart" uri="{C3380CC4-5D6E-409C-BE32-E72D297353CC}">
              <c16:uniqueId val="{00000003-1E3B-44FF-BA7D-3C308B6D9B17}"/>
            </c:ext>
          </c:extLst>
        </c:ser>
        <c:ser>
          <c:idx val="4"/>
          <c:order val="4"/>
          <c:tx>
            <c:strRef>
              <c:f>'Customer Level Analysis'!$F$38:$F$39</c:f>
              <c:strCache>
                <c:ptCount val="1"/>
                <c:pt idx="0">
                  <c:v>Organic</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Analysis'!$A$40:$A$49</c:f>
              <c:strCache>
                <c:ptCount val="9"/>
                <c:pt idx="0">
                  <c:v>Jan</c:v>
                </c:pt>
                <c:pt idx="1">
                  <c:v>Feb</c:v>
                </c:pt>
                <c:pt idx="2">
                  <c:v>Mar</c:v>
                </c:pt>
                <c:pt idx="3">
                  <c:v>Apr</c:v>
                </c:pt>
                <c:pt idx="4">
                  <c:v>May</c:v>
                </c:pt>
                <c:pt idx="5">
                  <c:v>Jun</c:v>
                </c:pt>
                <c:pt idx="6">
                  <c:v>Jul</c:v>
                </c:pt>
                <c:pt idx="7">
                  <c:v>Aug</c:v>
                </c:pt>
                <c:pt idx="8">
                  <c:v>Sep</c:v>
                </c:pt>
              </c:strCache>
            </c:strRef>
          </c:cat>
          <c:val>
            <c:numRef>
              <c:f>'Customer Level Analysis'!$F$40:$F$49</c:f>
              <c:numCache>
                <c:formatCode>0.00</c:formatCode>
                <c:ptCount val="9"/>
                <c:pt idx="0">
                  <c:v>10581.307692307691</c:v>
                </c:pt>
                <c:pt idx="1">
                  <c:v>6663.4285714285716</c:v>
                </c:pt>
                <c:pt idx="2">
                  <c:v>4485.3513513513517</c:v>
                </c:pt>
                <c:pt idx="3">
                  <c:v>3769.9850746268658</c:v>
                </c:pt>
                <c:pt idx="4">
                  <c:v>2184.9076923076923</c:v>
                </c:pt>
                <c:pt idx="5">
                  <c:v>1350.2857142857142</c:v>
                </c:pt>
                <c:pt idx="6">
                  <c:v>2692.695652173913</c:v>
                </c:pt>
                <c:pt idx="7">
                  <c:v>1084.4444444444443</c:v>
                </c:pt>
                <c:pt idx="8">
                  <c:v>599.52499999999998</c:v>
                </c:pt>
              </c:numCache>
            </c:numRef>
          </c:val>
          <c:extLst>
            <c:ext xmlns:c16="http://schemas.microsoft.com/office/drawing/2014/chart" uri="{C3380CC4-5D6E-409C-BE32-E72D297353CC}">
              <c16:uniqueId val="{00000004-1E3B-44FF-BA7D-3C308B6D9B17}"/>
            </c:ext>
          </c:extLst>
        </c:ser>
        <c:ser>
          <c:idx val="5"/>
          <c:order val="5"/>
          <c:tx>
            <c:strRef>
              <c:f>'Customer Level Analysis'!$G$38:$G$39</c:f>
              <c:strCache>
                <c:ptCount val="1"/>
                <c:pt idx="0">
                  <c:v>Snapchat</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Analysis'!$A$40:$A$49</c:f>
              <c:strCache>
                <c:ptCount val="9"/>
                <c:pt idx="0">
                  <c:v>Jan</c:v>
                </c:pt>
                <c:pt idx="1">
                  <c:v>Feb</c:v>
                </c:pt>
                <c:pt idx="2">
                  <c:v>Mar</c:v>
                </c:pt>
                <c:pt idx="3">
                  <c:v>Apr</c:v>
                </c:pt>
                <c:pt idx="4">
                  <c:v>May</c:v>
                </c:pt>
                <c:pt idx="5">
                  <c:v>Jun</c:v>
                </c:pt>
                <c:pt idx="6">
                  <c:v>Jul</c:v>
                </c:pt>
                <c:pt idx="7">
                  <c:v>Aug</c:v>
                </c:pt>
                <c:pt idx="8">
                  <c:v>Sep</c:v>
                </c:pt>
              </c:strCache>
            </c:strRef>
          </c:cat>
          <c:val>
            <c:numRef>
              <c:f>'Customer Level Analysis'!$G$40:$G$49</c:f>
              <c:numCache>
                <c:formatCode>0.00</c:formatCode>
                <c:ptCount val="9"/>
                <c:pt idx="0">
                  <c:v>2433.556818181818</c:v>
                </c:pt>
                <c:pt idx="1">
                  <c:v>1907.6666666666667</c:v>
                </c:pt>
                <c:pt idx="2">
                  <c:v>1817.8867924528302</c:v>
                </c:pt>
                <c:pt idx="3">
                  <c:v>1139.4186046511627</c:v>
                </c:pt>
                <c:pt idx="4">
                  <c:v>1429.4152542372881</c:v>
                </c:pt>
                <c:pt idx="5">
                  <c:v>1151.2692307692307</c:v>
                </c:pt>
                <c:pt idx="6">
                  <c:v>873.8039215686274</c:v>
                </c:pt>
                <c:pt idx="7">
                  <c:v>733.78125</c:v>
                </c:pt>
                <c:pt idx="8">
                  <c:v>539.20408163265301</c:v>
                </c:pt>
              </c:numCache>
            </c:numRef>
          </c:val>
          <c:extLst>
            <c:ext xmlns:c16="http://schemas.microsoft.com/office/drawing/2014/chart" uri="{C3380CC4-5D6E-409C-BE32-E72D297353CC}">
              <c16:uniqueId val="{00000005-1E3B-44FF-BA7D-3C308B6D9B17}"/>
            </c:ext>
          </c:extLst>
        </c:ser>
        <c:dLbls>
          <c:showLegendKey val="0"/>
          <c:showVal val="0"/>
          <c:showCatName val="0"/>
          <c:showSerName val="0"/>
          <c:showPercent val="0"/>
          <c:showBubbleSize val="0"/>
        </c:dLbls>
        <c:gapWidth val="100"/>
        <c:overlap val="-24"/>
        <c:axId val="1150528543"/>
        <c:axId val="1150529023"/>
      </c:barChart>
      <c:catAx>
        <c:axId val="1150528543"/>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50529023"/>
        <c:crosses val="autoZero"/>
        <c:auto val="1"/>
        <c:lblAlgn val="ctr"/>
        <c:lblOffset val="100"/>
        <c:noMultiLvlLbl val="0"/>
      </c:catAx>
      <c:valAx>
        <c:axId val="1150529023"/>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505285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[final.xlsx]Delivery Analysis!PivotTable20</c:name>
    <c:fmtId val="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b="0" dirty="0">
                <a:effectLst/>
              </a:rPr>
              <a:t>Average overall delivery time at month and delivery area level</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 Analysis'!$B$3:$B$6</c:f>
              <c:strCache>
                <c:ptCount val="1"/>
                <c:pt idx="0">
                  <c:v>Jan</c:v>
                </c:pt>
              </c:strCache>
            </c:strRef>
          </c:tx>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57150" dist="19050" dir="5400000" algn="ctr" rotWithShape="0">
                <a:srgbClr val="000000">
                  <a:alpha val="63000"/>
                </a:srgbClr>
              </a:outerShdw>
            </a:effectLst>
          </c:spPr>
          <c:invertIfNegative val="0"/>
          <c:cat>
            <c:strRef>
              <c:f>'Delivery Analysis'!$A$7:$A$11</c:f>
              <c:strCache>
                <c:ptCount val="5"/>
                <c:pt idx="0">
                  <c:v>Bomannahali - MicoLayout</c:v>
                </c:pt>
                <c:pt idx="1">
                  <c:v>Harlur</c:v>
                </c:pt>
                <c:pt idx="2">
                  <c:v>HSR Layout</c:v>
                </c:pt>
                <c:pt idx="3">
                  <c:v>ITI Layout</c:v>
                </c:pt>
                <c:pt idx="4">
                  <c:v>Kudlu</c:v>
                </c:pt>
              </c:strCache>
            </c:strRef>
          </c:cat>
          <c:val>
            <c:numRef>
              <c:f>'Delivery Analysis'!$B$7:$B$11</c:f>
              <c:numCache>
                <c:formatCode>h:mm:ss</c:formatCode>
                <c:ptCount val="5"/>
                <c:pt idx="0">
                  <c:v>2.1564300411522627E-2</c:v>
                </c:pt>
                <c:pt idx="1">
                  <c:v>2.1124650593990216E-2</c:v>
                </c:pt>
                <c:pt idx="2">
                  <c:v>1.3764905839517784E-2</c:v>
                </c:pt>
                <c:pt idx="3">
                  <c:v>1.542450007041263E-2</c:v>
                </c:pt>
                <c:pt idx="4">
                  <c:v>2.0394781144781139E-2</c:v>
                </c:pt>
              </c:numCache>
            </c:numRef>
          </c:val>
          <c:extLst>
            <c:ext xmlns:c16="http://schemas.microsoft.com/office/drawing/2014/chart" uri="{C3380CC4-5D6E-409C-BE32-E72D297353CC}">
              <c16:uniqueId val="{00000000-78BB-4F44-B8A2-4337B10AD186}"/>
            </c:ext>
          </c:extLst>
        </c:ser>
        <c:ser>
          <c:idx val="1"/>
          <c:order val="1"/>
          <c:tx>
            <c:strRef>
              <c:f>'Delivery Analysis'!$C$3:$C$6</c:f>
              <c:strCache>
                <c:ptCount val="1"/>
                <c:pt idx="0">
                  <c:v>Feb</c:v>
                </c:pt>
              </c:strCache>
            </c:strRef>
          </c:tx>
          <c:spPr>
            <a:blipFill>
              <a:blip xmlns:r="http://schemas.openxmlformats.org/officeDocument/2006/relationships" r:embed="rId3">
                <a:duotone>
                  <a:schemeClr val="accent3">
                    <a:shade val="88000"/>
                    <a:lumMod val="88000"/>
                  </a:schemeClr>
                  <a:schemeClr val="accent3"/>
                </a:duotone>
              </a:blip>
              <a:tile tx="0" ty="0" sx="100000" sy="100000" flip="none" algn="tl"/>
            </a:blipFill>
            <a:ln>
              <a:noFill/>
            </a:ln>
            <a:effectLst>
              <a:outerShdw blurRad="57150" dist="19050" dir="5400000" algn="ctr" rotWithShape="0">
                <a:srgbClr val="000000">
                  <a:alpha val="63000"/>
                </a:srgbClr>
              </a:outerShdw>
            </a:effectLst>
          </c:spPr>
          <c:invertIfNegative val="0"/>
          <c:cat>
            <c:strRef>
              <c:f>'Delivery Analysis'!$A$7:$A$11</c:f>
              <c:strCache>
                <c:ptCount val="5"/>
                <c:pt idx="0">
                  <c:v>Bomannahali - MicoLayout</c:v>
                </c:pt>
                <c:pt idx="1">
                  <c:v>Harlur</c:v>
                </c:pt>
                <c:pt idx="2">
                  <c:v>HSR Layout</c:v>
                </c:pt>
                <c:pt idx="3">
                  <c:v>ITI Layout</c:v>
                </c:pt>
                <c:pt idx="4">
                  <c:v>Kudlu</c:v>
                </c:pt>
              </c:strCache>
            </c:strRef>
          </c:cat>
          <c:val>
            <c:numRef>
              <c:f>'Delivery Analysis'!$C$7:$C$11</c:f>
              <c:numCache>
                <c:formatCode>h:mm:ss</c:formatCode>
                <c:ptCount val="5"/>
                <c:pt idx="0">
                  <c:v>2.2143357019810506E-2</c:v>
                </c:pt>
                <c:pt idx="1">
                  <c:v>1.8399926194310259E-2</c:v>
                </c:pt>
                <c:pt idx="2">
                  <c:v>1.2301754879879877E-2</c:v>
                </c:pt>
                <c:pt idx="3">
                  <c:v>1.2929067460317457E-2</c:v>
                </c:pt>
                <c:pt idx="4">
                  <c:v>2.0160236625514402E-2</c:v>
                </c:pt>
              </c:numCache>
            </c:numRef>
          </c:val>
          <c:extLst>
            <c:ext xmlns:c16="http://schemas.microsoft.com/office/drawing/2014/chart" uri="{C3380CC4-5D6E-409C-BE32-E72D297353CC}">
              <c16:uniqueId val="{00000001-78BB-4F44-B8A2-4337B10AD186}"/>
            </c:ext>
          </c:extLst>
        </c:ser>
        <c:ser>
          <c:idx val="2"/>
          <c:order val="2"/>
          <c:tx>
            <c:strRef>
              <c:f>'Delivery Analysis'!$D$3:$D$6</c:f>
              <c:strCache>
                <c:ptCount val="1"/>
                <c:pt idx="0">
                  <c:v>Mar</c:v>
                </c:pt>
              </c:strCache>
            </c:strRef>
          </c:tx>
          <c:spPr>
            <a:blipFill>
              <a:blip xmlns:r="http://schemas.openxmlformats.org/officeDocument/2006/relationships" r:embed="rId3">
                <a:duotone>
                  <a:schemeClr val="accent5">
                    <a:shade val="88000"/>
                    <a:lumMod val="88000"/>
                  </a:schemeClr>
                  <a:schemeClr val="accent5"/>
                </a:duotone>
              </a:blip>
              <a:tile tx="0" ty="0" sx="100000" sy="100000" flip="none" algn="tl"/>
            </a:blipFill>
            <a:ln>
              <a:noFill/>
            </a:ln>
            <a:effectLst>
              <a:outerShdw blurRad="57150" dist="19050" dir="5400000" algn="ctr" rotWithShape="0">
                <a:srgbClr val="000000">
                  <a:alpha val="63000"/>
                </a:srgbClr>
              </a:outerShdw>
            </a:effectLst>
          </c:spPr>
          <c:invertIfNegative val="0"/>
          <c:cat>
            <c:strRef>
              <c:f>'Delivery Analysis'!$A$7:$A$11</c:f>
              <c:strCache>
                <c:ptCount val="5"/>
                <c:pt idx="0">
                  <c:v>Bomannahali - MicoLayout</c:v>
                </c:pt>
                <c:pt idx="1">
                  <c:v>Harlur</c:v>
                </c:pt>
                <c:pt idx="2">
                  <c:v>HSR Layout</c:v>
                </c:pt>
                <c:pt idx="3">
                  <c:v>ITI Layout</c:v>
                </c:pt>
                <c:pt idx="4">
                  <c:v>Kudlu</c:v>
                </c:pt>
              </c:strCache>
            </c:strRef>
          </c:cat>
          <c:val>
            <c:numRef>
              <c:f>'Delivery Analysis'!$D$7:$D$11</c:f>
              <c:numCache>
                <c:formatCode>h:mm:ss</c:formatCode>
                <c:ptCount val="5"/>
                <c:pt idx="0">
                  <c:v>2.055338541666667E-2</c:v>
                </c:pt>
                <c:pt idx="1">
                  <c:v>1.8832747977862923E-2</c:v>
                </c:pt>
                <c:pt idx="2">
                  <c:v>1.2956890100491799E-2</c:v>
                </c:pt>
                <c:pt idx="3">
                  <c:v>1.4220756393929754E-2</c:v>
                </c:pt>
                <c:pt idx="4">
                  <c:v>2.138389615105302E-2</c:v>
                </c:pt>
              </c:numCache>
            </c:numRef>
          </c:val>
          <c:extLst>
            <c:ext xmlns:c16="http://schemas.microsoft.com/office/drawing/2014/chart" uri="{C3380CC4-5D6E-409C-BE32-E72D297353CC}">
              <c16:uniqueId val="{00000002-78BB-4F44-B8A2-4337B10AD186}"/>
            </c:ext>
          </c:extLst>
        </c:ser>
        <c:ser>
          <c:idx val="3"/>
          <c:order val="3"/>
          <c:tx>
            <c:strRef>
              <c:f>'Delivery Analysis'!$E$3:$E$6</c:f>
              <c:strCache>
                <c:ptCount val="1"/>
                <c:pt idx="0">
                  <c:v>Apr</c:v>
                </c:pt>
              </c:strCache>
            </c:strRef>
          </c:tx>
          <c:spPr>
            <a:blipFill>
              <a:blip xmlns:r="http://schemas.openxmlformats.org/officeDocument/2006/relationships" r:embed="rId3">
                <a:duotone>
                  <a:schemeClr val="accent1">
                    <a:lumMod val="60000"/>
                    <a:shade val="88000"/>
                    <a:lumMod val="88000"/>
                  </a:schemeClr>
                  <a:schemeClr val="accent1">
                    <a:lumMod val="60000"/>
                  </a:schemeClr>
                </a:duotone>
              </a:blip>
              <a:tile tx="0" ty="0" sx="100000" sy="100000" flip="none" algn="tl"/>
            </a:blipFill>
            <a:ln>
              <a:noFill/>
            </a:ln>
            <a:effectLst>
              <a:outerShdw blurRad="57150" dist="19050" dir="5400000" algn="ctr" rotWithShape="0">
                <a:srgbClr val="000000">
                  <a:alpha val="63000"/>
                </a:srgbClr>
              </a:outerShdw>
            </a:effectLst>
          </c:spPr>
          <c:invertIfNegative val="0"/>
          <c:cat>
            <c:strRef>
              <c:f>'Delivery Analysis'!$A$7:$A$11</c:f>
              <c:strCache>
                <c:ptCount val="5"/>
                <c:pt idx="0">
                  <c:v>Bomannahali - MicoLayout</c:v>
                </c:pt>
                <c:pt idx="1">
                  <c:v>Harlur</c:v>
                </c:pt>
                <c:pt idx="2">
                  <c:v>HSR Layout</c:v>
                </c:pt>
                <c:pt idx="3">
                  <c:v>ITI Layout</c:v>
                </c:pt>
                <c:pt idx="4">
                  <c:v>Kudlu</c:v>
                </c:pt>
              </c:strCache>
            </c:strRef>
          </c:cat>
          <c:val>
            <c:numRef>
              <c:f>'Delivery Analysis'!$E$7:$E$11</c:f>
              <c:numCache>
                <c:formatCode>h:mm:ss</c:formatCode>
                <c:ptCount val="5"/>
                <c:pt idx="0">
                  <c:v>2.3130587484035764E-2</c:v>
                </c:pt>
                <c:pt idx="1">
                  <c:v>2.3499946167097326E-2</c:v>
                </c:pt>
                <c:pt idx="2">
                  <c:v>1.8399089193359999E-2</c:v>
                </c:pt>
                <c:pt idx="3">
                  <c:v>1.8702189928347965E-2</c:v>
                </c:pt>
                <c:pt idx="4">
                  <c:v>2.6204196217494077E-2</c:v>
                </c:pt>
              </c:numCache>
            </c:numRef>
          </c:val>
          <c:extLst>
            <c:ext xmlns:c16="http://schemas.microsoft.com/office/drawing/2014/chart" uri="{C3380CC4-5D6E-409C-BE32-E72D297353CC}">
              <c16:uniqueId val="{00000003-78BB-4F44-B8A2-4337B10AD186}"/>
            </c:ext>
          </c:extLst>
        </c:ser>
        <c:ser>
          <c:idx val="4"/>
          <c:order val="4"/>
          <c:tx>
            <c:strRef>
              <c:f>'Delivery Analysis'!$F$3:$F$6</c:f>
              <c:strCache>
                <c:ptCount val="1"/>
                <c:pt idx="0">
                  <c:v>May</c:v>
                </c:pt>
              </c:strCache>
            </c:strRef>
          </c:tx>
          <c:spPr>
            <a:blipFill>
              <a:blip xmlns:r="http://schemas.openxmlformats.org/officeDocument/2006/relationships" r:embed="rId3">
                <a:duotone>
                  <a:schemeClr val="accent3">
                    <a:lumMod val="60000"/>
                    <a:shade val="88000"/>
                    <a:lumMod val="88000"/>
                  </a:schemeClr>
                  <a:schemeClr val="accent3">
                    <a:lumMod val="60000"/>
                  </a:schemeClr>
                </a:duotone>
              </a:blip>
              <a:tile tx="0" ty="0" sx="100000" sy="100000" flip="none" algn="tl"/>
            </a:blipFill>
            <a:ln>
              <a:noFill/>
            </a:ln>
            <a:effectLst>
              <a:outerShdw blurRad="25400" dist="12700" dir="5400000" rotWithShape="0">
                <a:srgbClr val="000000">
                  <a:alpha val="60000"/>
                </a:srgbClr>
              </a:outerShdw>
            </a:effectLst>
          </c:spPr>
          <c:invertIfNegative val="0"/>
          <c:cat>
            <c:strRef>
              <c:f>'Delivery Analysis'!$A$7:$A$11</c:f>
              <c:strCache>
                <c:ptCount val="5"/>
                <c:pt idx="0">
                  <c:v>Bomannahali - MicoLayout</c:v>
                </c:pt>
                <c:pt idx="1">
                  <c:v>Harlur</c:v>
                </c:pt>
                <c:pt idx="2">
                  <c:v>HSR Layout</c:v>
                </c:pt>
                <c:pt idx="3">
                  <c:v>ITI Layout</c:v>
                </c:pt>
                <c:pt idx="4">
                  <c:v>Kudlu</c:v>
                </c:pt>
              </c:strCache>
            </c:strRef>
          </c:cat>
          <c:val>
            <c:numRef>
              <c:f>'Delivery Analysis'!$F$7:$F$11</c:f>
              <c:numCache>
                <c:formatCode>h:mm:ss</c:formatCode>
                <c:ptCount val="5"/>
                <c:pt idx="0">
                  <c:v>6.1167129629629627E-2</c:v>
                </c:pt>
                <c:pt idx="1">
                  <c:v>4.1749727668845299E-2</c:v>
                </c:pt>
                <c:pt idx="2">
                  <c:v>4.9032647277798699E-2</c:v>
                </c:pt>
                <c:pt idx="3">
                  <c:v>4.7876418968403382E-2</c:v>
                </c:pt>
                <c:pt idx="4">
                  <c:v>5.1196729582146237E-2</c:v>
                </c:pt>
              </c:numCache>
            </c:numRef>
          </c:val>
          <c:extLst>
            <c:ext xmlns:c16="http://schemas.microsoft.com/office/drawing/2014/chart" uri="{C3380CC4-5D6E-409C-BE32-E72D297353CC}">
              <c16:uniqueId val="{00000009-78BB-4F44-B8A2-4337B10AD186}"/>
            </c:ext>
          </c:extLst>
        </c:ser>
        <c:ser>
          <c:idx val="5"/>
          <c:order val="5"/>
          <c:tx>
            <c:strRef>
              <c:f>'Delivery Analysis'!$G$3:$G$6</c:f>
              <c:strCache>
                <c:ptCount val="1"/>
                <c:pt idx="0">
                  <c:v>Jun</c:v>
                </c:pt>
              </c:strCache>
            </c:strRef>
          </c:tx>
          <c:spPr>
            <a:blipFill>
              <a:blip xmlns:r="http://schemas.openxmlformats.org/officeDocument/2006/relationships" r:embed="rId3">
                <a:duotone>
                  <a:schemeClr val="accent5">
                    <a:lumMod val="60000"/>
                    <a:shade val="88000"/>
                    <a:lumMod val="88000"/>
                  </a:schemeClr>
                  <a:schemeClr val="accent5">
                    <a:lumMod val="60000"/>
                  </a:schemeClr>
                </a:duotone>
              </a:blip>
              <a:tile tx="0" ty="0" sx="100000" sy="100000" flip="none" algn="tl"/>
            </a:blipFill>
            <a:ln>
              <a:noFill/>
            </a:ln>
            <a:effectLst>
              <a:outerShdw blurRad="25400" dist="12700" dir="5400000" rotWithShape="0">
                <a:srgbClr val="000000">
                  <a:alpha val="60000"/>
                </a:srgbClr>
              </a:outerShdw>
            </a:effectLst>
          </c:spPr>
          <c:invertIfNegative val="0"/>
          <c:cat>
            <c:strRef>
              <c:f>'Delivery Analysis'!$A$7:$A$11</c:f>
              <c:strCache>
                <c:ptCount val="5"/>
                <c:pt idx="0">
                  <c:v>Bomannahali - MicoLayout</c:v>
                </c:pt>
                <c:pt idx="1">
                  <c:v>Harlur</c:v>
                </c:pt>
                <c:pt idx="2">
                  <c:v>HSR Layout</c:v>
                </c:pt>
                <c:pt idx="3">
                  <c:v>ITI Layout</c:v>
                </c:pt>
                <c:pt idx="4">
                  <c:v>Kudlu</c:v>
                </c:pt>
              </c:strCache>
            </c:strRef>
          </c:cat>
          <c:val>
            <c:numRef>
              <c:f>'Delivery Analysis'!$G$7:$G$11</c:f>
              <c:numCache>
                <c:formatCode>h:mm:ss</c:formatCode>
                <c:ptCount val="5"/>
                <c:pt idx="0">
                  <c:v>2.3607015669515674E-2</c:v>
                </c:pt>
                <c:pt idx="1">
                  <c:v>1.9243711995577673E-2</c:v>
                </c:pt>
                <c:pt idx="2">
                  <c:v>1.4784830846218377E-2</c:v>
                </c:pt>
                <c:pt idx="3">
                  <c:v>1.8462078354097789E-2</c:v>
                </c:pt>
                <c:pt idx="4">
                  <c:v>2.082743055555555E-2</c:v>
                </c:pt>
              </c:numCache>
            </c:numRef>
          </c:val>
          <c:extLst>
            <c:ext xmlns:c16="http://schemas.microsoft.com/office/drawing/2014/chart" uri="{C3380CC4-5D6E-409C-BE32-E72D297353CC}">
              <c16:uniqueId val="{0000000A-78BB-4F44-B8A2-4337B10AD186}"/>
            </c:ext>
          </c:extLst>
        </c:ser>
        <c:ser>
          <c:idx val="6"/>
          <c:order val="6"/>
          <c:tx>
            <c:strRef>
              <c:f>'Delivery Analysis'!$H$3:$H$6</c:f>
              <c:strCache>
                <c:ptCount val="1"/>
                <c:pt idx="0">
                  <c:v>Jul</c:v>
                </c:pt>
              </c:strCache>
            </c:strRef>
          </c:tx>
          <c:spPr>
            <a:blipFill>
              <a:blip xmlns:r="http://schemas.openxmlformats.org/officeDocument/2006/relationships" r:embed="rId3">
                <a:duotone>
                  <a:schemeClr val="accent1">
                    <a:lumMod val="80000"/>
                    <a:lumOff val="20000"/>
                    <a:shade val="88000"/>
                    <a:lumMod val="88000"/>
                  </a:schemeClr>
                  <a:schemeClr val="accent1">
                    <a:lumMod val="80000"/>
                    <a:lumOff val="20000"/>
                  </a:schemeClr>
                </a:duotone>
              </a:blip>
              <a:tile tx="0" ty="0" sx="100000" sy="100000" flip="none" algn="tl"/>
            </a:blipFill>
            <a:ln>
              <a:noFill/>
            </a:ln>
            <a:effectLst>
              <a:outerShdw blurRad="25400" dist="12700" dir="5400000" rotWithShape="0">
                <a:srgbClr val="000000">
                  <a:alpha val="60000"/>
                </a:srgbClr>
              </a:outerShdw>
            </a:effectLst>
          </c:spPr>
          <c:invertIfNegative val="0"/>
          <c:cat>
            <c:strRef>
              <c:f>'Delivery Analysis'!$A$7:$A$11</c:f>
              <c:strCache>
                <c:ptCount val="5"/>
                <c:pt idx="0">
                  <c:v>Bomannahali - MicoLayout</c:v>
                </c:pt>
                <c:pt idx="1">
                  <c:v>Harlur</c:v>
                </c:pt>
                <c:pt idx="2">
                  <c:v>HSR Layout</c:v>
                </c:pt>
                <c:pt idx="3">
                  <c:v>ITI Layout</c:v>
                </c:pt>
                <c:pt idx="4">
                  <c:v>Kudlu</c:v>
                </c:pt>
              </c:strCache>
            </c:strRef>
          </c:cat>
          <c:val>
            <c:numRef>
              <c:f>'Delivery Analysis'!$H$7:$H$11</c:f>
              <c:numCache>
                <c:formatCode>h:mm:ss</c:formatCode>
                <c:ptCount val="5"/>
                <c:pt idx="0">
                  <c:v>1.961342592592593E-2</c:v>
                </c:pt>
                <c:pt idx="1">
                  <c:v>1.8479387125220459E-2</c:v>
                </c:pt>
                <c:pt idx="2">
                  <c:v>1.2666808264381419E-2</c:v>
                </c:pt>
                <c:pt idx="3">
                  <c:v>1.3898083710048383E-2</c:v>
                </c:pt>
                <c:pt idx="4">
                  <c:v>2.0299504548408055E-2</c:v>
                </c:pt>
              </c:numCache>
            </c:numRef>
          </c:val>
          <c:extLst>
            <c:ext xmlns:c16="http://schemas.microsoft.com/office/drawing/2014/chart" uri="{C3380CC4-5D6E-409C-BE32-E72D297353CC}">
              <c16:uniqueId val="{0000000B-78BB-4F44-B8A2-4337B10AD186}"/>
            </c:ext>
          </c:extLst>
        </c:ser>
        <c:ser>
          <c:idx val="7"/>
          <c:order val="7"/>
          <c:tx>
            <c:strRef>
              <c:f>'Delivery Analysis'!$I$3:$I$6</c:f>
              <c:strCache>
                <c:ptCount val="1"/>
                <c:pt idx="0">
                  <c:v>Aug</c:v>
                </c:pt>
              </c:strCache>
            </c:strRef>
          </c:tx>
          <c:spPr>
            <a:blipFill>
              <a:blip xmlns:r="http://schemas.openxmlformats.org/officeDocument/2006/relationships" r:embed="rId3">
                <a:duotone>
                  <a:schemeClr val="accent3">
                    <a:lumMod val="80000"/>
                    <a:lumOff val="20000"/>
                    <a:shade val="88000"/>
                    <a:lumMod val="88000"/>
                  </a:schemeClr>
                  <a:schemeClr val="accent3">
                    <a:lumMod val="80000"/>
                    <a:lumOff val="20000"/>
                  </a:schemeClr>
                </a:duotone>
              </a:blip>
              <a:tile tx="0" ty="0" sx="100000" sy="100000" flip="none" algn="tl"/>
            </a:blipFill>
            <a:ln>
              <a:noFill/>
            </a:ln>
            <a:effectLst>
              <a:outerShdw blurRad="25400" dist="12700" dir="5400000" rotWithShape="0">
                <a:srgbClr val="000000">
                  <a:alpha val="60000"/>
                </a:srgbClr>
              </a:outerShdw>
            </a:effectLst>
          </c:spPr>
          <c:invertIfNegative val="0"/>
          <c:cat>
            <c:strRef>
              <c:f>'Delivery Analysis'!$A$7:$A$11</c:f>
              <c:strCache>
                <c:ptCount val="5"/>
                <c:pt idx="0">
                  <c:v>Bomannahali - MicoLayout</c:v>
                </c:pt>
                <c:pt idx="1">
                  <c:v>Harlur</c:v>
                </c:pt>
                <c:pt idx="2">
                  <c:v>HSR Layout</c:v>
                </c:pt>
                <c:pt idx="3">
                  <c:v>ITI Layout</c:v>
                </c:pt>
                <c:pt idx="4">
                  <c:v>Kudlu</c:v>
                </c:pt>
              </c:strCache>
            </c:strRef>
          </c:cat>
          <c:val>
            <c:numRef>
              <c:f>'Delivery Analysis'!$I$7:$I$11</c:f>
              <c:numCache>
                <c:formatCode>h:mm:ss</c:formatCode>
                <c:ptCount val="5"/>
                <c:pt idx="0">
                  <c:v>2.0695616502578531E-2</c:v>
                </c:pt>
                <c:pt idx="1">
                  <c:v>2.4237026057678236E-2</c:v>
                </c:pt>
                <c:pt idx="2">
                  <c:v>1.4156974359716669E-2</c:v>
                </c:pt>
                <c:pt idx="3">
                  <c:v>1.497656525573194E-2</c:v>
                </c:pt>
                <c:pt idx="4">
                  <c:v>2.233410493827161E-2</c:v>
                </c:pt>
              </c:numCache>
            </c:numRef>
          </c:val>
          <c:extLst>
            <c:ext xmlns:c16="http://schemas.microsoft.com/office/drawing/2014/chart" uri="{C3380CC4-5D6E-409C-BE32-E72D297353CC}">
              <c16:uniqueId val="{0000000C-78BB-4F44-B8A2-4337B10AD186}"/>
            </c:ext>
          </c:extLst>
        </c:ser>
        <c:ser>
          <c:idx val="8"/>
          <c:order val="8"/>
          <c:tx>
            <c:strRef>
              <c:f>'Delivery Analysis'!$J$3:$J$6</c:f>
              <c:strCache>
                <c:ptCount val="1"/>
                <c:pt idx="0">
                  <c:v>Sep</c:v>
                </c:pt>
              </c:strCache>
            </c:strRef>
          </c:tx>
          <c:spPr>
            <a:blipFill>
              <a:blip xmlns:r="http://schemas.openxmlformats.org/officeDocument/2006/relationships" r:embed="rId3">
                <a:duotone>
                  <a:schemeClr val="accent5">
                    <a:lumMod val="80000"/>
                    <a:lumOff val="20000"/>
                    <a:shade val="88000"/>
                    <a:lumMod val="88000"/>
                  </a:schemeClr>
                  <a:schemeClr val="accent5">
                    <a:lumMod val="80000"/>
                    <a:lumOff val="20000"/>
                  </a:schemeClr>
                </a:duotone>
              </a:blip>
              <a:tile tx="0" ty="0" sx="100000" sy="100000" flip="none" algn="tl"/>
            </a:blipFill>
            <a:ln>
              <a:noFill/>
            </a:ln>
            <a:effectLst>
              <a:outerShdw blurRad="25400" dist="12700" dir="5400000" rotWithShape="0">
                <a:srgbClr val="000000">
                  <a:alpha val="60000"/>
                </a:srgbClr>
              </a:outerShdw>
            </a:effectLst>
          </c:spPr>
          <c:invertIfNegative val="0"/>
          <c:cat>
            <c:strRef>
              <c:f>'Delivery Analysis'!$A$7:$A$11</c:f>
              <c:strCache>
                <c:ptCount val="5"/>
                <c:pt idx="0">
                  <c:v>Bomannahali - MicoLayout</c:v>
                </c:pt>
                <c:pt idx="1">
                  <c:v>Harlur</c:v>
                </c:pt>
                <c:pt idx="2">
                  <c:v>HSR Layout</c:v>
                </c:pt>
                <c:pt idx="3">
                  <c:v>ITI Layout</c:v>
                </c:pt>
                <c:pt idx="4">
                  <c:v>Kudlu</c:v>
                </c:pt>
              </c:strCache>
            </c:strRef>
          </c:cat>
          <c:val>
            <c:numRef>
              <c:f>'Delivery Analysis'!$J$7:$J$11</c:f>
              <c:numCache>
                <c:formatCode>h:mm:ss</c:formatCode>
                <c:ptCount val="5"/>
                <c:pt idx="0">
                  <c:v>1.7217824074074076E-2</c:v>
                </c:pt>
                <c:pt idx="1">
                  <c:v>2.0505731102850071E-2</c:v>
                </c:pt>
                <c:pt idx="2">
                  <c:v>1.2851087686220777E-2</c:v>
                </c:pt>
                <c:pt idx="3">
                  <c:v>1.3200193575125344E-2</c:v>
                </c:pt>
                <c:pt idx="4">
                  <c:v>1.7622767857142854E-2</c:v>
                </c:pt>
              </c:numCache>
            </c:numRef>
          </c:val>
          <c:extLst>
            <c:ext xmlns:c16="http://schemas.microsoft.com/office/drawing/2014/chart" uri="{C3380CC4-5D6E-409C-BE32-E72D297353CC}">
              <c16:uniqueId val="{0000000D-78BB-4F44-B8A2-4337B10AD186}"/>
            </c:ext>
          </c:extLst>
        </c:ser>
        <c:dLbls>
          <c:showLegendKey val="0"/>
          <c:showVal val="0"/>
          <c:showCatName val="0"/>
          <c:showSerName val="0"/>
          <c:showPercent val="0"/>
          <c:showBubbleSize val="0"/>
        </c:dLbls>
        <c:gapWidth val="100"/>
        <c:overlap val="-24"/>
        <c:axId val="1006487823"/>
        <c:axId val="1006483503"/>
      </c:barChart>
      <c:catAx>
        <c:axId val="100648782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06483503"/>
        <c:crosses val="autoZero"/>
        <c:auto val="1"/>
        <c:lblAlgn val="ctr"/>
        <c:lblOffset val="100"/>
        <c:noMultiLvlLbl val="0"/>
      </c:catAx>
      <c:valAx>
        <c:axId val="1006483503"/>
        <c:scaling>
          <c:orientation val="minMax"/>
        </c:scaling>
        <c:delete val="0"/>
        <c:axPos val="l"/>
        <c:majorGridlines>
          <c:spPr>
            <a:ln w="9525" cap="flat" cmpd="sng" algn="ctr">
              <a:solidFill>
                <a:schemeClr val="lt1">
                  <a:lumMod val="95000"/>
                  <a:alpha val="10000"/>
                </a:schemeClr>
              </a:solidFill>
              <a:round/>
            </a:ln>
            <a:effectLst/>
          </c:spPr>
        </c:majorGridlines>
        <c:numFmt formatCode="h:mm:ss"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064878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colors3.xml><?xml version="1.0" encoding="utf-8"?>
<cs:colorStyle xmlns:cs="http://schemas.microsoft.com/office/drawing/2012/chartStyle" xmlns:a="http://schemas.openxmlformats.org/drawingml/2006/main" meth="withinLinearReversed" id="23">
  <a:schemeClr val="accent3"/>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78ABE3C1-DBE1-495D-B57B-2849774B866A}" type="datetimeFigureOut">
              <a:rPr lang="en-US" smtClean="0"/>
              <a:t>4/28/2024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884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11965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92131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542293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206376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4/28/2024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80750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4/28/2024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0702371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924238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533572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9856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228186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0117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6E9DEC-419B-4CC5-A080-3B06BD5A8291}" type="datetimeFigureOut">
              <a:rPr lang="en-US" smtClean="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1219226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E9DEC-419B-4CC5-A080-3B06BD5A8291}" type="datetimeFigureOut">
              <a:rPr lang="en-US" smtClean="0"/>
              <a:t>4/28/2024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900803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4/28/2024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1653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4/28/2024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0038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1308151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447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9D6E9DEC-419B-4CC5-A080-3B06BD5A8291}" type="datetimeFigureOut">
              <a:rPr lang="en-US" smtClean="0"/>
              <a:t>4/28/2024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3049167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hyperlink" Target="https://da.wikipedia.org/wiki/Instagram" TargetMode="External"/><Relationship Id="rId3" Type="http://schemas.openxmlformats.org/officeDocument/2006/relationships/hyperlink" Target="https://pixabay.com/de/photos/facebook-social-media-kommunikation-2815970/" TargetMode="External"/><Relationship Id="rId7"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image" Target="../media/image8.jpg"/><Relationship Id="rId11" Type="http://schemas.openxmlformats.org/officeDocument/2006/relationships/image" Target="../media/image11.png"/><Relationship Id="rId5" Type="http://schemas.openxmlformats.org/officeDocument/2006/relationships/hyperlink" Target="https://si.wikipedia.org/wiki/%E0%B6%9C%E0%B7%96%E0%B6%9C%E0%B6%BD%E0%B7%8A" TargetMode="External"/><Relationship Id="rId10" Type="http://schemas.openxmlformats.org/officeDocument/2006/relationships/image" Target="../media/image10.jpeg"/><Relationship Id="rId4" Type="http://schemas.openxmlformats.org/officeDocument/2006/relationships/image" Target="../media/image7.png"/><Relationship Id="rId9"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5E78A-1ED5-D684-CD3C-3B2C6CB9E12C}"/>
              </a:ext>
            </a:extLst>
          </p:cNvPr>
          <p:cNvSpPr>
            <a:spLocks noGrp="1"/>
          </p:cNvSpPr>
          <p:nvPr>
            <p:ph type="ctrTitle"/>
          </p:nvPr>
        </p:nvSpPr>
        <p:spPr>
          <a:xfrm>
            <a:off x="2418734" y="226142"/>
            <a:ext cx="8636117" cy="3333135"/>
          </a:xfrm>
        </p:spPr>
        <p:txBody>
          <a:bodyPr>
            <a:normAutofit fontScale="90000"/>
          </a:bodyPr>
          <a:lstStyle/>
          <a:p>
            <a:r>
              <a:rPr lang="en-IN" dirty="0">
                <a:solidFill>
                  <a:schemeClr val="accent1">
                    <a:lumMod val="75000"/>
                  </a:schemeClr>
                </a:solidFill>
              </a:rPr>
              <a:t>FRESHCO HYPERMARKET SALES TRENDS</a:t>
            </a:r>
          </a:p>
        </p:txBody>
      </p:sp>
      <p:sp>
        <p:nvSpPr>
          <p:cNvPr id="3" name="Subtitle 2">
            <a:extLst>
              <a:ext uri="{FF2B5EF4-FFF2-40B4-BE49-F238E27FC236}">
                <a16:creationId xmlns:a16="http://schemas.microsoft.com/office/drawing/2014/main" id="{7CAAB1F3-99DE-72C8-B95F-8E2EC3D16EDD}"/>
              </a:ext>
            </a:extLst>
          </p:cNvPr>
          <p:cNvSpPr>
            <a:spLocks noGrp="1"/>
          </p:cNvSpPr>
          <p:nvPr>
            <p:ph type="subTitle" idx="1"/>
          </p:nvPr>
        </p:nvSpPr>
        <p:spPr>
          <a:xfrm>
            <a:off x="680322" y="4483510"/>
            <a:ext cx="8144134" cy="1038048"/>
          </a:xfrm>
        </p:spPr>
        <p:txBody>
          <a:bodyPr>
            <a:normAutofit/>
          </a:bodyPr>
          <a:lstStyle/>
          <a:p>
            <a:r>
              <a:rPr lang="en-IN" sz="1600" dirty="0">
                <a:solidFill>
                  <a:schemeClr val="bg1">
                    <a:lumMod val="75000"/>
                  </a:schemeClr>
                </a:solidFill>
              </a:rPr>
              <a:t>Insights and Observations</a:t>
            </a:r>
          </a:p>
        </p:txBody>
      </p:sp>
      <p:pic>
        <p:nvPicPr>
          <p:cNvPr id="5" name="Picture 4">
            <a:extLst>
              <a:ext uri="{FF2B5EF4-FFF2-40B4-BE49-F238E27FC236}">
                <a16:creationId xmlns:a16="http://schemas.microsoft.com/office/drawing/2014/main" id="{6DB3EB23-C3AE-5B18-53A1-52DDC2118D5C}"/>
              </a:ext>
            </a:extLst>
          </p:cNvPr>
          <p:cNvPicPr>
            <a:picLocks noChangeAspect="1"/>
          </p:cNvPicPr>
          <p:nvPr/>
        </p:nvPicPr>
        <p:blipFill>
          <a:blip r:embed="rId2"/>
          <a:stretch>
            <a:fillRect/>
          </a:stretch>
        </p:blipFill>
        <p:spPr>
          <a:xfrm>
            <a:off x="6874645" y="2620296"/>
            <a:ext cx="1079652" cy="9340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017F2BAF-152A-8DF2-0BD7-346C8CB184FF}"/>
              </a:ext>
            </a:extLst>
          </p:cNvPr>
          <p:cNvPicPr>
            <a:picLocks noChangeAspect="1"/>
          </p:cNvPicPr>
          <p:nvPr/>
        </p:nvPicPr>
        <p:blipFill>
          <a:blip r:embed="rId3"/>
          <a:stretch>
            <a:fillRect/>
          </a:stretch>
        </p:blipFill>
        <p:spPr>
          <a:xfrm>
            <a:off x="190333" y="539260"/>
            <a:ext cx="2336557" cy="1643501"/>
          </a:xfrm>
          <a:prstGeom prst="rect">
            <a:avLst/>
          </a:prstGeom>
        </p:spPr>
      </p:pic>
    </p:spTree>
    <p:extLst>
      <p:ext uri="{BB962C8B-B14F-4D97-AF65-F5344CB8AC3E}">
        <p14:creationId xmlns:p14="http://schemas.microsoft.com/office/powerpoint/2010/main" val="1292828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9C67-30C3-D73E-B1D3-C0AC233D59C3}"/>
              </a:ext>
            </a:extLst>
          </p:cNvPr>
          <p:cNvSpPr>
            <a:spLocks noGrp="1"/>
          </p:cNvSpPr>
          <p:nvPr>
            <p:ph type="title"/>
          </p:nvPr>
        </p:nvSpPr>
        <p:spPr>
          <a:xfrm>
            <a:off x="439994" y="204020"/>
            <a:ext cx="10396882" cy="1151965"/>
          </a:xfrm>
        </p:spPr>
        <p:txBody>
          <a:bodyPr>
            <a:normAutofit/>
          </a:bodyPr>
          <a:lstStyle/>
          <a:p>
            <a:pPr algn="ctr"/>
            <a:r>
              <a:rPr lang="en-IN" sz="6600" b="1" dirty="0">
                <a:solidFill>
                  <a:schemeClr val="accent1">
                    <a:lumMod val="60000"/>
                    <a:lumOff val="40000"/>
                  </a:schemeClr>
                </a:solidFill>
                <a:latin typeface="Metropolis"/>
              </a:rPr>
              <a:t>Insights</a:t>
            </a:r>
            <a:endParaRPr lang="en-IN" sz="6600" dirty="0"/>
          </a:p>
        </p:txBody>
      </p:sp>
      <p:sp>
        <p:nvSpPr>
          <p:cNvPr id="3" name="TextBox 2">
            <a:extLst>
              <a:ext uri="{FF2B5EF4-FFF2-40B4-BE49-F238E27FC236}">
                <a16:creationId xmlns:a16="http://schemas.microsoft.com/office/drawing/2014/main" id="{79222C63-FFC6-E2B9-B1BB-8F013724B11D}"/>
              </a:ext>
            </a:extLst>
          </p:cNvPr>
          <p:cNvSpPr txBox="1"/>
          <p:nvPr/>
        </p:nvSpPr>
        <p:spPr>
          <a:xfrm>
            <a:off x="294968" y="1474839"/>
            <a:ext cx="11316929" cy="3970318"/>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1">
                    <a:lumMod val="75000"/>
                  </a:schemeClr>
                </a:solidFill>
                <a:latin typeface="Bahnschrift SemiBold" panose="020B0502040204020203" pitchFamily="34" charset="0"/>
              </a:rPr>
              <a:t>Customers acquired through social media sites have a low LTV which means they are mostly into window shopping and place low prices orders. Placing ads on social media sites where we offer discounts for placing orders for certain amounts might yield us more business from these customers</a:t>
            </a:r>
          </a:p>
          <a:p>
            <a:pPr marL="285750" indent="-285750">
              <a:buFont typeface="Arial" panose="020B0604020202020204" pitchFamily="34" charset="0"/>
              <a:buChar char="•"/>
            </a:pPr>
            <a:endParaRPr lang="en-IN"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r>
              <a:rPr lang="en-IN" dirty="0">
                <a:solidFill>
                  <a:schemeClr val="accent1">
                    <a:lumMod val="75000"/>
                  </a:schemeClr>
                </a:solidFill>
                <a:latin typeface="Bahnschrift SemiBold" panose="020B0502040204020203" pitchFamily="34" charset="0"/>
              </a:rPr>
              <a:t>Areas with high delivery charges and delivery time have given us very less orders. So, having more delivery partners available in areas where the delivery charges and delivery time are high might help us give better service which in turn increases our business</a:t>
            </a:r>
          </a:p>
          <a:p>
            <a:pPr marL="285750" indent="-285750">
              <a:buFont typeface="Arial" panose="020B0604020202020204" pitchFamily="34" charset="0"/>
              <a:buChar char="•"/>
            </a:pPr>
            <a:endParaRPr lang="en-IN"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r>
              <a:rPr lang="en-IN" dirty="0">
                <a:solidFill>
                  <a:schemeClr val="accent1">
                    <a:lumMod val="75000"/>
                  </a:schemeClr>
                </a:solidFill>
                <a:latin typeface="Bahnschrift SemiBold" panose="020B0502040204020203" pitchFamily="34" charset="0"/>
              </a:rPr>
              <a:t>Majority of the business has been coming only from ITI Layout, HSR Layout and Harlur where there has been a monthly increase in orders placed. We have seen a decrease in monthly orders placed from all other areas. So, offers and discounts targeting these areas will help us grow  business in these areas</a:t>
            </a:r>
          </a:p>
          <a:p>
            <a:pPr marL="285750" indent="-285750">
              <a:buFont typeface="Arial" panose="020B0604020202020204" pitchFamily="34" charset="0"/>
              <a:buChar char="•"/>
            </a:pPr>
            <a:endParaRPr lang="en-IN"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r>
              <a:rPr lang="en-IN" dirty="0">
                <a:solidFill>
                  <a:schemeClr val="accent1">
                    <a:lumMod val="75000"/>
                  </a:schemeClr>
                </a:solidFill>
                <a:latin typeface="Bahnschrift SemiBold" panose="020B0502040204020203" pitchFamily="34" charset="0"/>
              </a:rPr>
              <a:t>Continuing to offer great services to the areas that have been giving us high business will help us grow even further in these areas</a:t>
            </a:r>
          </a:p>
        </p:txBody>
      </p:sp>
    </p:spTree>
    <p:extLst>
      <p:ext uri="{BB962C8B-B14F-4D97-AF65-F5344CB8AC3E}">
        <p14:creationId xmlns:p14="http://schemas.microsoft.com/office/powerpoint/2010/main" val="2169454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B5260C-2BA9-51F0-6D57-728B3F02FDC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350204" y="1069811"/>
            <a:ext cx="795492" cy="8481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F95ACD1C-C561-EA30-31A1-2A8DEB5EC580}"/>
              </a:ext>
            </a:extLst>
          </p:cNvPr>
          <p:cNvSpPr txBox="1"/>
          <p:nvPr/>
        </p:nvSpPr>
        <p:spPr>
          <a:xfrm>
            <a:off x="1418593" y="1910168"/>
            <a:ext cx="725601" cy="461665"/>
          </a:xfrm>
          <a:prstGeom prst="rect">
            <a:avLst/>
          </a:prstGeom>
          <a:noFill/>
        </p:spPr>
        <p:txBody>
          <a:bodyPr wrap="square">
            <a:spAutoFit/>
          </a:bodyPr>
          <a:lstStyle/>
          <a:p>
            <a:r>
              <a:rPr lang="en-IN" sz="2000" b="0" i="0" u="none" strike="noStrike" dirty="0">
                <a:solidFill>
                  <a:schemeClr val="accent5">
                    <a:lumMod val="75000"/>
                  </a:schemeClr>
                </a:solidFill>
                <a:effectLst/>
                <a:latin typeface="Calibri" panose="020F0502020204030204" pitchFamily="34" charset="0"/>
              </a:rPr>
              <a:t>914K</a:t>
            </a:r>
            <a:r>
              <a:rPr lang="en-IN" sz="2400" dirty="0"/>
              <a:t> </a:t>
            </a:r>
          </a:p>
        </p:txBody>
      </p:sp>
      <p:sp>
        <p:nvSpPr>
          <p:cNvPr id="6" name="TextBox 5">
            <a:extLst>
              <a:ext uri="{FF2B5EF4-FFF2-40B4-BE49-F238E27FC236}">
                <a16:creationId xmlns:a16="http://schemas.microsoft.com/office/drawing/2014/main" id="{1C6AC2E9-17ED-4D15-C664-63BE4C37AC23}"/>
              </a:ext>
            </a:extLst>
          </p:cNvPr>
          <p:cNvSpPr txBox="1"/>
          <p:nvPr/>
        </p:nvSpPr>
        <p:spPr>
          <a:xfrm>
            <a:off x="2133599" y="186812"/>
            <a:ext cx="7364361" cy="769441"/>
          </a:xfrm>
          <a:prstGeom prst="rect">
            <a:avLst/>
          </a:prstGeom>
          <a:noFill/>
        </p:spPr>
        <p:txBody>
          <a:bodyPr wrap="square" rtlCol="0">
            <a:spAutoFit/>
          </a:bodyPr>
          <a:lstStyle/>
          <a:p>
            <a:pPr algn="ctr"/>
            <a:r>
              <a:rPr lang="en-IN" sz="4400" dirty="0">
                <a:solidFill>
                  <a:schemeClr val="accent1">
                    <a:lumMod val="75000"/>
                  </a:schemeClr>
                </a:solidFill>
              </a:rPr>
              <a:t>TOTAL REVENUE</a:t>
            </a:r>
          </a:p>
        </p:txBody>
      </p:sp>
      <p:pic>
        <p:nvPicPr>
          <p:cNvPr id="8" name="Picture 7">
            <a:extLst>
              <a:ext uri="{FF2B5EF4-FFF2-40B4-BE49-F238E27FC236}">
                <a16:creationId xmlns:a16="http://schemas.microsoft.com/office/drawing/2014/main" id="{70BEA2F5-F37A-ADEF-5B71-8627265F5E3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3016648" y="1202465"/>
            <a:ext cx="960337" cy="5934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18B37027-F014-9320-123D-14A74A342232}"/>
              </a:ext>
            </a:extLst>
          </p:cNvPr>
          <p:cNvSpPr txBox="1"/>
          <p:nvPr/>
        </p:nvSpPr>
        <p:spPr>
          <a:xfrm>
            <a:off x="3105491" y="1971723"/>
            <a:ext cx="859986" cy="400110"/>
          </a:xfrm>
          <a:prstGeom prst="rect">
            <a:avLst/>
          </a:prstGeom>
          <a:noFill/>
        </p:spPr>
        <p:txBody>
          <a:bodyPr wrap="square">
            <a:spAutoFit/>
          </a:bodyPr>
          <a:lstStyle/>
          <a:p>
            <a:r>
              <a:rPr lang="en-IN" sz="2000" b="0" i="0" u="none" strike="noStrike" dirty="0">
                <a:solidFill>
                  <a:srgbClr val="C00000"/>
                </a:solidFill>
                <a:effectLst/>
                <a:latin typeface="Calibri" panose="020F0502020204030204" pitchFamily="34" charset="0"/>
              </a:rPr>
              <a:t>1942K</a:t>
            </a:r>
            <a:r>
              <a:rPr lang="en-IN" dirty="0">
                <a:solidFill>
                  <a:srgbClr val="C00000"/>
                </a:solidFill>
              </a:rPr>
              <a:t> </a:t>
            </a:r>
          </a:p>
        </p:txBody>
      </p:sp>
      <p:pic>
        <p:nvPicPr>
          <p:cNvPr id="13" name="Picture 12">
            <a:extLst>
              <a:ext uri="{FF2B5EF4-FFF2-40B4-BE49-F238E27FC236}">
                <a16:creationId xmlns:a16="http://schemas.microsoft.com/office/drawing/2014/main" id="{10C499B7-1ECB-15CE-C3AA-4347E50A278A}"/>
              </a:ext>
            </a:extLst>
          </p:cNvPr>
          <p:cNvPicPr>
            <a:picLocks noChangeAspect="1"/>
          </p:cNvPicPr>
          <p:nvPr/>
        </p:nvPicPr>
        <p:blipFill>
          <a:blip r:embed="rId6"/>
          <a:stretch>
            <a:fillRect/>
          </a:stretch>
        </p:blipFill>
        <p:spPr>
          <a:xfrm>
            <a:off x="8246140" y="969561"/>
            <a:ext cx="1055175" cy="9483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TextBox 14">
            <a:extLst>
              <a:ext uri="{FF2B5EF4-FFF2-40B4-BE49-F238E27FC236}">
                <a16:creationId xmlns:a16="http://schemas.microsoft.com/office/drawing/2014/main" id="{BE338290-2D5E-EF0C-7DEE-A55EDE6AA62E}"/>
              </a:ext>
            </a:extLst>
          </p:cNvPr>
          <p:cNvSpPr txBox="1"/>
          <p:nvPr/>
        </p:nvSpPr>
        <p:spPr>
          <a:xfrm>
            <a:off x="8430179" y="1940945"/>
            <a:ext cx="715404" cy="400110"/>
          </a:xfrm>
          <a:prstGeom prst="rect">
            <a:avLst/>
          </a:prstGeom>
          <a:noFill/>
        </p:spPr>
        <p:txBody>
          <a:bodyPr wrap="square">
            <a:spAutoFit/>
          </a:bodyPr>
          <a:lstStyle/>
          <a:p>
            <a:r>
              <a:rPr lang="en-IN" sz="2000" b="0" i="0" u="none" strike="noStrike" dirty="0">
                <a:solidFill>
                  <a:srgbClr val="0070C0"/>
                </a:solidFill>
                <a:effectLst/>
                <a:latin typeface="Calibri" panose="020F0502020204030204" pitchFamily="34" charset="0"/>
              </a:rPr>
              <a:t>992K</a:t>
            </a:r>
            <a:r>
              <a:rPr lang="en-IN" dirty="0">
                <a:solidFill>
                  <a:srgbClr val="0070C0"/>
                </a:solidFill>
              </a:rPr>
              <a:t> </a:t>
            </a:r>
          </a:p>
        </p:txBody>
      </p:sp>
      <p:pic>
        <p:nvPicPr>
          <p:cNvPr id="17" name="Picture 16">
            <a:extLst>
              <a:ext uri="{FF2B5EF4-FFF2-40B4-BE49-F238E27FC236}">
                <a16:creationId xmlns:a16="http://schemas.microsoft.com/office/drawing/2014/main" id="{EFC5A7FD-FA11-EE54-20EB-CE244D9CC4EC}"/>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4886132" y="1106279"/>
            <a:ext cx="872569" cy="7694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 name="TextBox 17">
            <a:extLst>
              <a:ext uri="{FF2B5EF4-FFF2-40B4-BE49-F238E27FC236}">
                <a16:creationId xmlns:a16="http://schemas.microsoft.com/office/drawing/2014/main" id="{C3924107-71E4-4431-9FE8-37383974BF68}"/>
              </a:ext>
            </a:extLst>
          </p:cNvPr>
          <p:cNvSpPr txBox="1"/>
          <p:nvPr/>
        </p:nvSpPr>
        <p:spPr>
          <a:xfrm>
            <a:off x="2667000" y="6858000"/>
            <a:ext cx="1177413" cy="646331"/>
          </a:xfrm>
          <a:prstGeom prst="rect">
            <a:avLst/>
          </a:prstGeom>
          <a:noFill/>
        </p:spPr>
        <p:txBody>
          <a:bodyPr wrap="square" rtlCol="0">
            <a:spAutoFit/>
          </a:bodyPr>
          <a:lstStyle/>
          <a:p>
            <a:r>
              <a:rPr lang="en-IN" sz="900">
                <a:hlinkClick r:id="rId8" tooltip="https://da.wikipedia.org/wiki/Instagram"/>
              </a:rPr>
              <a:t>This Photo</a:t>
            </a:r>
            <a:r>
              <a:rPr lang="en-IN" sz="900"/>
              <a:t> by Unknown Author is licensed under </a:t>
            </a:r>
            <a:r>
              <a:rPr lang="en-IN" sz="900">
                <a:hlinkClick r:id="rId9" tooltip="https://creativecommons.org/licenses/by-sa/3.0/"/>
              </a:rPr>
              <a:t>CC BY-SA</a:t>
            </a:r>
            <a:endParaRPr lang="en-IN" sz="900"/>
          </a:p>
        </p:txBody>
      </p:sp>
      <p:sp>
        <p:nvSpPr>
          <p:cNvPr id="20" name="TextBox 19">
            <a:extLst>
              <a:ext uri="{FF2B5EF4-FFF2-40B4-BE49-F238E27FC236}">
                <a16:creationId xmlns:a16="http://schemas.microsoft.com/office/drawing/2014/main" id="{FD818DF9-2329-B4D4-0576-F05035D95065}"/>
              </a:ext>
            </a:extLst>
          </p:cNvPr>
          <p:cNvSpPr txBox="1"/>
          <p:nvPr/>
        </p:nvSpPr>
        <p:spPr>
          <a:xfrm>
            <a:off x="5000658" y="1971583"/>
            <a:ext cx="725601" cy="400110"/>
          </a:xfrm>
          <a:prstGeom prst="rect">
            <a:avLst/>
          </a:prstGeom>
          <a:noFill/>
        </p:spPr>
        <p:txBody>
          <a:bodyPr wrap="square">
            <a:spAutoFit/>
          </a:bodyPr>
          <a:lstStyle/>
          <a:p>
            <a:r>
              <a:rPr lang="en-IN" sz="2000" b="0" i="0" u="none" strike="noStrike" dirty="0">
                <a:solidFill>
                  <a:schemeClr val="accent1">
                    <a:lumMod val="75000"/>
                  </a:schemeClr>
                </a:solidFill>
                <a:effectLst/>
                <a:latin typeface="Calibri" panose="020F0502020204030204" pitchFamily="34" charset="0"/>
              </a:rPr>
              <a:t>899K</a:t>
            </a:r>
            <a:r>
              <a:rPr lang="en-IN" sz="2000" dirty="0">
                <a:solidFill>
                  <a:schemeClr val="accent2">
                    <a:lumMod val="75000"/>
                  </a:schemeClr>
                </a:solidFill>
              </a:rPr>
              <a:t> </a:t>
            </a:r>
          </a:p>
        </p:txBody>
      </p:sp>
      <p:pic>
        <p:nvPicPr>
          <p:cNvPr id="21" name="Picture 20">
            <a:extLst>
              <a:ext uri="{FF2B5EF4-FFF2-40B4-BE49-F238E27FC236}">
                <a16:creationId xmlns:a16="http://schemas.microsoft.com/office/drawing/2014/main" id="{065B15AA-9178-FA24-DEC2-0E7F51C9DC6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74454" y="992777"/>
            <a:ext cx="966888" cy="9788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 name="TextBox 22">
            <a:extLst>
              <a:ext uri="{FF2B5EF4-FFF2-40B4-BE49-F238E27FC236}">
                <a16:creationId xmlns:a16="http://schemas.microsoft.com/office/drawing/2014/main" id="{630E1139-BCEF-C0AC-A387-647107ABC6BF}"/>
              </a:ext>
            </a:extLst>
          </p:cNvPr>
          <p:cNvSpPr txBox="1"/>
          <p:nvPr/>
        </p:nvSpPr>
        <p:spPr>
          <a:xfrm>
            <a:off x="6615096" y="1971583"/>
            <a:ext cx="840126" cy="400110"/>
          </a:xfrm>
          <a:prstGeom prst="rect">
            <a:avLst/>
          </a:prstGeom>
          <a:noFill/>
        </p:spPr>
        <p:txBody>
          <a:bodyPr wrap="square">
            <a:spAutoFit/>
          </a:bodyPr>
          <a:lstStyle/>
          <a:p>
            <a:r>
              <a:rPr lang="en-IN" sz="2000" b="0" i="0" u="none" strike="noStrike" dirty="0">
                <a:solidFill>
                  <a:schemeClr val="accent6">
                    <a:lumMod val="75000"/>
                  </a:schemeClr>
                </a:solidFill>
                <a:effectLst/>
                <a:latin typeface="Calibri" panose="020F0502020204030204" pitchFamily="34" charset="0"/>
              </a:rPr>
              <a:t>2297K</a:t>
            </a:r>
            <a:r>
              <a:rPr lang="en-IN" sz="2000" dirty="0">
                <a:solidFill>
                  <a:schemeClr val="accent6">
                    <a:lumMod val="75000"/>
                  </a:schemeClr>
                </a:solidFill>
              </a:rPr>
              <a:t> </a:t>
            </a:r>
          </a:p>
        </p:txBody>
      </p:sp>
      <p:pic>
        <p:nvPicPr>
          <p:cNvPr id="24" name="Picture 23">
            <a:extLst>
              <a:ext uri="{FF2B5EF4-FFF2-40B4-BE49-F238E27FC236}">
                <a16:creationId xmlns:a16="http://schemas.microsoft.com/office/drawing/2014/main" id="{0CE0827C-1600-2458-6E2F-0795312DFE9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06113" y="1106279"/>
            <a:ext cx="835683" cy="7369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TextBox 25">
            <a:extLst>
              <a:ext uri="{FF2B5EF4-FFF2-40B4-BE49-F238E27FC236}">
                <a16:creationId xmlns:a16="http://schemas.microsoft.com/office/drawing/2014/main" id="{2F74A9B9-AAAA-9780-67E7-70010F714B5A}"/>
              </a:ext>
            </a:extLst>
          </p:cNvPr>
          <p:cNvSpPr txBox="1"/>
          <p:nvPr/>
        </p:nvSpPr>
        <p:spPr>
          <a:xfrm>
            <a:off x="10150319" y="1908325"/>
            <a:ext cx="734992" cy="400110"/>
          </a:xfrm>
          <a:prstGeom prst="rect">
            <a:avLst/>
          </a:prstGeom>
          <a:noFill/>
        </p:spPr>
        <p:txBody>
          <a:bodyPr wrap="square">
            <a:spAutoFit/>
          </a:bodyPr>
          <a:lstStyle/>
          <a:p>
            <a:r>
              <a:rPr lang="en-IN" sz="2000" b="0" i="0" u="none" strike="noStrike" dirty="0">
                <a:solidFill>
                  <a:srgbClr val="B48900"/>
                </a:solidFill>
                <a:effectLst/>
                <a:latin typeface="Calibri" panose="020F0502020204030204" pitchFamily="34" charset="0"/>
              </a:rPr>
              <a:t>920K</a:t>
            </a:r>
            <a:r>
              <a:rPr lang="en-IN" dirty="0">
                <a:solidFill>
                  <a:srgbClr val="B48900"/>
                </a:solidFill>
              </a:rPr>
              <a:t> </a:t>
            </a:r>
          </a:p>
        </p:txBody>
      </p:sp>
      <p:sp>
        <p:nvSpPr>
          <p:cNvPr id="27" name="TextBox 26">
            <a:extLst>
              <a:ext uri="{FF2B5EF4-FFF2-40B4-BE49-F238E27FC236}">
                <a16:creationId xmlns:a16="http://schemas.microsoft.com/office/drawing/2014/main" id="{0294FE7D-4DBA-6027-06C3-6BF31685D880}"/>
              </a:ext>
            </a:extLst>
          </p:cNvPr>
          <p:cNvSpPr txBox="1"/>
          <p:nvPr/>
        </p:nvSpPr>
        <p:spPr>
          <a:xfrm>
            <a:off x="491611" y="2752964"/>
            <a:ext cx="10648336" cy="2308324"/>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1">
                    <a:lumMod val="75000"/>
                  </a:schemeClr>
                </a:solidFill>
                <a:latin typeface="Bahnschrift SemiBold" panose="020B0502040204020203" pitchFamily="34" charset="0"/>
              </a:rPr>
              <a:t>The highest revenue is generated through customers who were introduced to Freshco hypermarket organically, which means general impression of people towards us is GOOD</a:t>
            </a:r>
          </a:p>
          <a:p>
            <a:endParaRPr lang="en-IN"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r>
              <a:rPr lang="en-IN" dirty="0">
                <a:solidFill>
                  <a:schemeClr val="accent1">
                    <a:lumMod val="75000"/>
                  </a:schemeClr>
                </a:solidFill>
                <a:latin typeface="Bahnschrift SemiBold" panose="020B0502040204020203" pitchFamily="34" charset="0"/>
              </a:rPr>
              <a:t>Google promotions have yielded us the second most revenue. So, publishing new offers and deals through Google ads can yield us more business</a:t>
            </a:r>
          </a:p>
          <a:p>
            <a:endParaRPr lang="en-IN"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r>
              <a:rPr lang="en-IN" dirty="0">
                <a:solidFill>
                  <a:schemeClr val="accent1">
                    <a:lumMod val="75000"/>
                  </a:schemeClr>
                </a:solidFill>
                <a:latin typeface="Bahnschrift SemiBold" panose="020B0502040204020203" pitchFamily="34" charset="0"/>
              </a:rPr>
              <a:t>Offering deals on items that are in trend, with respect to teenagers/youth can help us increased our impressions on social media</a:t>
            </a:r>
          </a:p>
        </p:txBody>
      </p:sp>
    </p:spTree>
    <p:extLst>
      <p:ext uri="{BB962C8B-B14F-4D97-AF65-F5344CB8AC3E}">
        <p14:creationId xmlns:p14="http://schemas.microsoft.com/office/powerpoint/2010/main" val="1426220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682A1-ADD1-E65D-7661-107FB0CD6E12}"/>
              </a:ext>
            </a:extLst>
          </p:cNvPr>
          <p:cNvSpPr>
            <a:spLocks noGrp="1"/>
          </p:cNvSpPr>
          <p:nvPr>
            <p:ph type="title"/>
          </p:nvPr>
        </p:nvSpPr>
        <p:spPr>
          <a:xfrm>
            <a:off x="685801" y="243349"/>
            <a:ext cx="10396882" cy="1151965"/>
          </a:xfrm>
        </p:spPr>
        <p:txBody>
          <a:bodyPr>
            <a:normAutofit/>
          </a:bodyPr>
          <a:lstStyle/>
          <a:p>
            <a:r>
              <a:rPr lang="en-IN" sz="6600" b="1" i="0" dirty="0">
                <a:solidFill>
                  <a:schemeClr val="accent1">
                    <a:lumMod val="60000"/>
                    <a:lumOff val="40000"/>
                  </a:schemeClr>
                </a:solidFill>
                <a:effectLst/>
                <a:latin typeface="Metropolis"/>
              </a:rPr>
              <a:t>Order level Analysis</a:t>
            </a:r>
            <a:endParaRPr lang="en-IN" sz="6600"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FF581389-FA14-451F-BE10-50FE1B7FD10B}"/>
              </a:ext>
            </a:extLst>
          </p:cNvPr>
          <p:cNvSpPr>
            <a:spLocks noGrp="1"/>
          </p:cNvSpPr>
          <p:nvPr>
            <p:ph idx="1"/>
          </p:nvPr>
        </p:nvSpPr>
        <p:spPr>
          <a:xfrm>
            <a:off x="147484" y="1631288"/>
            <a:ext cx="10935199" cy="3743298"/>
          </a:xfrm>
        </p:spPr>
        <p:txBody>
          <a:bodyPr>
            <a:normAutofit fontScale="92500" lnSpcReduction="20000"/>
          </a:bodyPr>
          <a:lstStyle/>
          <a:p>
            <a:r>
              <a:rPr lang="en-IN" sz="1800" cap="none" dirty="0">
                <a:solidFill>
                  <a:schemeClr val="accent1">
                    <a:lumMod val="75000"/>
                  </a:schemeClr>
                </a:solidFill>
                <a:latin typeface="Bahnschrift SemiBold" panose="020B0502040204020203" pitchFamily="34" charset="0"/>
              </a:rPr>
              <a:t>Afternoon</a:t>
            </a:r>
            <a:r>
              <a:rPr lang="en-US" sz="1800" dirty="0">
                <a:solidFill>
                  <a:schemeClr val="accent1">
                    <a:lumMod val="75000"/>
                  </a:schemeClr>
                </a:solidFill>
                <a:latin typeface="Bahnschrift SemiBold" panose="020B0502040204020203" pitchFamily="34" charset="0"/>
              </a:rPr>
              <a:t> (12:00-17:00)</a:t>
            </a:r>
            <a:r>
              <a:rPr lang="en-IN" sz="1800" cap="none" dirty="0">
                <a:solidFill>
                  <a:schemeClr val="accent1">
                    <a:lumMod val="75000"/>
                  </a:schemeClr>
                </a:solidFill>
                <a:latin typeface="Bahnschrift SemiBold" panose="020B0502040204020203" pitchFamily="34" charset="0"/>
              </a:rPr>
              <a:t> is the time we have received the highest number of orders. HSR layout and ITI layout is where we have received the highest amount of orders during this time slot</a:t>
            </a:r>
          </a:p>
          <a:p>
            <a:pPr marL="0" indent="0">
              <a:buNone/>
            </a:pPr>
            <a:endParaRPr lang="en-IN" sz="1800" cap="none" dirty="0">
              <a:solidFill>
                <a:schemeClr val="accent1">
                  <a:lumMod val="75000"/>
                </a:schemeClr>
              </a:solidFill>
              <a:latin typeface="Bahnschrift SemiBold" panose="020B0502040204020203" pitchFamily="34" charset="0"/>
            </a:endParaRPr>
          </a:p>
          <a:p>
            <a:r>
              <a:rPr lang="en-IN" sz="1800" cap="none" dirty="0">
                <a:solidFill>
                  <a:schemeClr val="accent1">
                    <a:lumMod val="75000"/>
                  </a:schemeClr>
                </a:solidFill>
                <a:latin typeface="Bahnschrift SemiBold" panose="020B0502040204020203" pitchFamily="34" charset="0"/>
              </a:rPr>
              <a:t>HSR layout(15657), Harlur(1309) and ITI layout(3946) are the</a:t>
            </a:r>
          </a:p>
          <a:p>
            <a:pPr marL="0" indent="0">
              <a:buNone/>
            </a:pPr>
            <a:r>
              <a:rPr lang="en-IN" sz="1800" cap="none" dirty="0">
                <a:solidFill>
                  <a:schemeClr val="accent1">
                    <a:lumMod val="75000"/>
                  </a:schemeClr>
                </a:solidFill>
                <a:latin typeface="Bahnschrift SemiBold" panose="020B0502040204020203" pitchFamily="34" charset="0"/>
              </a:rPr>
              <a:t>    areas we have received highest number of business</a:t>
            </a:r>
          </a:p>
          <a:p>
            <a:pPr marL="0" indent="0">
              <a:buNone/>
            </a:pPr>
            <a:endParaRPr lang="en-IN" sz="1800" cap="none" dirty="0">
              <a:solidFill>
                <a:schemeClr val="accent1">
                  <a:lumMod val="75000"/>
                </a:schemeClr>
              </a:solidFill>
              <a:latin typeface="Bahnschrift SemiBold" panose="020B0502040204020203" pitchFamily="34" charset="0"/>
            </a:endParaRPr>
          </a:p>
          <a:p>
            <a:r>
              <a:rPr lang="en-IN" sz="1800" cap="none" dirty="0">
                <a:solidFill>
                  <a:schemeClr val="accent1">
                    <a:lumMod val="75000"/>
                  </a:schemeClr>
                </a:solidFill>
                <a:latin typeface="Bahnschrift SemiBold" panose="020B0502040204020203" pitchFamily="34" charset="0"/>
              </a:rPr>
              <a:t>Least amount of orders placed is during the Late night</a:t>
            </a:r>
            <a:endParaRPr lang="en-US" sz="1800" cap="none" dirty="0">
              <a:solidFill>
                <a:schemeClr val="accent1">
                  <a:lumMod val="75000"/>
                </a:schemeClr>
              </a:solidFill>
              <a:latin typeface="Bahnschrift SemiBold" panose="020B0502040204020203" pitchFamily="34" charset="0"/>
            </a:endParaRPr>
          </a:p>
          <a:p>
            <a:pPr marL="0" indent="0">
              <a:buNone/>
            </a:pPr>
            <a:r>
              <a:rPr lang="en-US" sz="1800" dirty="0">
                <a:solidFill>
                  <a:schemeClr val="accent1">
                    <a:lumMod val="75000"/>
                  </a:schemeClr>
                </a:solidFill>
                <a:latin typeface="Bahnschrift SemiBold" panose="020B0502040204020203" pitchFamily="34" charset="0"/>
              </a:rPr>
              <a:t>    (23:00-5:00)-1589</a:t>
            </a:r>
            <a:endParaRPr lang="en-IN" sz="1800" cap="none" dirty="0">
              <a:solidFill>
                <a:schemeClr val="accent1">
                  <a:lumMod val="75000"/>
                </a:schemeClr>
              </a:solidFill>
              <a:latin typeface="Bahnschrift SemiBold" panose="020B0502040204020203" pitchFamily="34" charset="0"/>
            </a:endParaRPr>
          </a:p>
          <a:p>
            <a:endParaRPr lang="en-IN" sz="1800" cap="none" dirty="0">
              <a:solidFill>
                <a:schemeClr val="accent1">
                  <a:lumMod val="75000"/>
                </a:schemeClr>
              </a:solidFill>
              <a:latin typeface="Bahnschrift SemiBold" panose="020B0502040204020203" pitchFamily="34" charset="0"/>
            </a:endParaRPr>
          </a:p>
          <a:p>
            <a:r>
              <a:rPr lang="en-US" sz="1800" cap="none" dirty="0">
                <a:solidFill>
                  <a:schemeClr val="accent1">
                    <a:lumMod val="75000"/>
                  </a:schemeClr>
                </a:solidFill>
                <a:latin typeface="Bahnschrift SemiBold" panose="020B0502040204020203" pitchFamily="34" charset="0"/>
              </a:rPr>
              <a:t>HSR layout, ITI layout and Harlur have the highest increase in the monthly orders</a:t>
            </a:r>
          </a:p>
          <a:p>
            <a:endParaRPr lang="en-IN" sz="1800" cap="none" dirty="0">
              <a:solidFill>
                <a:schemeClr val="accent1">
                  <a:lumMod val="75000"/>
                </a:schemeClr>
              </a:solidFill>
              <a:latin typeface="Bahnschrift SemiBold" panose="020B0502040204020203" pitchFamily="34" charset="0"/>
            </a:endParaRPr>
          </a:p>
          <a:p>
            <a:endParaRPr lang="en-IN" sz="1800" cap="none" dirty="0">
              <a:solidFill>
                <a:schemeClr val="accent1">
                  <a:lumMod val="75000"/>
                </a:schemeClr>
              </a:solidFill>
              <a:latin typeface="Bahnschrift SemiBold" panose="020B0502040204020203" pitchFamily="34" charset="0"/>
            </a:endParaRPr>
          </a:p>
        </p:txBody>
      </p:sp>
      <p:graphicFrame>
        <p:nvGraphicFramePr>
          <p:cNvPr id="5" name="Chart 4">
            <a:extLst>
              <a:ext uri="{FF2B5EF4-FFF2-40B4-BE49-F238E27FC236}">
                <a16:creationId xmlns:a16="http://schemas.microsoft.com/office/drawing/2014/main" id="{72AC59AE-42A3-F635-AF22-143FDDE4B63F}"/>
              </a:ext>
            </a:extLst>
          </p:cNvPr>
          <p:cNvGraphicFramePr>
            <a:graphicFrameLocks/>
          </p:cNvGraphicFramePr>
          <p:nvPr>
            <p:extLst>
              <p:ext uri="{D42A27DB-BD31-4B8C-83A1-F6EECF244321}">
                <p14:modId xmlns:p14="http://schemas.microsoft.com/office/powerpoint/2010/main" val="51633389"/>
              </p:ext>
            </p:extLst>
          </p:nvPr>
        </p:nvGraphicFramePr>
        <p:xfrm>
          <a:off x="7138219" y="2330247"/>
          <a:ext cx="4513007" cy="26142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19857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DD1643-DF5E-8EAF-F8AD-DCFC2C4056D4}"/>
              </a:ext>
            </a:extLst>
          </p:cNvPr>
          <p:cNvSpPr txBox="1"/>
          <p:nvPr/>
        </p:nvSpPr>
        <p:spPr>
          <a:xfrm>
            <a:off x="167148" y="147483"/>
            <a:ext cx="11415251" cy="3785652"/>
          </a:xfrm>
          <a:prstGeom prst="rect">
            <a:avLst/>
          </a:prstGeom>
          <a:noFill/>
        </p:spPr>
        <p:txBody>
          <a:bodyPr wrap="square" rtlCol="0">
            <a:spAutoFit/>
          </a:bodyPr>
          <a:lstStyle/>
          <a:p>
            <a:pPr marL="285750" indent="-285750">
              <a:buFont typeface="Arial" panose="020B0604020202020204" pitchFamily="34" charset="0"/>
              <a:buChar char="•"/>
            </a:pPr>
            <a:r>
              <a:rPr lang="en-US" sz="1700" dirty="0">
                <a:solidFill>
                  <a:schemeClr val="accent1">
                    <a:lumMod val="75000"/>
                  </a:schemeClr>
                </a:solidFill>
                <a:latin typeface="Bahnschrift SemiBold" panose="020B0502040204020203" pitchFamily="34" charset="0"/>
              </a:rPr>
              <a:t>From January to September, there has been a 142% increase in orders from HSR Layout, 247% increase in orders from ITI Layout and 916% increase in orders from Harlur</a:t>
            </a:r>
          </a:p>
          <a:p>
            <a:pPr marL="285750" indent="-285750">
              <a:buFont typeface="Arial" panose="020B0604020202020204" pitchFamily="34" charset="0"/>
              <a:buChar char="•"/>
            </a:pPr>
            <a:endParaRPr lang="en-US" sz="1700"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r>
              <a:rPr lang="en-US" sz="1700" dirty="0">
                <a:solidFill>
                  <a:schemeClr val="accent1">
                    <a:lumMod val="75000"/>
                  </a:schemeClr>
                </a:solidFill>
                <a:latin typeface="Bahnschrift SemiBold" panose="020B0502040204020203" pitchFamily="34" charset="0"/>
              </a:rPr>
              <a:t>September month has the highest spike in orders placed in these areas.</a:t>
            </a:r>
          </a:p>
          <a:p>
            <a:endParaRPr lang="en-US" sz="1700"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r>
              <a:rPr lang="en-US" sz="1700" dirty="0">
                <a:solidFill>
                  <a:schemeClr val="accent1">
                    <a:lumMod val="75000"/>
                  </a:schemeClr>
                </a:solidFill>
                <a:latin typeface="Bahnschrift SemiBold" panose="020B0502040204020203" pitchFamily="34" charset="0"/>
              </a:rPr>
              <a:t>Delivery charges have been the highest during late night(23:00-5:00)-12.26% and the least delivery charges during afternoon(12:00-17:00)-5.09%</a:t>
            </a:r>
          </a:p>
          <a:p>
            <a:pPr marL="285750" indent="-285750">
              <a:buFont typeface="Arial" panose="020B0604020202020204" pitchFamily="34" charset="0"/>
              <a:buChar char="•"/>
            </a:pPr>
            <a:endParaRPr lang="en-US" sz="1700"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r>
              <a:rPr lang="en-US" sz="1700" dirty="0">
                <a:solidFill>
                  <a:schemeClr val="accent1">
                    <a:lumMod val="75000"/>
                  </a:schemeClr>
                </a:solidFill>
                <a:latin typeface="Bahnschrift SemiBold" panose="020B0502040204020203" pitchFamily="34" charset="0"/>
              </a:rPr>
              <a:t>January month(10.72%) has the highest percentage of delivery charges and September(2.08%) has the lowest percentage of delivery charges.</a:t>
            </a:r>
          </a:p>
          <a:p>
            <a:pPr marL="285750" indent="-285750">
              <a:buFont typeface="Arial" panose="020B0604020202020204" pitchFamily="34" charset="0"/>
              <a:buChar char="•"/>
            </a:pPr>
            <a:endParaRPr lang="en-US" sz="1700"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r>
              <a:rPr lang="en-US" sz="1700" dirty="0">
                <a:solidFill>
                  <a:schemeClr val="accent1">
                    <a:lumMod val="75000"/>
                  </a:schemeClr>
                </a:solidFill>
                <a:latin typeface="Bahnschrift SemiBold" panose="020B0502040204020203" pitchFamily="34" charset="0"/>
              </a:rPr>
              <a:t>The highest percentage of discount obtained are for the orders placed in the month of August(20.82%)</a:t>
            </a:r>
          </a:p>
          <a:p>
            <a:pPr marL="285750" indent="-285750">
              <a:buFont typeface="Arial" panose="020B0604020202020204" pitchFamily="34" charset="0"/>
              <a:buChar char="•"/>
            </a:pPr>
            <a:endParaRPr lang="en-US" dirty="0">
              <a:solidFill>
                <a:schemeClr val="accent1">
                  <a:lumMod val="75000"/>
                </a:schemeClr>
              </a:solidFill>
              <a:highlight>
                <a:srgbClr val="FFFFFF"/>
              </a:highlight>
              <a:latin typeface="Bahnschrift SemiBold" panose="020B0502040204020203" pitchFamily="34" charset="0"/>
            </a:endParaRPr>
          </a:p>
          <a:p>
            <a:pPr marL="285750" indent="-285750">
              <a:buFont typeface="Arial" panose="020B0604020202020204" pitchFamily="34" charset="0"/>
              <a:buChar char="•"/>
            </a:pPr>
            <a:endParaRPr lang="en-US" b="0" i="0" dirty="0">
              <a:solidFill>
                <a:schemeClr val="accent1">
                  <a:lumMod val="75000"/>
                </a:schemeClr>
              </a:solidFill>
              <a:effectLst/>
              <a:highlight>
                <a:srgbClr val="FFFFFF"/>
              </a:highlight>
              <a:latin typeface="Bahnschrift SemiBold" panose="020B0502040204020203" pitchFamily="34" charset="0"/>
            </a:endParaRPr>
          </a:p>
        </p:txBody>
      </p:sp>
      <p:graphicFrame>
        <p:nvGraphicFramePr>
          <p:cNvPr id="2" name="Chart 1">
            <a:extLst>
              <a:ext uri="{FF2B5EF4-FFF2-40B4-BE49-F238E27FC236}">
                <a16:creationId xmlns:a16="http://schemas.microsoft.com/office/drawing/2014/main" id="{AF1D0190-74A5-FA86-7C49-7034BEA1010C}"/>
              </a:ext>
            </a:extLst>
          </p:cNvPr>
          <p:cNvGraphicFramePr>
            <a:graphicFrameLocks/>
          </p:cNvGraphicFramePr>
          <p:nvPr>
            <p:extLst>
              <p:ext uri="{D42A27DB-BD31-4B8C-83A1-F6EECF244321}">
                <p14:modId xmlns:p14="http://schemas.microsoft.com/office/powerpoint/2010/main" val="2650369281"/>
              </p:ext>
            </p:extLst>
          </p:nvPr>
        </p:nvGraphicFramePr>
        <p:xfrm>
          <a:off x="540773" y="3429000"/>
          <a:ext cx="4611330" cy="212382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CF71D6F8-C97F-C8A4-5677-328DB13D6345}"/>
              </a:ext>
            </a:extLst>
          </p:cNvPr>
          <p:cNvGraphicFramePr>
            <a:graphicFrameLocks/>
          </p:cNvGraphicFramePr>
          <p:nvPr>
            <p:extLst>
              <p:ext uri="{D42A27DB-BD31-4B8C-83A1-F6EECF244321}">
                <p14:modId xmlns:p14="http://schemas.microsoft.com/office/powerpoint/2010/main" val="4184536367"/>
              </p:ext>
            </p:extLst>
          </p:nvPr>
        </p:nvGraphicFramePr>
        <p:xfrm>
          <a:off x="5801032" y="3429000"/>
          <a:ext cx="5781367" cy="21238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2052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FF8D8-BC7D-C92E-C88D-A2E9D439E2E9}"/>
              </a:ext>
            </a:extLst>
          </p:cNvPr>
          <p:cNvSpPr>
            <a:spLocks noGrp="1"/>
          </p:cNvSpPr>
          <p:nvPr>
            <p:ph type="title"/>
          </p:nvPr>
        </p:nvSpPr>
        <p:spPr>
          <a:xfrm>
            <a:off x="691081" y="333096"/>
            <a:ext cx="10396882" cy="1151965"/>
          </a:xfrm>
        </p:spPr>
        <p:txBody>
          <a:bodyPr>
            <a:normAutofit/>
          </a:bodyPr>
          <a:lstStyle/>
          <a:p>
            <a:r>
              <a:rPr lang="en-IN" sz="6600" b="1" i="0" dirty="0">
                <a:solidFill>
                  <a:schemeClr val="accent1">
                    <a:lumMod val="60000"/>
                    <a:lumOff val="40000"/>
                  </a:schemeClr>
                </a:solidFill>
                <a:effectLst/>
                <a:latin typeface="Metropolis"/>
              </a:rPr>
              <a:t>Completion rate analysis</a:t>
            </a:r>
            <a:endParaRPr lang="en-IN" sz="6600" dirty="0"/>
          </a:p>
        </p:txBody>
      </p:sp>
      <p:sp>
        <p:nvSpPr>
          <p:cNvPr id="3" name="TextBox 2">
            <a:extLst>
              <a:ext uri="{FF2B5EF4-FFF2-40B4-BE49-F238E27FC236}">
                <a16:creationId xmlns:a16="http://schemas.microsoft.com/office/drawing/2014/main" id="{FFB8FF1C-F08D-9179-526D-50C5C06D4FEA}"/>
              </a:ext>
            </a:extLst>
          </p:cNvPr>
          <p:cNvSpPr txBox="1"/>
          <p:nvPr/>
        </p:nvSpPr>
        <p:spPr>
          <a:xfrm>
            <a:off x="167149" y="1720840"/>
            <a:ext cx="11444749" cy="5078313"/>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1">
                    <a:lumMod val="75000"/>
                  </a:schemeClr>
                </a:solidFill>
                <a:latin typeface="Bahnschrift SemiBold" panose="020B0502040204020203" pitchFamily="34" charset="0"/>
              </a:rPr>
              <a:t>The least number of uncompleted orders is usually on during the afternoon(</a:t>
            </a:r>
            <a:r>
              <a:rPr lang="en-US" dirty="0">
                <a:solidFill>
                  <a:schemeClr val="accent1">
                    <a:lumMod val="75000"/>
                  </a:schemeClr>
                </a:solidFill>
                <a:highlight>
                  <a:srgbClr val="FFFFFF"/>
                </a:highlight>
                <a:latin typeface="Bahnschrift SemiBold" panose="020B0502040204020203" pitchFamily="34" charset="0"/>
              </a:rPr>
              <a:t>12:00-17:00</a:t>
            </a:r>
            <a:r>
              <a:rPr lang="en-IN" dirty="0">
                <a:solidFill>
                  <a:schemeClr val="accent1">
                    <a:lumMod val="75000"/>
                  </a:schemeClr>
                </a:solidFill>
                <a:latin typeface="Bahnschrift SemiBold" panose="020B0502040204020203" pitchFamily="34" charset="0"/>
              </a:rPr>
              <a:t>)-15 and the highest number of uncompleted order is during the night(20:00-23:00)-37, specifically during the Saturday night</a:t>
            </a:r>
          </a:p>
          <a:p>
            <a:pPr marL="285750" indent="-285750">
              <a:buFont typeface="Arial" panose="020B0604020202020204" pitchFamily="34" charset="0"/>
              <a:buChar char="•"/>
            </a:pPr>
            <a:endParaRPr lang="en-IN"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r>
              <a:rPr lang="en-IN" dirty="0">
                <a:solidFill>
                  <a:schemeClr val="accent1">
                    <a:lumMod val="75000"/>
                  </a:schemeClr>
                </a:solidFill>
                <a:latin typeface="Bahnschrift SemiBold" panose="020B0502040204020203" pitchFamily="34" charset="0"/>
              </a:rPr>
              <a:t>The highest number of uncompleted orders are those in which there was only 1 product ordered. This might also be because the most orders placed are for 1 product</a:t>
            </a:r>
          </a:p>
          <a:p>
            <a:pPr marL="285750" indent="-285750">
              <a:buFont typeface="Arial" panose="020B0604020202020204" pitchFamily="34" charset="0"/>
              <a:buChar char="•"/>
            </a:pPr>
            <a:endParaRPr lang="en-IN"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r>
              <a:rPr lang="en-IN" dirty="0">
                <a:solidFill>
                  <a:schemeClr val="accent1">
                    <a:lumMod val="75000"/>
                  </a:schemeClr>
                </a:solidFill>
                <a:latin typeface="Bahnschrift SemiBold" panose="020B0502040204020203" pitchFamily="34" charset="0"/>
              </a:rPr>
              <a:t>Orders placed by customers acquired through offline </a:t>
            </a:r>
          </a:p>
          <a:p>
            <a:r>
              <a:rPr lang="en-IN" dirty="0">
                <a:solidFill>
                  <a:schemeClr val="accent1">
                    <a:lumMod val="75000"/>
                  </a:schemeClr>
                </a:solidFill>
                <a:latin typeface="Bahnschrift SemiBold" panose="020B0502040204020203" pitchFamily="34" charset="0"/>
              </a:rPr>
              <a:t>     campaigns and Instagram have the highest average in </a:t>
            </a:r>
          </a:p>
          <a:p>
            <a:r>
              <a:rPr lang="en-IN" dirty="0">
                <a:solidFill>
                  <a:schemeClr val="accent1">
                    <a:lumMod val="75000"/>
                  </a:schemeClr>
                </a:solidFill>
                <a:latin typeface="Bahnschrift SemiBold" panose="020B0502040204020203" pitchFamily="34" charset="0"/>
              </a:rPr>
              <a:t>     incomplete orders and orders placed through customers </a:t>
            </a:r>
          </a:p>
          <a:p>
            <a:r>
              <a:rPr lang="en-IN" dirty="0">
                <a:solidFill>
                  <a:schemeClr val="accent1">
                    <a:lumMod val="75000"/>
                  </a:schemeClr>
                </a:solidFill>
                <a:latin typeface="Bahnschrift SemiBold" panose="020B0502040204020203" pitchFamily="34" charset="0"/>
              </a:rPr>
              <a:t>     acquired through organic promotions have the least average </a:t>
            </a:r>
          </a:p>
          <a:p>
            <a:r>
              <a:rPr lang="en-IN" dirty="0">
                <a:solidFill>
                  <a:schemeClr val="accent1">
                    <a:lumMod val="75000"/>
                  </a:schemeClr>
                </a:solidFill>
                <a:latin typeface="Bahnschrift SemiBold" panose="020B0502040204020203" pitchFamily="34" charset="0"/>
              </a:rPr>
              <a:t>     in incomplete orders</a:t>
            </a:r>
          </a:p>
          <a:p>
            <a:pPr marL="285750" indent="-285750">
              <a:buFont typeface="Arial" panose="020B0604020202020204" pitchFamily="34" charset="0"/>
              <a:buChar char="•"/>
            </a:pPr>
            <a:endParaRPr lang="en-IN"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endParaRPr lang="en-IN"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endParaRPr lang="en-IN"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endParaRPr lang="en-IN"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endParaRPr lang="en-IN"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endParaRPr lang="en-IN"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endParaRPr lang="en-IN" dirty="0">
              <a:solidFill>
                <a:schemeClr val="accent1">
                  <a:lumMod val="75000"/>
                </a:schemeClr>
              </a:solidFill>
              <a:latin typeface="Bahnschrift SemiBold" panose="020B0502040204020203" pitchFamily="34" charset="0"/>
            </a:endParaRPr>
          </a:p>
        </p:txBody>
      </p:sp>
      <p:graphicFrame>
        <p:nvGraphicFramePr>
          <p:cNvPr id="4" name="Chart 3">
            <a:extLst>
              <a:ext uri="{FF2B5EF4-FFF2-40B4-BE49-F238E27FC236}">
                <a16:creationId xmlns:a16="http://schemas.microsoft.com/office/drawing/2014/main" id="{165F096A-4B61-AF82-194D-AAF08FE1E9A4}"/>
              </a:ext>
            </a:extLst>
          </p:cNvPr>
          <p:cNvGraphicFramePr>
            <a:graphicFrameLocks/>
          </p:cNvGraphicFramePr>
          <p:nvPr>
            <p:extLst>
              <p:ext uri="{D42A27DB-BD31-4B8C-83A1-F6EECF244321}">
                <p14:modId xmlns:p14="http://schemas.microsoft.com/office/powerpoint/2010/main" val="2601210600"/>
              </p:ext>
            </p:extLst>
          </p:nvPr>
        </p:nvGraphicFramePr>
        <p:xfrm>
          <a:off x="6783276" y="3001252"/>
          <a:ext cx="4828622" cy="25174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97364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F7469-9615-8EF5-F011-35A750B3030C}"/>
              </a:ext>
            </a:extLst>
          </p:cNvPr>
          <p:cNvSpPr>
            <a:spLocks noGrp="1"/>
          </p:cNvSpPr>
          <p:nvPr>
            <p:ph type="title"/>
          </p:nvPr>
        </p:nvSpPr>
        <p:spPr>
          <a:xfrm>
            <a:off x="498988" y="204019"/>
            <a:ext cx="10396882" cy="1151965"/>
          </a:xfrm>
        </p:spPr>
        <p:txBody>
          <a:bodyPr>
            <a:normAutofit/>
          </a:bodyPr>
          <a:lstStyle/>
          <a:p>
            <a:r>
              <a:rPr lang="en-IN" sz="6600" b="1" i="0" dirty="0">
                <a:solidFill>
                  <a:schemeClr val="accent1">
                    <a:lumMod val="60000"/>
                    <a:lumOff val="40000"/>
                  </a:schemeClr>
                </a:solidFill>
                <a:effectLst/>
                <a:latin typeface="Metropolis"/>
              </a:rPr>
              <a:t>Customer level analysis</a:t>
            </a:r>
            <a:endParaRPr lang="en-IN" sz="6600" dirty="0"/>
          </a:p>
        </p:txBody>
      </p:sp>
      <p:sp>
        <p:nvSpPr>
          <p:cNvPr id="3" name="TextBox 2">
            <a:extLst>
              <a:ext uri="{FF2B5EF4-FFF2-40B4-BE49-F238E27FC236}">
                <a16:creationId xmlns:a16="http://schemas.microsoft.com/office/drawing/2014/main" id="{9303C4EE-E404-A5F6-7AD2-C95551423B5C}"/>
              </a:ext>
            </a:extLst>
          </p:cNvPr>
          <p:cNvSpPr txBox="1"/>
          <p:nvPr/>
        </p:nvSpPr>
        <p:spPr>
          <a:xfrm>
            <a:off x="235974" y="1740310"/>
            <a:ext cx="11336594" cy="3970318"/>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1">
                    <a:lumMod val="75000"/>
                  </a:schemeClr>
                </a:solidFill>
                <a:latin typeface="Bahnschrift SemiBold" panose="020B0502040204020203" pitchFamily="34" charset="0"/>
              </a:rPr>
              <a:t>The highest percentage of uncompleted orders have been placed by customers who were acquired from google promotions</a:t>
            </a:r>
          </a:p>
          <a:p>
            <a:pPr marL="285750" indent="-285750">
              <a:buFont typeface="Arial" panose="020B0604020202020204" pitchFamily="34" charset="0"/>
              <a:buChar char="•"/>
            </a:pPr>
            <a:r>
              <a:rPr lang="en-IN" dirty="0">
                <a:solidFill>
                  <a:schemeClr val="accent1">
                    <a:lumMod val="75000"/>
                  </a:schemeClr>
                </a:solidFill>
                <a:latin typeface="Bahnschrift SemiBold" panose="020B0502040204020203" pitchFamily="34" charset="0"/>
              </a:rPr>
              <a:t>Orders placed by customers who were acquired through </a:t>
            </a:r>
          </a:p>
          <a:p>
            <a:r>
              <a:rPr lang="en-IN" dirty="0">
                <a:solidFill>
                  <a:schemeClr val="accent1">
                    <a:lumMod val="75000"/>
                  </a:schemeClr>
                </a:solidFill>
                <a:latin typeface="Bahnschrift SemiBold" panose="020B0502040204020203" pitchFamily="34" charset="0"/>
              </a:rPr>
              <a:t>    google ads(4280.27) and organic promotion(4628.20) have</a:t>
            </a:r>
          </a:p>
          <a:p>
            <a:r>
              <a:rPr lang="en-IN" dirty="0">
                <a:solidFill>
                  <a:schemeClr val="accent1">
                    <a:lumMod val="75000"/>
                  </a:schemeClr>
                </a:solidFill>
                <a:latin typeface="Bahnschrift SemiBold" panose="020B0502040204020203" pitchFamily="34" charset="0"/>
              </a:rPr>
              <a:t>    the highest aggregated LTV, which also means that these </a:t>
            </a:r>
          </a:p>
          <a:p>
            <a:r>
              <a:rPr lang="en-IN" dirty="0">
                <a:solidFill>
                  <a:schemeClr val="accent1">
                    <a:lumMod val="75000"/>
                  </a:schemeClr>
                </a:solidFill>
                <a:latin typeface="Bahnschrift SemiBold" panose="020B0502040204020203" pitchFamily="34" charset="0"/>
              </a:rPr>
              <a:t>    customers place high priced orders</a:t>
            </a:r>
          </a:p>
          <a:p>
            <a:pPr marL="285750" indent="-285750">
              <a:buFont typeface="Arial" panose="020B0604020202020204" pitchFamily="34" charset="0"/>
              <a:buChar char="•"/>
            </a:pPr>
            <a:endParaRPr lang="en-IN"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r>
              <a:rPr lang="en-IN" dirty="0">
                <a:solidFill>
                  <a:schemeClr val="accent1">
                    <a:lumMod val="75000"/>
                  </a:schemeClr>
                </a:solidFill>
                <a:latin typeface="Bahnschrift SemiBold" panose="020B0502040204020203" pitchFamily="34" charset="0"/>
              </a:rPr>
              <a:t>Customers acquired through different social media sites </a:t>
            </a:r>
          </a:p>
          <a:p>
            <a:r>
              <a:rPr lang="en-IN" dirty="0">
                <a:solidFill>
                  <a:schemeClr val="accent1">
                    <a:lumMod val="75000"/>
                  </a:schemeClr>
                </a:solidFill>
                <a:latin typeface="Bahnschrift SemiBold" panose="020B0502040204020203" pitchFamily="34" charset="0"/>
              </a:rPr>
              <a:t>    have a similar range of aggregated LTV, which could mean </a:t>
            </a:r>
          </a:p>
          <a:p>
            <a:r>
              <a:rPr lang="en-IN" dirty="0">
                <a:solidFill>
                  <a:schemeClr val="accent1">
                    <a:lumMod val="75000"/>
                  </a:schemeClr>
                </a:solidFill>
                <a:latin typeface="Bahnschrift SemiBold" panose="020B0502040204020203" pitchFamily="34" charset="0"/>
              </a:rPr>
              <a:t>    they place low priced orders.</a:t>
            </a:r>
          </a:p>
          <a:p>
            <a:pPr marL="285750" indent="-285750">
              <a:buFont typeface="Arial" panose="020B0604020202020204" pitchFamily="34" charset="0"/>
              <a:buChar char="•"/>
            </a:pPr>
            <a:endParaRPr lang="en-IN"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r>
              <a:rPr lang="en-IN" dirty="0">
                <a:solidFill>
                  <a:schemeClr val="accent1">
                    <a:lumMod val="75000"/>
                  </a:schemeClr>
                </a:solidFill>
                <a:latin typeface="Bahnschrift SemiBold" panose="020B0502040204020203" pitchFamily="34" charset="0"/>
              </a:rPr>
              <a:t>The month of January(4977.56) has seen the highest aggregated LTV and the biggest contributors have been customers acquired from Google(9803.81) and Organic promotions(9899.56)</a:t>
            </a:r>
          </a:p>
          <a:p>
            <a:pPr marL="285750" indent="-285750">
              <a:buFont typeface="Arial" panose="020B0604020202020204" pitchFamily="34" charset="0"/>
              <a:buChar char="•"/>
            </a:pPr>
            <a:endParaRPr lang="en-IN" dirty="0">
              <a:solidFill>
                <a:schemeClr val="accent1">
                  <a:lumMod val="75000"/>
                </a:schemeClr>
              </a:solidFill>
              <a:latin typeface="Bahnschrift SemiBold" panose="020B0502040204020203" pitchFamily="34" charset="0"/>
            </a:endParaRPr>
          </a:p>
        </p:txBody>
      </p:sp>
      <p:graphicFrame>
        <p:nvGraphicFramePr>
          <p:cNvPr id="4" name="Chart 3">
            <a:extLst>
              <a:ext uri="{FF2B5EF4-FFF2-40B4-BE49-F238E27FC236}">
                <a16:creationId xmlns:a16="http://schemas.microsoft.com/office/drawing/2014/main" id="{55700EB5-F76F-3310-97D4-D8137782B283}"/>
              </a:ext>
            </a:extLst>
          </p:cNvPr>
          <p:cNvGraphicFramePr>
            <a:graphicFrameLocks/>
          </p:cNvGraphicFramePr>
          <p:nvPr>
            <p:extLst>
              <p:ext uri="{D42A27DB-BD31-4B8C-83A1-F6EECF244321}">
                <p14:modId xmlns:p14="http://schemas.microsoft.com/office/powerpoint/2010/main" val="2308363533"/>
              </p:ext>
            </p:extLst>
          </p:nvPr>
        </p:nvGraphicFramePr>
        <p:xfrm>
          <a:off x="6572045" y="2105342"/>
          <a:ext cx="5073446" cy="26473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3302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EB531B-C037-1A02-313A-BC58D78D3D04}"/>
              </a:ext>
            </a:extLst>
          </p:cNvPr>
          <p:cNvSpPr txBox="1"/>
          <p:nvPr/>
        </p:nvSpPr>
        <p:spPr>
          <a:xfrm>
            <a:off x="147484" y="294968"/>
            <a:ext cx="11523406" cy="535531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1">
                    <a:lumMod val="75000"/>
                  </a:schemeClr>
                </a:solidFill>
                <a:latin typeface="Bahnschrift SemiBold" panose="020B0502040204020203" pitchFamily="34" charset="0"/>
              </a:rPr>
              <a:t>Similar to the aggregated LTV, the customers acquired through Google ads(10424.28) and organic promotion(10581.31) have the highest revenue and the least revenue is obtained through customers acquired through various social media websites.</a:t>
            </a:r>
          </a:p>
          <a:p>
            <a:pPr marL="285750" indent="-285750">
              <a:buFont typeface="Arial" panose="020B0604020202020204" pitchFamily="34" charset="0"/>
              <a:buChar char="•"/>
            </a:pPr>
            <a:endParaRPr lang="en-US"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r>
              <a:rPr lang="en-IN" dirty="0">
                <a:solidFill>
                  <a:schemeClr val="accent1">
                    <a:lumMod val="75000"/>
                  </a:schemeClr>
                </a:solidFill>
                <a:latin typeface="Bahnschrift SemiBold" panose="020B0502040204020203" pitchFamily="34" charset="0"/>
              </a:rPr>
              <a:t>The month of September(564.54) has seen the least aggregated LTV mainly due to the low priced orders</a:t>
            </a:r>
            <a:endParaRPr lang="en-US"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endParaRPr lang="en-US"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r>
              <a:rPr lang="en-US" dirty="0">
                <a:solidFill>
                  <a:schemeClr val="accent1">
                    <a:lumMod val="75000"/>
                  </a:schemeClr>
                </a:solidFill>
                <a:latin typeface="Bahnschrift SemiBold" panose="020B0502040204020203" pitchFamily="34" charset="0"/>
              </a:rPr>
              <a:t>The month of January has had the highest revenue and it </a:t>
            </a:r>
          </a:p>
          <a:p>
            <a:r>
              <a:rPr lang="en-US" dirty="0">
                <a:solidFill>
                  <a:schemeClr val="accent1">
                    <a:lumMod val="75000"/>
                  </a:schemeClr>
                </a:solidFill>
                <a:latin typeface="Bahnschrift SemiBold" panose="020B0502040204020203" pitchFamily="34" charset="0"/>
              </a:rPr>
              <a:t>     has since then gradually decreased with the month of </a:t>
            </a:r>
          </a:p>
          <a:p>
            <a:r>
              <a:rPr lang="en-US" dirty="0">
                <a:solidFill>
                  <a:schemeClr val="accent1">
                    <a:lumMod val="75000"/>
                  </a:schemeClr>
                </a:solidFill>
                <a:latin typeface="Bahnschrift SemiBold" panose="020B0502040204020203" pitchFamily="34" charset="0"/>
              </a:rPr>
              <a:t>     September having the least revenue.</a:t>
            </a:r>
          </a:p>
          <a:p>
            <a:pPr marL="285750" indent="-285750">
              <a:buFont typeface="Arial" panose="020B0604020202020204" pitchFamily="34" charset="0"/>
              <a:buChar char="•"/>
            </a:pPr>
            <a:endParaRPr lang="en-US"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endParaRPr lang="en-US"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endParaRPr lang="en-US" dirty="0">
              <a:solidFill>
                <a:schemeClr val="accent1">
                  <a:lumMod val="75000"/>
                </a:schemeClr>
              </a:solidFill>
              <a:latin typeface="Bahnschrift SemiBold" panose="020B0502040204020203" pitchFamily="34" charset="0"/>
            </a:endParaRPr>
          </a:p>
          <a:p>
            <a:endParaRPr lang="en-US" dirty="0">
              <a:solidFill>
                <a:schemeClr val="accent1">
                  <a:lumMod val="75000"/>
                </a:schemeClr>
              </a:solidFill>
              <a:latin typeface="Bahnschrift SemiBold" panose="020B0502040204020203" pitchFamily="34" charset="0"/>
            </a:endParaRPr>
          </a:p>
          <a:p>
            <a:endParaRPr lang="en-US"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endParaRPr lang="en-US"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r>
              <a:rPr lang="en-US" dirty="0">
                <a:solidFill>
                  <a:schemeClr val="accent1">
                    <a:lumMod val="75000"/>
                  </a:schemeClr>
                </a:solidFill>
                <a:latin typeface="Bahnschrift SemiBold" panose="020B0502040204020203" pitchFamily="34" charset="0"/>
              </a:rPr>
              <a:t>The orders placed during late night have higher percentage of lowest(1) rating as compared to other time slots and the orders placed during afternoon have the highest percentage of best(5) ratings</a:t>
            </a:r>
            <a:endParaRPr lang="en-US" dirty="0">
              <a:solidFill>
                <a:schemeClr val="accent1">
                  <a:lumMod val="75000"/>
                </a:schemeClr>
              </a:solidFill>
              <a:highlight>
                <a:srgbClr val="FFFFFF"/>
              </a:highlight>
              <a:latin typeface="Bahnschrift SemiBold" panose="020B0502040204020203" pitchFamily="34" charset="0"/>
            </a:endParaRPr>
          </a:p>
          <a:p>
            <a:pPr marL="285750" indent="-285750">
              <a:buFont typeface="Arial" panose="020B0604020202020204" pitchFamily="34" charset="0"/>
              <a:buChar char="•"/>
            </a:pPr>
            <a:endParaRPr lang="en-US" dirty="0">
              <a:solidFill>
                <a:schemeClr val="accent1">
                  <a:lumMod val="75000"/>
                </a:schemeClr>
              </a:solidFill>
              <a:highlight>
                <a:srgbClr val="FFFFFF"/>
              </a:highlight>
              <a:latin typeface="Bahnschrift SemiBold" panose="020B0502040204020203" pitchFamily="34" charset="0"/>
            </a:endParaRPr>
          </a:p>
          <a:p>
            <a:pPr marL="285750" indent="-285750">
              <a:buFont typeface="Arial" panose="020B0604020202020204" pitchFamily="34" charset="0"/>
              <a:buChar char="•"/>
            </a:pPr>
            <a:endParaRPr lang="en-IN" dirty="0"/>
          </a:p>
        </p:txBody>
      </p:sp>
      <p:graphicFrame>
        <p:nvGraphicFramePr>
          <p:cNvPr id="4" name="Chart 3">
            <a:extLst>
              <a:ext uri="{FF2B5EF4-FFF2-40B4-BE49-F238E27FC236}">
                <a16:creationId xmlns:a16="http://schemas.microsoft.com/office/drawing/2014/main" id="{C0A95A9D-B4B9-D498-3560-7FB0A0B2F4F7}"/>
              </a:ext>
            </a:extLst>
          </p:cNvPr>
          <p:cNvGraphicFramePr>
            <a:graphicFrameLocks/>
          </p:cNvGraphicFramePr>
          <p:nvPr>
            <p:extLst>
              <p:ext uri="{D42A27DB-BD31-4B8C-83A1-F6EECF244321}">
                <p14:modId xmlns:p14="http://schemas.microsoft.com/office/powerpoint/2010/main" val="4163703771"/>
              </p:ext>
            </p:extLst>
          </p:nvPr>
        </p:nvGraphicFramePr>
        <p:xfrm>
          <a:off x="6548283" y="1732063"/>
          <a:ext cx="5034116"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408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B2F26-C9AA-43CD-FEAF-129C28C665DE}"/>
              </a:ext>
            </a:extLst>
          </p:cNvPr>
          <p:cNvSpPr>
            <a:spLocks noGrp="1"/>
          </p:cNvSpPr>
          <p:nvPr>
            <p:ph type="title"/>
          </p:nvPr>
        </p:nvSpPr>
        <p:spPr>
          <a:xfrm>
            <a:off x="656304" y="334791"/>
            <a:ext cx="10396882" cy="1151965"/>
          </a:xfrm>
        </p:spPr>
        <p:txBody>
          <a:bodyPr>
            <a:normAutofit/>
          </a:bodyPr>
          <a:lstStyle/>
          <a:p>
            <a:r>
              <a:rPr lang="en-IN" sz="6600" b="1" dirty="0">
                <a:solidFill>
                  <a:schemeClr val="accent1">
                    <a:lumMod val="60000"/>
                    <a:lumOff val="40000"/>
                  </a:schemeClr>
                </a:solidFill>
                <a:latin typeface="Metropolis"/>
              </a:rPr>
              <a:t>Delivery</a:t>
            </a:r>
            <a:r>
              <a:rPr lang="en-IN" sz="6600" b="1" i="0" dirty="0">
                <a:solidFill>
                  <a:srgbClr val="202B45"/>
                </a:solidFill>
                <a:effectLst/>
                <a:highlight>
                  <a:srgbClr val="FFFFFF"/>
                </a:highlight>
                <a:latin typeface="Metropolis"/>
              </a:rPr>
              <a:t> </a:t>
            </a:r>
            <a:r>
              <a:rPr lang="en-IN" sz="6600" b="1" dirty="0">
                <a:solidFill>
                  <a:schemeClr val="accent1">
                    <a:lumMod val="60000"/>
                    <a:lumOff val="40000"/>
                  </a:schemeClr>
                </a:solidFill>
                <a:latin typeface="Metropolis"/>
              </a:rPr>
              <a:t>Analysis</a:t>
            </a:r>
          </a:p>
        </p:txBody>
      </p:sp>
      <p:sp>
        <p:nvSpPr>
          <p:cNvPr id="4" name="TextBox 3">
            <a:extLst>
              <a:ext uri="{FF2B5EF4-FFF2-40B4-BE49-F238E27FC236}">
                <a16:creationId xmlns:a16="http://schemas.microsoft.com/office/drawing/2014/main" id="{475381B4-9FC0-1ADA-97D4-B0D2965538F4}"/>
              </a:ext>
            </a:extLst>
          </p:cNvPr>
          <p:cNvSpPr txBox="1"/>
          <p:nvPr/>
        </p:nvSpPr>
        <p:spPr>
          <a:xfrm>
            <a:off x="245806" y="1691149"/>
            <a:ext cx="11297265" cy="3693319"/>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1">
                    <a:lumMod val="75000"/>
                  </a:schemeClr>
                </a:solidFill>
                <a:latin typeface="Bahnschrift SemiBold" panose="020B0502040204020203" pitchFamily="34" charset="0"/>
              </a:rPr>
              <a:t>Domlur(EGL)-(59min), Indiranagar(56min) and Akshaya</a:t>
            </a:r>
          </a:p>
          <a:p>
            <a:r>
              <a:rPr lang="en-IN" dirty="0">
                <a:solidFill>
                  <a:schemeClr val="accent1">
                    <a:lumMod val="75000"/>
                  </a:schemeClr>
                </a:solidFill>
                <a:latin typeface="Bahnschrift SemiBold" panose="020B0502040204020203" pitchFamily="34" charset="0"/>
              </a:rPr>
              <a:t>     Nagar(54min) are some of the drop areas with the </a:t>
            </a:r>
          </a:p>
          <a:p>
            <a:r>
              <a:rPr lang="en-IN" dirty="0">
                <a:solidFill>
                  <a:schemeClr val="accent1">
                    <a:lumMod val="75000"/>
                  </a:schemeClr>
                </a:solidFill>
                <a:latin typeface="Bahnschrift SemiBold" panose="020B0502040204020203" pitchFamily="34" charset="0"/>
              </a:rPr>
              <a:t>     highest delivery time</a:t>
            </a:r>
          </a:p>
          <a:p>
            <a:pPr marL="285750" indent="-285750">
              <a:buFont typeface="Arial" panose="020B0604020202020204" pitchFamily="34" charset="0"/>
              <a:buChar char="•"/>
            </a:pPr>
            <a:endParaRPr lang="en-IN"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r>
              <a:rPr lang="en-IN" dirty="0">
                <a:solidFill>
                  <a:schemeClr val="accent1">
                    <a:lumMod val="75000"/>
                  </a:schemeClr>
                </a:solidFill>
                <a:latin typeface="Bahnschrift SemiBold" panose="020B0502040204020203" pitchFamily="34" charset="0"/>
              </a:rPr>
              <a:t>ITI Layout(26min), HSR Layout(26min) and Harlur(32min)</a:t>
            </a:r>
          </a:p>
          <a:p>
            <a:r>
              <a:rPr lang="en-IN" dirty="0">
                <a:solidFill>
                  <a:schemeClr val="accent1">
                    <a:lumMod val="75000"/>
                  </a:schemeClr>
                </a:solidFill>
                <a:latin typeface="Bahnschrift SemiBold" panose="020B0502040204020203" pitchFamily="34" charset="0"/>
              </a:rPr>
              <a:t>     are some of the areas with the lowest delivery time.</a:t>
            </a:r>
          </a:p>
          <a:p>
            <a:pPr marL="285750" indent="-285750">
              <a:buFont typeface="Arial" panose="020B0604020202020204" pitchFamily="34" charset="0"/>
              <a:buChar char="•"/>
            </a:pPr>
            <a:endParaRPr lang="en-IN"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r>
              <a:rPr lang="en-IN" dirty="0">
                <a:solidFill>
                  <a:schemeClr val="accent1">
                    <a:lumMod val="75000"/>
                  </a:schemeClr>
                </a:solidFill>
                <a:latin typeface="Bahnschrift SemiBold" panose="020B0502040204020203" pitchFamily="34" charset="0"/>
              </a:rPr>
              <a:t>The month of May had the highest delivery time</a:t>
            </a:r>
          </a:p>
          <a:p>
            <a:r>
              <a:rPr lang="en-IN" dirty="0">
                <a:solidFill>
                  <a:schemeClr val="accent1">
                    <a:lumMod val="75000"/>
                  </a:schemeClr>
                </a:solidFill>
                <a:latin typeface="Bahnschrift SemiBold" panose="020B0502040204020203" pitchFamily="34" charset="0"/>
              </a:rPr>
              <a:t>     for orders placed during that month and February</a:t>
            </a:r>
          </a:p>
          <a:p>
            <a:r>
              <a:rPr lang="en-IN" dirty="0">
                <a:solidFill>
                  <a:schemeClr val="accent1">
                    <a:lumMod val="75000"/>
                  </a:schemeClr>
                </a:solidFill>
                <a:latin typeface="Bahnschrift SemiBold" panose="020B0502040204020203" pitchFamily="34" charset="0"/>
              </a:rPr>
              <a:t>     (19min) had the least delivery time</a:t>
            </a:r>
          </a:p>
          <a:p>
            <a:pPr marL="285750" indent="-285750">
              <a:buFont typeface="Arial" panose="020B0604020202020204" pitchFamily="34" charset="0"/>
              <a:buChar char="•"/>
            </a:pPr>
            <a:endParaRPr lang="en-IN"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r>
              <a:rPr lang="en-IN" dirty="0">
                <a:solidFill>
                  <a:schemeClr val="accent1">
                    <a:lumMod val="75000"/>
                  </a:schemeClr>
                </a:solidFill>
                <a:latin typeface="Bahnschrift SemiBold" panose="020B0502040204020203" pitchFamily="34" charset="0"/>
              </a:rPr>
              <a:t>The order placed during late night</a:t>
            </a:r>
            <a:r>
              <a:rPr lang="en-US" dirty="0">
                <a:solidFill>
                  <a:schemeClr val="accent1">
                    <a:lumMod val="75000"/>
                  </a:schemeClr>
                </a:solidFill>
                <a:latin typeface="Bahnschrift SemiBold" panose="020B0502040204020203" pitchFamily="34" charset="0"/>
              </a:rPr>
              <a:t> (23:00-5:00)-17min have the least delivery time and orders placed during Morning(05:00-12:00)-30min have the highest delivery time.</a:t>
            </a:r>
            <a:endParaRPr lang="en-IN" dirty="0">
              <a:solidFill>
                <a:schemeClr val="accent1">
                  <a:lumMod val="75000"/>
                </a:schemeClr>
              </a:solidFill>
              <a:latin typeface="Bahnschrift SemiBold" panose="020B0502040204020203" pitchFamily="34" charset="0"/>
            </a:endParaRPr>
          </a:p>
        </p:txBody>
      </p:sp>
      <p:graphicFrame>
        <p:nvGraphicFramePr>
          <p:cNvPr id="3" name="Chart 2">
            <a:extLst>
              <a:ext uri="{FF2B5EF4-FFF2-40B4-BE49-F238E27FC236}">
                <a16:creationId xmlns:a16="http://schemas.microsoft.com/office/drawing/2014/main" id="{0D090319-7C2D-4A0A-E2FB-6965E2F6F86C}"/>
              </a:ext>
            </a:extLst>
          </p:cNvPr>
          <p:cNvGraphicFramePr>
            <a:graphicFrameLocks/>
          </p:cNvGraphicFramePr>
          <p:nvPr>
            <p:extLst>
              <p:ext uri="{D42A27DB-BD31-4B8C-83A1-F6EECF244321}">
                <p14:modId xmlns:p14="http://schemas.microsoft.com/office/powerpoint/2010/main" val="230132563"/>
              </p:ext>
            </p:extLst>
          </p:nvPr>
        </p:nvGraphicFramePr>
        <p:xfrm>
          <a:off x="6331974" y="1691149"/>
          <a:ext cx="5307330" cy="27706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0703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B55C35-6F09-1DD2-B021-F677DFF0D463}"/>
              </a:ext>
            </a:extLst>
          </p:cNvPr>
          <p:cNvSpPr txBox="1"/>
          <p:nvPr/>
        </p:nvSpPr>
        <p:spPr>
          <a:xfrm>
            <a:off x="157316" y="324465"/>
            <a:ext cx="11493910" cy="3139321"/>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1">
                    <a:lumMod val="75000"/>
                  </a:schemeClr>
                </a:solidFill>
                <a:latin typeface="Bahnschrift SemiBold" panose="020B0502040204020203" pitchFamily="34" charset="0"/>
              </a:rPr>
              <a:t>Brookfield, CV Raman nagar, Frazer town, Doddanekundi and Pattandur are the areas with highest average delivery charges, which also explains why these areas have the least amount of orders placed.</a:t>
            </a:r>
          </a:p>
          <a:p>
            <a:pPr marL="285750" indent="-285750">
              <a:buFont typeface="Arial" panose="020B0604020202020204" pitchFamily="34" charset="0"/>
              <a:buChar char="•"/>
            </a:pPr>
            <a:endParaRPr lang="en-IN"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r>
              <a:rPr lang="en-IN" dirty="0">
                <a:solidFill>
                  <a:schemeClr val="accent1">
                    <a:lumMod val="75000"/>
                  </a:schemeClr>
                </a:solidFill>
                <a:latin typeface="Bahnschrift SemiBold" panose="020B0502040204020203" pitchFamily="34" charset="0"/>
              </a:rPr>
              <a:t>ITI Layout, HSR Layout, Harlur, Kudlu and Bomannahali – MicoLayout are the areas with least average delivery charges and are also the areas with highest number of orders placed</a:t>
            </a:r>
          </a:p>
          <a:p>
            <a:pPr marL="285750" indent="-285750">
              <a:buFont typeface="Arial" panose="020B0604020202020204" pitchFamily="34" charset="0"/>
              <a:buChar char="•"/>
            </a:pPr>
            <a:endParaRPr lang="en-IN"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r>
              <a:rPr lang="en-IN" dirty="0">
                <a:solidFill>
                  <a:schemeClr val="accent1">
                    <a:lumMod val="75000"/>
                  </a:schemeClr>
                </a:solidFill>
                <a:latin typeface="Bahnschrift SemiBold" panose="020B0502040204020203" pitchFamily="34" charset="0"/>
              </a:rPr>
              <a:t>The orders placed during late night(</a:t>
            </a:r>
            <a:r>
              <a:rPr lang="en-US" dirty="0">
                <a:solidFill>
                  <a:schemeClr val="accent1">
                    <a:lumMod val="75000"/>
                  </a:schemeClr>
                </a:solidFill>
                <a:latin typeface="Bahnschrift SemiBold" panose="020B0502040204020203" pitchFamily="34" charset="0"/>
              </a:rPr>
              <a:t>23:00-5:00</a:t>
            </a:r>
            <a:r>
              <a:rPr lang="en-IN" dirty="0">
                <a:solidFill>
                  <a:schemeClr val="accent1">
                    <a:lumMod val="75000"/>
                  </a:schemeClr>
                </a:solidFill>
                <a:latin typeface="Bahnschrift SemiBold" panose="020B0502040204020203" pitchFamily="34" charset="0"/>
              </a:rPr>
              <a:t>) have the highest delivery charge and the orders placed at Morning(</a:t>
            </a:r>
            <a:r>
              <a:rPr lang="en-US" dirty="0">
                <a:solidFill>
                  <a:schemeClr val="accent1">
                    <a:lumMod val="75000"/>
                  </a:schemeClr>
                </a:solidFill>
                <a:latin typeface="Bahnschrift SemiBold" panose="020B0502040204020203" pitchFamily="34" charset="0"/>
              </a:rPr>
              <a:t>05:00-12:00</a:t>
            </a:r>
            <a:r>
              <a:rPr lang="en-IN" dirty="0">
                <a:solidFill>
                  <a:schemeClr val="accent1">
                    <a:lumMod val="75000"/>
                  </a:schemeClr>
                </a:solidFill>
                <a:latin typeface="Bahnschrift SemiBold" panose="020B0502040204020203" pitchFamily="34" charset="0"/>
              </a:rPr>
              <a:t>) have the lowest delivery charges</a:t>
            </a:r>
          </a:p>
          <a:p>
            <a:pPr marL="285750" indent="-285750">
              <a:buFont typeface="Arial" panose="020B0604020202020204" pitchFamily="34" charset="0"/>
              <a:buChar char="•"/>
            </a:pPr>
            <a:endParaRPr lang="en-IN" dirty="0">
              <a:solidFill>
                <a:schemeClr val="accent1">
                  <a:lumMod val="75000"/>
                </a:schemeClr>
              </a:solidFill>
              <a:latin typeface="Bahnschrift SemiBold" panose="020B0502040204020203" pitchFamily="34" charset="0"/>
            </a:endParaRPr>
          </a:p>
          <a:p>
            <a:pPr marL="285750" indent="-285750">
              <a:buFont typeface="Arial" panose="020B0604020202020204" pitchFamily="34" charset="0"/>
              <a:buChar char="•"/>
            </a:pPr>
            <a:r>
              <a:rPr lang="en-IN" dirty="0">
                <a:solidFill>
                  <a:schemeClr val="accent1">
                    <a:lumMod val="75000"/>
                  </a:schemeClr>
                </a:solidFill>
                <a:latin typeface="Bahnschrift SemiBold" panose="020B0502040204020203" pitchFamily="34" charset="0"/>
              </a:rPr>
              <a:t>Average time to taken to deliver an order placed on weekdays is slightly higher than orders placed on weekends, especially during the month of April and May</a:t>
            </a:r>
          </a:p>
        </p:txBody>
      </p:sp>
    </p:spTree>
    <p:extLst>
      <p:ext uri="{BB962C8B-B14F-4D97-AF65-F5344CB8AC3E}">
        <p14:creationId xmlns:p14="http://schemas.microsoft.com/office/powerpoint/2010/main" val="21827243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1231</TotalTime>
  <Words>1128</Words>
  <Application>Microsoft Office PowerPoint</Application>
  <PresentationFormat>Widescreen</PresentationFormat>
  <Paragraphs>110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Bahnschrift SemiBold</vt:lpstr>
      <vt:lpstr>Calibri</vt:lpstr>
      <vt:lpstr>Impact</vt:lpstr>
      <vt:lpstr>Metropolis</vt:lpstr>
      <vt:lpstr>Main Event</vt:lpstr>
      <vt:lpstr>FRESHCO HYPERMARKET SALES TRENDS</vt:lpstr>
      <vt:lpstr>PowerPoint Presentation</vt:lpstr>
      <vt:lpstr>Order level Analysis</vt:lpstr>
      <vt:lpstr>PowerPoint Presentation</vt:lpstr>
      <vt:lpstr>Completion rate analysis</vt:lpstr>
      <vt:lpstr>Customer level analysis</vt:lpstr>
      <vt:lpstr>PowerPoint Presentation</vt:lpstr>
      <vt:lpstr>Delivery Analysis</vt:lpstr>
      <vt:lpstr>PowerPoint Presentation</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FRESHCO HYPERMARKET SALES TRENDS</dc:title>
  <dc:creator>Darshan Shivakumar</dc:creator>
  <cp:lastModifiedBy>Darshan Shivakumar</cp:lastModifiedBy>
  <cp:revision>8</cp:revision>
  <dcterms:created xsi:type="dcterms:W3CDTF">2024-04-26T13:25:13Z</dcterms:created>
  <dcterms:modified xsi:type="dcterms:W3CDTF">2024-04-28T21:42:48Z</dcterms:modified>
</cp:coreProperties>
</file>