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3B6AEC-4ECA-4FAF-83E0-D0632B86873C}">
  <a:tblStyle styleId="{D43B6AEC-4ECA-4FAF-83E0-D0632B86873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bold.fntdata"/><Relationship Id="rId12" Type="http://schemas.openxmlformats.org/officeDocument/2006/relationships/slide" Target="slides/slide6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9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9605255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9605255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9a0ee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59a0ee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59a0ee6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59a0ee6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59a0ee6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59a0ee6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b1e9481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b1e9481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b1e948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b1e948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b1e9481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b1e9481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b1e9481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b1e9481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b1e94819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b1e94819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b1e9481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b1e9481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5960525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5960525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b1e94819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b1e94819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b1e94819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b1e94819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b1e94819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b1e94819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b1e94819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b1e94819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59a0ee6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59a0ee6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59a0ee6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59a0ee6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59a0ee6c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59a0ee6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b1e94819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b1e94819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59605255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59605255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59a0ee6c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59a0ee6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59605255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59605255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59605255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59605255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9605255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59605255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9605255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59605255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9605255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59605255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j97498n@pace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7.xm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vaibhavsuman/heart-failure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239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Heart Failure Prediction - 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A pilot study project for Kaiser </a:t>
            </a:r>
            <a:r>
              <a:rPr lang="en" sz="2580"/>
              <a:t>Permanente</a:t>
            </a:r>
            <a:endParaRPr sz="25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269773"/>
            <a:ext cx="30546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Darsh Joshi 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dj97498n@pace.edu</a:t>
            </a:r>
            <a:r>
              <a:rPr lang="en" sz="1300"/>
              <a:t>)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CS 672 - Practical Data Science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(M. S. in Data Science)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November</a:t>
            </a:r>
            <a:r>
              <a:rPr lang="en" sz="1300"/>
              <a:t> 14th, 2023 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of the people in dataset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35" y="1147225"/>
            <a:ext cx="6239911" cy="3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627550" y="1241875"/>
            <a:ext cx="20757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chart shows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type of data we have about the age of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patients.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gives us crucial information regarding range of patients which might have heart related issues.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Gender is more prone to heart failure?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34" y="1261898"/>
            <a:ext cx="6763377" cy="34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11700" y="1201625"/>
            <a:ext cx="20757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viz represents information regarding heart failures in geneders.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information helps us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regarding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manual care for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patients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which higher failure ratio.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top features are aligned with heart failure? 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50" y="1147225"/>
            <a:ext cx="401329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6021650" y="1149463"/>
            <a:ext cx="20757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data viz gives us an idea of our process if it’s making any sense.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Closer this graphs is higher the sense it makes for us to use this data for ML models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important is Criticality ranking? 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11" y="1234700"/>
            <a:ext cx="3345276" cy="330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61725" y="1221825"/>
            <a:ext cx="20757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plot is complex but represents very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crucial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information.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Rank 3 is the highest and only event that shows up here which means that it has higher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correlation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Heart Failure. This is helpful for ML models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Modeling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with this data? 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have enough and initial insights, we’ll use it to create a Machine Learning Model using available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we predicting exactly?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871300" y="3044800"/>
            <a:ext cx="3799500" cy="13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FEATURES 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Age, Anaemia, C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reatinine Phosphokinase(CPK)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, Diabetes, Ejection Fraction, High blood pressure, Platelets, Serum Creatinine, Serum Sodium, Sex, Smoking, Time, Criticality Rank</a:t>
            </a:r>
            <a:endParaRPr sz="1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753600" y="3747925"/>
            <a:ext cx="933600" cy="831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Death: No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6753600" y="2734275"/>
            <a:ext cx="933600" cy="831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Death: Yes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p27"/>
          <p:cNvCxnSpPr>
            <a:endCxn id="152" idx="2"/>
          </p:cNvCxnSpPr>
          <p:nvPr/>
        </p:nvCxnSpPr>
        <p:spPr>
          <a:xfrm flipH="1" rot="10800000">
            <a:off x="4671000" y="3149925"/>
            <a:ext cx="2082600" cy="549300"/>
          </a:xfrm>
          <a:prstGeom prst="bentConnector3">
            <a:avLst>
              <a:gd fmla="val 682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6092200" y="3692225"/>
            <a:ext cx="72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7"/>
          <p:cNvCxnSpPr>
            <a:endCxn id="151" idx="2"/>
          </p:cNvCxnSpPr>
          <p:nvPr/>
        </p:nvCxnSpPr>
        <p:spPr>
          <a:xfrm>
            <a:off x="6092100" y="4142575"/>
            <a:ext cx="661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and what are they? 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Criticality Rank:</a:t>
            </a:r>
            <a:r>
              <a:rPr lang="en" sz="1400"/>
              <a:t> A new feature curated by our Team.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feature is </a:t>
            </a:r>
            <a:r>
              <a:rPr lang="en"/>
              <a:t>related</a:t>
            </a:r>
            <a:r>
              <a:rPr lang="en"/>
              <a:t> to all the reported features and their </a:t>
            </a:r>
            <a:r>
              <a:rPr lang="en"/>
              <a:t>critical</a:t>
            </a:r>
            <a:r>
              <a:rPr lang="en"/>
              <a:t> values. I.e. If 2 of the reports are above or below critical range value is 2.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Medical Report based features:</a:t>
            </a:r>
            <a:r>
              <a:rPr lang="en" sz="1400"/>
              <a:t> </a:t>
            </a:r>
            <a:r>
              <a:rPr lang="en" sz="1400"/>
              <a:t>Anaemia, Creatinine Phosphokinase(CPK), Diabetes, Ejection Fraction, High blood pressure, Platelets, Serum Creatinine, Serum Sodium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General Information based features: </a:t>
            </a:r>
            <a:r>
              <a:rPr lang="en" sz="1400"/>
              <a:t>Age, Sex, Smoking, Time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Heart Failure Prediction Model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2362375" y="1245000"/>
            <a:ext cx="64698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Think of our model as a high-tech heart guardian. It's like having a doctor who uses a supercomputer to watch over your heart health.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- </a:t>
            </a:r>
            <a:r>
              <a:rPr b="1" lang="en" sz="1600"/>
              <a:t>Data-Driven:</a:t>
            </a:r>
            <a:r>
              <a:rPr lang="en" sz="1600"/>
              <a:t> "Learns from many patients' health data."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- </a:t>
            </a:r>
            <a:r>
              <a:rPr b="1" lang="en" sz="1600"/>
              <a:t>Factors Considered:</a:t>
            </a:r>
            <a:r>
              <a:rPr lang="en" sz="1600"/>
              <a:t> "Looks at age, health conditions, blood tests."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-</a:t>
            </a:r>
            <a:r>
              <a:rPr b="1" lang="en" sz="1600"/>
              <a:t> Friendly and Reliable:</a:t>
            </a:r>
            <a:r>
              <a:rPr lang="en" sz="1600"/>
              <a:t> "95% accurate in identifying heart health risks."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-</a:t>
            </a:r>
            <a:r>
              <a:rPr b="1" lang="en" sz="1600"/>
              <a:t> Model Name &amp; Version :</a:t>
            </a:r>
            <a:r>
              <a:rPr lang="en" sz="1600"/>
              <a:t> "</a:t>
            </a:r>
            <a:r>
              <a:rPr lang="en" sz="1600" u="sng">
                <a:solidFill>
                  <a:schemeClr val="hlink"/>
                </a:solidFill>
                <a:hlinkClick action="ppaction://hlinksldjump" r:id="rId3"/>
              </a:rPr>
              <a:t>Random Forest Baseline Model</a:t>
            </a:r>
            <a:r>
              <a:rPr lang="en" sz="1600"/>
              <a:t>." (Click on model for tech insights of model)</a:t>
            </a:r>
            <a:endParaRPr sz="16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7113"/>
            <a:ext cx="2209976" cy="22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that ML Model gives us? 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Identifying these key factors helps us focus on what's most important in managing and preventing heart-related issues in our patients.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This model gave us importance of every aspects of tests for heart failure from most to least important.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As per the model Time : Duration of Follow-up is the most </a:t>
            </a:r>
            <a:r>
              <a:rPr lang="en" sz="1500"/>
              <a:t>important</a:t>
            </a:r>
            <a:r>
              <a:rPr lang="en" sz="1500"/>
              <a:t> aspect of heart failure.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Diabetes and sex although showing the least importance in the chart, they’re important as well. The comparison is relative. </a:t>
            </a:r>
            <a:endParaRPr sz="150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99625"/>
            <a:ext cx="4267199" cy="267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4971475" y="4518125"/>
            <a:ext cx="4020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Note: The newly feature created by our data scientist is comparatively important then couple of pre-existing features.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Executive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Plan Recap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Our Model Predict Heart Health?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193475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43 True Negatives: </a:t>
            </a:r>
            <a:r>
              <a:rPr lang="en"/>
              <a:t>Correctly identified as no heart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14 True Positives:</a:t>
            </a:r>
            <a:r>
              <a:rPr lang="en"/>
              <a:t> Correctly identified as at-risk.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3 False Negatives:</a:t>
            </a:r>
            <a:r>
              <a:rPr lang="en"/>
              <a:t> Missed at-risk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0 False Positives:</a:t>
            </a:r>
            <a:r>
              <a:rPr lang="en"/>
              <a:t> No healthy cases mislabeled as at-risk.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25" y="1576950"/>
            <a:ext cx="3163950" cy="27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Future Work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 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716500" y="1546075"/>
            <a:ext cx="3342300" cy="10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“Time” is the most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important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aspect of heart failure which represents frequency of follow-up visits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5027325" y="1546075"/>
            <a:ext cx="3342300" cy="10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5% of the cases are still predicted wrongly healthy, which is big risk.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1325200" y="3150425"/>
            <a:ext cx="2124900" cy="1660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Kaiser should take actions on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reaching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out to people and make sure people are on-time for their follow-up visits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5636025" y="3150425"/>
            <a:ext cx="2124900" cy="1660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Focus on manual readings and keep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 to reduce 5% to &lt;1% in next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quarter.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4"/>
          <p:cNvSpPr/>
          <p:nvPr/>
        </p:nvSpPr>
        <p:spPr>
          <a:xfrm rot="5400000">
            <a:off x="2095600" y="2765275"/>
            <a:ext cx="584100" cy="197100"/>
          </a:xfrm>
          <a:prstGeom prst="stripedRightArrow">
            <a:avLst>
              <a:gd fmla="val 4289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4"/>
          <p:cNvSpPr/>
          <p:nvPr/>
        </p:nvSpPr>
        <p:spPr>
          <a:xfrm rot="5400000">
            <a:off x="6406425" y="2765275"/>
            <a:ext cx="584100" cy="197100"/>
          </a:xfrm>
          <a:prstGeom prst="stripedRightArrow">
            <a:avLst>
              <a:gd fmla="val 4289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4058725" y="1785400"/>
            <a:ext cx="968700" cy="40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Insights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3865200" y="3776675"/>
            <a:ext cx="1413600" cy="40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Recommendation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next steps? 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Adding more data:</a:t>
            </a:r>
            <a:r>
              <a:rPr lang="en" sz="1600"/>
              <a:t> 299 patients data was used in this analysis, as we add the data, better the prediction gets.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Using better Models: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1st Option: Team can tune the model to give better recommendation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2nd Option: Team can experiment with different ML algorithms to check if prediction gets better.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518400" y="2156100"/>
            <a:ext cx="2107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dataset contains the following columns: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Age : Age of the patient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Anaemia : Whether the patient has anaemia (0 for No, 1 for Yes)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creatinine_phosphokinase: Level of the enzyme in the blood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diabetes: Whether the patient has diabetes (0 for No, 1 for Yes)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 ejection_fraction: Percentage of blood leaving the heart during each contraction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6. high_blood_pressure: Whether the patient has high blood pressure (0 for No, 1 for Yes)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7. platelets: Quantity of platelets in the blood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8. serum_creatinine: Level of serum creatinine in the blood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9. serum_sodium: Level of serum sodium in the blood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10. sex: Gender of the patient (presumably 0 for Female, 1 for Male)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11. smoking: Whether the patient smokes (0 for No, 1 for Yes)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12. time: Time (not specified if it's in days, weeks, or months)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13. criticality_rank: Ranking of the patient's criticality (higher rank presumably indicates higher risk) </a:t>
            </a:r>
            <a:r>
              <a:rPr b="1" lang="en"/>
              <a:t>(created for this </a:t>
            </a:r>
            <a:r>
              <a:rPr b="1" lang="en"/>
              <a:t>project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DEATH_EVENT: Whether the patient had a heart failure event (0 for No, 1 for Yes)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315925"/>
            <a:ext cx="8520600" cy="10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Overview of Our Random Forest Classifier for Heart Failure Prediction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482475"/>
            <a:ext cx="8520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Our model is based on the Random Forest Classifier, a robust machine learning algorithm.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dataset comprises various clinical and demographic features: age, presence of anemia, creatinine phosphokinase levels, diabetes status, ejection fraction, high blood pressure, platelet counts, serum creatinine and sodium levels, sex, smoking status, follow-up period ('time'), and a criticality rank.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model works by constructing numerous decision trees during training. Each tree independently assesses the data, making a prediction. The model's final output is the majority vote of these trees.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Key parameters of the Random Forest, like the number of trees, depth of trees, and criteria for splitting, were optimized based on cross-validation to ensure robust performance.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model's high accuracy (95%) indicates its effectiveness in distinguishing between patients at risk of heart failure and those not at risk.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This accuracy was computed using standard metrics like the accuracy score, comparing the model's predictions against actual outcomes in a test dataset.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model's reliability and accuracy make it a valuable tool for early identification of patients at risk of heart failure, allowing for timely intervention and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	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/>
              <a:t>In an effort to enhance patient care and preemptively identify at-risk individuals, the team has developed a sophisticated predictive model for heart failure, tailored specifically for the patient demographics of the Kaiser Permanente hospital chain. Utilizing state-of-the-art machine learning techniques and the rich medical datasets available, our model aims to provide clinicians with a powerful tool to assess heart failure risks, enabling timely interventions and optimizing resource allocation, ultimately driving better patient outcomes and reducing hospital readmissions.</a:t>
            </a:r>
            <a:endParaRPr sz="149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Plan Recap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162537" y="1684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{D43B6AEC-4ECA-4FAF-83E0-D0632B86873C}</a:tableStyleId>
              </a:tblPr>
              <a:tblGrid>
                <a:gridCol w="1778400"/>
                <a:gridCol w="3146200"/>
                <a:gridCol w="956300"/>
                <a:gridCol w="956300"/>
              </a:tblGrid>
              <a:tr h="5003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Deliverable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Due Date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8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&amp; EDA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steps of the project: gathering data, cleaning, and visualising the data.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10/31/23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730875">
                <a:tc>
                  <a:txBody>
                    <a:bodyPr/>
                    <a:lstStyle/>
                    <a:p>
                      <a:pPr indent="0" lvl="0" marL="85725" marR="50291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Methods, Findings, and Recommendations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14628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 insights from the data and implementing model to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define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some initial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recommendation.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11/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/23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7308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Final presentation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entire project and include all major findings in the presentation.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/23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79825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Source: Hospital Clinical Archive (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 Size: 299 People (The sample size is </a:t>
            </a:r>
            <a:r>
              <a:rPr lang="en"/>
              <a:t>relatively lower because it has to be accurate and medical issue is rare compare to others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available records from the source have been considered. (1st quarter 2023)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Assumptions &amp; more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72375"/>
            <a:ext cx="85206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that this data is sourced from Kaggle, we assume it has been anonymized and does not contain any personally identifiable information</a:t>
            </a:r>
            <a:r>
              <a:rPr i="1" lang="en"/>
              <a:t>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purpose of our analysis, we assume that the time column represents days. However, this should be verified with the original data provider.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detailed information on each data columns refer to (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Appendix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a vast data to begin with?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400" y="1147225"/>
            <a:ext cx="6542902" cy="3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61725" y="1221825"/>
            <a:ext cx="20757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Pie chart represents the distribution of two types of data that we need in order to begin this analysis.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