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Roboto Mon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inSMAGm9j3s9q4YN6sezK5HL7u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Mono-regular.fntdata"/><Relationship Id="rId11" Type="http://schemas.openxmlformats.org/officeDocument/2006/relationships/slide" Target="slides/slide7.xml"/><Relationship Id="rId22" Type="http://schemas.openxmlformats.org/officeDocument/2006/relationships/font" Target="fonts/RobotoMono-italic.fntdata"/><Relationship Id="rId10" Type="http://schemas.openxmlformats.org/officeDocument/2006/relationships/slide" Target="slides/slide6.xml"/><Relationship Id="rId21" Type="http://schemas.openxmlformats.org/officeDocument/2006/relationships/font" Target="fonts/RobotoMono-bold.fntdata"/><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RobotoMon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932738a624_1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932738a624_1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932738a62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2932738a624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4" name="Google Shape;1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1" name="Google Shape;7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7" name="Google Shape;7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0" name="Google Shape;2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6" name="Google Shape;26;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2" name="Google Shape;32;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3" name="Google Shape;33;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9" name="Google Shape;39;p2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0" name="Google Shape;40;p2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1" name="Google Shape;41;p2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2" name="Google Shape;4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lvl1pPr>
            <a:lvl2pPr indent="-406400" lvl="1" marL="914400" algn="l">
              <a:lnSpc>
                <a:spcPct val="90000"/>
              </a:lnSpc>
              <a:spcBef>
                <a:spcPts val="500"/>
              </a:spcBef>
              <a:spcAft>
                <a:spcPts val="0"/>
              </a:spcAft>
              <a:buClr>
                <a:schemeClr val="lt1"/>
              </a:buClr>
              <a:buSzPts val="2800"/>
              <a:buChar char="•"/>
              <a:defRPr sz="2800"/>
            </a:lvl2pPr>
            <a:lvl3pPr indent="-381000" lvl="2" marL="1371600" algn="l">
              <a:lnSpc>
                <a:spcPct val="90000"/>
              </a:lnSpc>
              <a:spcBef>
                <a:spcPts val="500"/>
              </a:spcBef>
              <a:spcAft>
                <a:spcPts val="0"/>
              </a:spcAft>
              <a:buClr>
                <a:schemeClr val="lt1"/>
              </a:buClr>
              <a:buSzPts val="2400"/>
              <a:buChar char="•"/>
              <a:defRPr sz="2400"/>
            </a:lvl3pPr>
            <a:lvl4pPr indent="-355600" lvl="3" marL="1828800" algn="l">
              <a:lnSpc>
                <a:spcPct val="90000"/>
              </a:lnSpc>
              <a:spcBef>
                <a:spcPts val="500"/>
              </a:spcBef>
              <a:spcAft>
                <a:spcPts val="0"/>
              </a:spcAft>
              <a:buClr>
                <a:schemeClr val="lt1"/>
              </a:buClr>
              <a:buSzPts val="2000"/>
              <a:buChar char="•"/>
              <a:defRPr sz="2000"/>
            </a:lvl4pPr>
            <a:lvl5pPr indent="-355600" lvl="4" marL="2286000" algn="l">
              <a:lnSpc>
                <a:spcPct val="9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57" name="Google Shape;57;p2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58" name="Google Shape;5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6"/>
          <p:cNvSpPr/>
          <p:nvPr>
            <p:ph idx="2" type="pic"/>
          </p:nvPr>
        </p:nvSpPr>
        <p:spPr>
          <a:xfrm>
            <a:off x="5183188" y="987425"/>
            <a:ext cx="6172200" cy="4873625"/>
          </a:xfrm>
          <a:prstGeom prst="rect">
            <a:avLst/>
          </a:prstGeom>
          <a:noFill/>
          <a:ln>
            <a:noFill/>
          </a:ln>
        </p:spPr>
      </p:sp>
      <p:sp>
        <p:nvSpPr>
          <p:cNvPr id="64" name="Google Shape;64;p2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5" name="Google Shape;6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 name="Google Shape;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 name="Google Shape;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Google Shape;1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drive.google.com/file/d/1DN-nrVp9RskgskXn8EJ44B0lBQBWbZKv/view" TargetMode="Externa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6.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7.png"/><Relationship Id="rId6" Type="http://schemas.openxmlformats.org/officeDocument/2006/relationships/image" Target="../media/image3.png"/><Relationship Id="rId7"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13.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986850" y="2210675"/>
            <a:ext cx="10218300" cy="13782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Calibri"/>
              <a:buNone/>
            </a:pPr>
            <a:r>
              <a:rPr lang="en-US">
                <a:latin typeface="Arial"/>
                <a:ea typeface="Arial"/>
                <a:cs typeface="Arial"/>
                <a:sym typeface="Arial"/>
              </a:rPr>
              <a:t>Spock – A Space Odyssey</a:t>
            </a:r>
            <a:endParaRPr>
              <a:latin typeface="Arial"/>
              <a:ea typeface="Arial"/>
              <a:cs typeface="Arial"/>
              <a:sym typeface="Arial"/>
            </a:endParaRPr>
          </a:p>
        </p:txBody>
      </p:sp>
      <p:sp>
        <p:nvSpPr>
          <p:cNvPr id="85" name="Google Shape;85;p1"/>
          <p:cNvSpPr txBox="1"/>
          <p:nvPr>
            <p:ph idx="1" type="subTitle"/>
          </p:nvPr>
        </p:nvSpPr>
        <p:spPr>
          <a:xfrm>
            <a:off x="1524000" y="4352665"/>
            <a:ext cx="9144000" cy="1655700"/>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115000"/>
              </a:lnSpc>
              <a:spcBef>
                <a:spcPts val="0"/>
              </a:spcBef>
              <a:spcAft>
                <a:spcPts val="0"/>
              </a:spcAft>
              <a:buClr>
                <a:schemeClr val="dk1"/>
              </a:buClr>
              <a:buSzPts val="1100"/>
              <a:buFont typeface="Arial"/>
              <a:buNone/>
            </a:pPr>
            <a:r>
              <a:rPr i="1" lang="en-US">
                <a:highlight>
                  <a:schemeClr val="dk1"/>
                </a:highlight>
                <a:latin typeface="Arial"/>
                <a:ea typeface="Arial"/>
                <a:cs typeface="Arial"/>
                <a:sym typeface="Arial"/>
              </a:rPr>
              <a:t>"Putting Adventure back into text-based adventure games"​</a:t>
            </a:r>
            <a:endParaRPr i="1">
              <a:highlight>
                <a:schemeClr val="dk1"/>
              </a:highlight>
              <a:latin typeface="Arial"/>
              <a:ea typeface="Arial"/>
              <a:cs typeface="Arial"/>
              <a:sym typeface="Arial"/>
            </a:endParaRPr>
          </a:p>
          <a:p>
            <a:pPr indent="0" lvl="0" marL="0" rtl="0" algn="ctr">
              <a:lnSpc>
                <a:spcPct val="115000"/>
              </a:lnSpc>
              <a:spcBef>
                <a:spcPts val="0"/>
              </a:spcBef>
              <a:spcAft>
                <a:spcPts val="0"/>
              </a:spcAft>
              <a:buClr>
                <a:schemeClr val="dk1"/>
              </a:buClr>
              <a:buSzPts val="1100"/>
              <a:buFont typeface="Arial"/>
              <a:buNone/>
            </a:pPr>
            <a:r>
              <a:rPr i="1" lang="en-US">
                <a:highlight>
                  <a:schemeClr val="dk1"/>
                </a:highlight>
                <a:latin typeface="Arial"/>
                <a:ea typeface="Arial"/>
                <a:cs typeface="Arial"/>
                <a:sym typeface="Arial"/>
              </a:rPr>
              <a:t>​</a:t>
            </a:r>
            <a:endParaRPr i="1">
              <a:highlight>
                <a:schemeClr val="dk1"/>
              </a:highlight>
              <a:latin typeface="Arial"/>
              <a:ea typeface="Arial"/>
              <a:cs typeface="Arial"/>
              <a:sym typeface="Arial"/>
            </a:endParaRPr>
          </a:p>
          <a:p>
            <a:pPr indent="0" lvl="0" marL="0" rtl="0" algn="ctr">
              <a:lnSpc>
                <a:spcPct val="115000"/>
              </a:lnSpc>
              <a:spcBef>
                <a:spcPts val="0"/>
              </a:spcBef>
              <a:spcAft>
                <a:spcPts val="0"/>
              </a:spcAft>
              <a:buClr>
                <a:schemeClr val="dk1"/>
              </a:buClr>
              <a:buSzPts val="1100"/>
              <a:buFont typeface="Arial"/>
              <a:buNone/>
            </a:pPr>
            <a:r>
              <a:rPr i="1" lang="en-US">
                <a:highlight>
                  <a:schemeClr val="dk1"/>
                </a:highlight>
                <a:latin typeface="Arial"/>
                <a:ea typeface="Arial"/>
                <a:cs typeface="Arial"/>
                <a:sym typeface="Arial"/>
              </a:rPr>
              <a:t>-A Group Project</a:t>
            </a:r>
            <a:endParaRPr i="1">
              <a:highlight>
                <a:schemeClr val="dk1"/>
              </a:highlight>
              <a:latin typeface="Arial"/>
              <a:ea typeface="Arial"/>
              <a:cs typeface="Arial"/>
              <a:sym typeface="Arial"/>
            </a:endParaRPr>
          </a:p>
          <a:p>
            <a:pPr indent="0" lvl="0" marL="0" rtl="0" algn="ctr">
              <a:lnSpc>
                <a:spcPct val="90000"/>
              </a:lnSpc>
              <a:spcBef>
                <a:spcPts val="0"/>
              </a:spcBef>
              <a:spcAft>
                <a:spcPts val="0"/>
              </a:spcAft>
              <a:buClr>
                <a:schemeClr val="lt1"/>
              </a:buClr>
              <a:buSzPts val="2400"/>
              <a:buNone/>
            </a:pPr>
            <a:r>
              <a:t/>
            </a:r>
            <a:endParaRPr>
              <a:highlight>
                <a:schemeClr val="dk1"/>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5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11"/>
          <p:cNvPicPr preferRelativeResize="0"/>
          <p:nvPr/>
        </p:nvPicPr>
        <p:blipFill>
          <a:blip r:embed="rId3">
            <a:alphaModFix/>
          </a:blip>
          <a:stretch>
            <a:fillRect/>
          </a:stretch>
        </p:blipFill>
        <p:spPr>
          <a:xfrm>
            <a:off x="4560775" y="1553438"/>
            <a:ext cx="7358699" cy="3751125"/>
          </a:xfrm>
          <a:prstGeom prst="rect">
            <a:avLst/>
          </a:prstGeom>
          <a:noFill/>
          <a:ln>
            <a:noFill/>
          </a:ln>
        </p:spPr>
      </p:pic>
      <p:sp>
        <p:nvSpPr>
          <p:cNvPr id="172" name="Google Shape;172;p11"/>
          <p:cNvSpPr txBox="1"/>
          <p:nvPr>
            <p:ph type="title"/>
          </p:nvPr>
        </p:nvSpPr>
        <p:spPr>
          <a:xfrm>
            <a:off x="377450" y="2410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i="1" lang="en-US">
                <a:latin typeface="Arial"/>
                <a:ea typeface="Arial"/>
                <a:cs typeface="Arial"/>
                <a:sym typeface="Arial"/>
              </a:rPr>
              <a:t>Executing Commands</a:t>
            </a:r>
            <a:endParaRPr i="1">
              <a:latin typeface="Arial"/>
              <a:ea typeface="Arial"/>
              <a:cs typeface="Arial"/>
              <a:sym typeface="Arial"/>
            </a:endParaRPr>
          </a:p>
        </p:txBody>
      </p:sp>
      <p:sp>
        <p:nvSpPr>
          <p:cNvPr id="173" name="Google Shape;173;p11"/>
          <p:cNvSpPr txBox="1"/>
          <p:nvPr>
            <p:ph idx="1" type="body"/>
          </p:nvPr>
        </p:nvSpPr>
        <p:spPr>
          <a:xfrm>
            <a:off x="112175" y="1655200"/>
            <a:ext cx="4584300" cy="1027200"/>
          </a:xfrm>
          <a:prstGeom prst="rect">
            <a:avLst/>
          </a:prstGeom>
          <a:noFill/>
          <a:ln>
            <a:noFill/>
          </a:ln>
        </p:spPr>
        <p:txBody>
          <a:bodyPr anchorCtr="0" anchor="t" bIns="45700" lIns="91425" spcFirstLastPara="1" rIns="91425" wrap="square" tIns="45700">
            <a:normAutofit lnSpcReduction="10000"/>
          </a:bodyPr>
          <a:lstStyle/>
          <a:p>
            <a:pPr indent="-342900" lvl="0" marL="457200" rtl="0" algn="l">
              <a:lnSpc>
                <a:spcPct val="90000"/>
              </a:lnSpc>
              <a:spcBef>
                <a:spcPts val="0"/>
              </a:spcBef>
              <a:spcAft>
                <a:spcPts val="0"/>
              </a:spcAft>
              <a:buSzPts val="1800"/>
              <a:buFont typeface="Arial"/>
              <a:buChar char="-"/>
            </a:pPr>
            <a:r>
              <a:rPr i="1" lang="en-US" sz="1800">
                <a:latin typeface="Arial"/>
                <a:ea typeface="Arial"/>
                <a:cs typeface="Arial"/>
                <a:sym typeface="Arial"/>
              </a:rPr>
              <a:t>Execute Functions allow for a </a:t>
            </a:r>
            <a:r>
              <a:rPr b="1" i="1" lang="en-US" sz="1800" u="sng">
                <a:latin typeface="Arial"/>
                <a:ea typeface="Arial"/>
                <a:cs typeface="Arial"/>
                <a:sym typeface="Arial"/>
              </a:rPr>
              <a:t>user-friendly, easy-to-understand interface</a:t>
            </a:r>
            <a:r>
              <a:rPr i="1" lang="en-US" sz="1800">
                <a:latin typeface="Arial"/>
                <a:ea typeface="Arial"/>
                <a:cs typeface="Arial"/>
                <a:sym typeface="Arial"/>
              </a:rPr>
              <a:t>. “USE”, “GO”, “TAKE” etc..</a:t>
            </a:r>
            <a:endParaRPr i="1" sz="1800">
              <a:latin typeface="Arial"/>
              <a:ea typeface="Arial"/>
              <a:cs typeface="Arial"/>
              <a:sym typeface="Arial"/>
            </a:endParaRPr>
          </a:p>
          <a:p>
            <a:pPr indent="0" lvl="0" marL="0" rtl="0" algn="l">
              <a:lnSpc>
                <a:spcPct val="90000"/>
              </a:lnSpc>
              <a:spcBef>
                <a:spcPts val="0"/>
              </a:spcBef>
              <a:spcAft>
                <a:spcPts val="0"/>
              </a:spcAft>
              <a:buNone/>
            </a:pPr>
            <a:r>
              <a:t/>
            </a:r>
            <a:endParaRPr sz="2000">
              <a:latin typeface="Arial"/>
              <a:ea typeface="Arial"/>
              <a:cs typeface="Arial"/>
              <a:sym typeface="Arial"/>
            </a:endParaRPr>
          </a:p>
        </p:txBody>
      </p:sp>
      <p:pic>
        <p:nvPicPr>
          <p:cNvPr id="174" name="Google Shape;174;p11"/>
          <p:cNvPicPr preferRelativeResize="0"/>
          <p:nvPr/>
        </p:nvPicPr>
        <p:blipFill>
          <a:blip r:embed="rId4">
            <a:alphaModFix/>
          </a:blip>
          <a:stretch>
            <a:fillRect/>
          </a:stretch>
        </p:blipFill>
        <p:spPr>
          <a:xfrm>
            <a:off x="5128875" y="1749263"/>
            <a:ext cx="6925450" cy="3261224"/>
          </a:xfrm>
          <a:prstGeom prst="rect">
            <a:avLst/>
          </a:prstGeom>
          <a:noFill/>
          <a:ln>
            <a:noFill/>
          </a:ln>
        </p:spPr>
      </p:pic>
      <p:cxnSp>
        <p:nvCxnSpPr>
          <p:cNvPr id="175" name="Google Shape;175;p11"/>
          <p:cNvCxnSpPr/>
          <p:nvPr/>
        </p:nvCxnSpPr>
        <p:spPr>
          <a:xfrm>
            <a:off x="4391875" y="2043650"/>
            <a:ext cx="805800" cy="19800"/>
          </a:xfrm>
          <a:prstGeom prst="straightConnector1">
            <a:avLst/>
          </a:prstGeom>
          <a:noFill/>
          <a:ln cap="flat" cmpd="sng" w="28575">
            <a:solidFill>
              <a:schemeClr val="dk2"/>
            </a:solidFill>
            <a:prstDash val="solid"/>
            <a:round/>
            <a:headEnd len="med" w="med" type="none"/>
            <a:tailEnd len="med" w="med" type="triangle"/>
          </a:ln>
        </p:spPr>
      </p:cxnSp>
      <p:sp>
        <p:nvSpPr>
          <p:cNvPr id="176" name="Google Shape;176;p11"/>
          <p:cNvSpPr txBox="1"/>
          <p:nvPr>
            <p:ph idx="1" type="body"/>
          </p:nvPr>
        </p:nvSpPr>
        <p:spPr>
          <a:xfrm>
            <a:off x="112175" y="2633275"/>
            <a:ext cx="4584300" cy="1027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Font typeface="Arial"/>
              <a:buChar char="-"/>
            </a:pPr>
            <a:r>
              <a:rPr i="1" lang="en-US" sz="1800">
                <a:latin typeface="Arial"/>
                <a:ea typeface="Arial"/>
                <a:cs typeface="Arial"/>
                <a:sym typeface="Arial"/>
              </a:rPr>
              <a:t>The modular design allows for </a:t>
            </a:r>
            <a:r>
              <a:rPr i="1" lang="en-US" sz="1800" u="sng">
                <a:latin typeface="Arial"/>
                <a:ea typeface="Arial"/>
                <a:cs typeface="Arial"/>
                <a:sym typeface="Arial"/>
              </a:rPr>
              <a:t>easy implementation</a:t>
            </a:r>
            <a:r>
              <a:rPr i="1" lang="en-US" sz="1800">
                <a:latin typeface="Arial"/>
                <a:ea typeface="Arial"/>
                <a:cs typeface="Arial"/>
                <a:sym typeface="Arial"/>
              </a:rPr>
              <a:t> of </a:t>
            </a:r>
            <a:r>
              <a:rPr b="1" i="1" lang="en-US" sz="1800">
                <a:latin typeface="Arial"/>
                <a:ea typeface="Arial"/>
                <a:cs typeface="Arial"/>
                <a:sym typeface="Arial"/>
              </a:rPr>
              <a:t>new game mechanics</a:t>
            </a:r>
            <a:r>
              <a:rPr i="1" lang="en-US" sz="1800">
                <a:latin typeface="Arial"/>
                <a:ea typeface="Arial"/>
                <a:cs typeface="Arial"/>
                <a:sym typeface="Arial"/>
              </a:rPr>
              <a:t> in future updates.</a:t>
            </a:r>
            <a:endParaRPr i="1" sz="1800">
              <a:latin typeface="Arial"/>
              <a:ea typeface="Arial"/>
              <a:cs typeface="Arial"/>
              <a:sym typeface="Arial"/>
            </a:endParaRPr>
          </a:p>
        </p:txBody>
      </p:sp>
      <p:sp>
        <p:nvSpPr>
          <p:cNvPr id="177" name="Google Shape;177;p11"/>
          <p:cNvSpPr txBox="1"/>
          <p:nvPr>
            <p:ph idx="1" type="body"/>
          </p:nvPr>
        </p:nvSpPr>
        <p:spPr>
          <a:xfrm>
            <a:off x="112175" y="3709600"/>
            <a:ext cx="4584300" cy="1027200"/>
          </a:xfrm>
          <a:prstGeom prst="rect">
            <a:avLst/>
          </a:prstGeom>
          <a:noFill/>
          <a:ln>
            <a:noFill/>
          </a:ln>
        </p:spPr>
        <p:txBody>
          <a:bodyPr anchorCtr="0" anchor="t" bIns="45700" lIns="91425" spcFirstLastPara="1" rIns="91425" wrap="square" tIns="45700">
            <a:normAutofit lnSpcReduction="10000"/>
          </a:bodyPr>
          <a:lstStyle/>
          <a:p>
            <a:pPr indent="-342900" lvl="0" marL="457200" rtl="0" algn="l">
              <a:lnSpc>
                <a:spcPct val="90000"/>
              </a:lnSpc>
              <a:spcBef>
                <a:spcPts val="0"/>
              </a:spcBef>
              <a:spcAft>
                <a:spcPts val="0"/>
              </a:spcAft>
              <a:buSzPts val="1800"/>
              <a:buFont typeface="Arial"/>
              <a:buChar char="-"/>
            </a:pPr>
            <a:r>
              <a:rPr i="1" lang="en-US" sz="1800">
                <a:latin typeface="Arial"/>
                <a:ea typeface="Arial"/>
                <a:cs typeface="Arial"/>
                <a:sym typeface="Arial"/>
              </a:rPr>
              <a:t>Replayability: The functions enable multiple playthroughs with different outcomes based on the different types  of player choice: </a:t>
            </a:r>
            <a:r>
              <a:rPr i="1" lang="en-US" sz="1800">
                <a:solidFill>
                  <a:srgbClr val="00FF00"/>
                </a:solidFill>
                <a:latin typeface="Arial"/>
                <a:ea typeface="Arial"/>
                <a:cs typeface="Arial"/>
                <a:sym typeface="Arial"/>
              </a:rPr>
              <a:t>good</a:t>
            </a:r>
            <a:r>
              <a:rPr i="1" lang="en-US" sz="1800">
                <a:latin typeface="Arial"/>
                <a:ea typeface="Arial"/>
                <a:cs typeface="Arial"/>
                <a:sym typeface="Arial"/>
              </a:rPr>
              <a:t>, </a:t>
            </a:r>
            <a:r>
              <a:rPr i="1" lang="en-US" sz="1800">
                <a:solidFill>
                  <a:srgbClr val="FF0000"/>
                </a:solidFill>
                <a:latin typeface="Arial"/>
                <a:ea typeface="Arial"/>
                <a:cs typeface="Arial"/>
                <a:sym typeface="Arial"/>
              </a:rPr>
              <a:t>bad</a:t>
            </a:r>
            <a:r>
              <a:rPr i="1" lang="en-US" sz="1800">
                <a:latin typeface="Arial"/>
                <a:ea typeface="Arial"/>
                <a:cs typeface="Arial"/>
                <a:sym typeface="Arial"/>
              </a:rPr>
              <a:t>, </a:t>
            </a:r>
            <a:r>
              <a:rPr i="1" lang="en-US" sz="1800">
                <a:solidFill>
                  <a:srgbClr val="00FFFF"/>
                </a:solidFill>
                <a:latin typeface="Arial"/>
                <a:ea typeface="Arial"/>
                <a:cs typeface="Arial"/>
                <a:sym typeface="Arial"/>
              </a:rPr>
              <a:t>neutral</a:t>
            </a:r>
            <a:r>
              <a:rPr i="1" lang="en-US" sz="1800">
                <a:latin typeface="Arial"/>
                <a:ea typeface="Arial"/>
                <a:cs typeface="Arial"/>
                <a:sym typeface="Arial"/>
              </a:rPr>
              <a:t>.</a:t>
            </a:r>
            <a:endParaRPr i="1" sz="1800">
              <a:latin typeface="Arial"/>
              <a:ea typeface="Arial"/>
              <a:cs typeface="Arial"/>
              <a:sym typeface="Arial"/>
            </a:endParaRPr>
          </a:p>
        </p:txBody>
      </p:sp>
      <p:cxnSp>
        <p:nvCxnSpPr>
          <p:cNvPr id="178" name="Google Shape;178;p11"/>
          <p:cNvCxnSpPr/>
          <p:nvPr/>
        </p:nvCxnSpPr>
        <p:spPr>
          <a:xfrm flipH="1" rot="10800000">
            <a:off x="4229875" y="3959500"/>
            <a:ext cx="1252500" cy="1623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73"/>
                                        </p:tgtEl>
                                      </p:cBhvr>
                                    </p:animEffect>
                                    <p:set>
                                      <p:cBhvr>
                                        <p:cTn dur="1" fill="hold">
                                          <p:stCondLst>
                                            <p:cond delay="1000"/>
                                          </p:stCondLst>
                                        </p:cTn>
                                        <p:tgtEl>
                                          <p:spTgt spid="17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75"/>
                                        </p:tgtEl>
                                      </p:cBhvr>
                                    </p:animEffect>
                                    <p:set>
                                      <p:cBhvr>
                                        <p:cTn dur="1" fill="hold">
                                          <p:stCondLst>
                                            <p:cond delay="1000"/>
                                          </p:stCondLst>
                                        </p:cTn>
                                        <p:tgtEl>
                                          <p:spTgt spid="17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74"/>
                                        </p:tgtEl>
                                      </p:cBhvr>
                                    </p:animEffect>
                                    <p:set>
                                      <p:cBhvr>
                                        <p:cTn dur="1" fill="hold">
                                          <p:stCondLst>
                                            <p:cond delay="1000"/>
                                          </p:stCondLst>
                                        </p:cTn>
                                        <p:tgtEl>
                                          <p:spTgt spid="17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latin typeface="Arial"/>
                <a:ea typeface="Arial"/>
                <a:cs typeface="Arial"/>
                <a:sym typeface="Arial"/>
              </a:rPr>
              <a:t>Debugging</a:t>
            </a:r>
            <a:endParaRPr>
              <a:latin typeface="Arial"/>
              <a:ea typeface="Arial"/>
              <a:cs typeface="Arial"/>
              <a:sym typeface="Arial"/>
            </a:endParaRPr>
          </a:p>
        </p:txBody>
      </p:sp>
      <p:sp>
        <p:nvSpPr>
          <p:cNvPr id="184" name="Google Shape;184;p9"/>
          <p:cNvSpPr txBox="1"/>
          <p:nvPr/>
        </p:nvSpPr>
        <p:spPr>
          <a:xfrm>
            <a:off x="838200" y="4926825"/>
            <a:ext cx="5263500" cy="59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lt1"/>
                </a:solidFill>
                <a:latin typeface="Calibri"/>
                <a:ea typeface="Calibri"/>
                <a:cs typeface="Calibri"/>
                <a:sym typeface="Calibri"/>
              </a:rPr>
              <a:t>#FIXED, Zygar and Garden's definitions of their directions had no spaces. #NOT A BUG_.</a:t>
            </a:r>
            <a:endParaRPr sz="12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185" name="Google Shape;185;p9"/>
          <p:cNvSpPr txBox="1"/>
          <p:nvPr/>
        </p:nvSpPr>
        <p:spPr>
          <a:xfrm>
            <a:off x="788825" y="3893750"/>
            <a:ext cx="10252800" cy="279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lt1"/>
                </a:solidFill>
                <a:latin typeface="Calibri"/>
                <a:ea typeface="Calibri"/>
                <a:cs typeface="Calibri"/>
                <a:sym typeface="Calibri"/>
              </a:rPr>
              <a:t>Bug #1: (Phil)</a:t>
            </a:r>
            <a:endParaRPr sz="1200">
              <a:solidFill>
                <a:schemeClr val="lt1"/>
              </a:solidFill>
              <a:latin typeface="Calibri"/>
              <a:ea typeface="Calibri"/>
              <a:cs typeface="Calibri"/>
              <a:sym typeface="Calibri"/>
            </a:endParaRPr>
          </a:p>
          <a:p>
            <a:pPr indent="0" lvl="0" marL="0" rtl="0" algn="l">
              <a:spcBef>
                <a:spcPts val="0"/>
              </a:spcBef>
              <a:spcAft>
                <a:spcPts val="0"/>
              </a:spcAft>
              <a:buNone/>
            </a:pPr>
            <a:r>
              <a:rPr lang="en-US" sz="1200">
                <a:solidFill>
                  <a:schemeClr val="lt1"/>
                </a:solidFill>
                <a:latin typeface="Calibri"/>
                <a:ea typeface="Calibri"/>
                <a:cs typeface="Calibri"/>
                <a:sym typeface="Calibri"/>
              </a:rPr>
              <a:t>When menu is displayed from Zygar and Garden, displays "SOUTHEAST" as</a:t>
            </a:r>
            <a:endParaRPr sz="1200">
              <a:solidFill>
                <a:schemeClr val="lt1"/>
              </a:solidFill>
              <a:latin typeface="Calibri"/>
              <a:ea typeface="Calibri"/>
              <a:cs typeface="Calibri"/>
              <a:sym typeface="Calibri"/>
            </a:endParaRPr>
          </a:p>
          <a:p>
            <a:pPr indent="0" lvl="0" marL="0" rtl="0" algn="l">
              <a:spcBef>
                <a:spcPts val="0"/>
              </a:spcBef>
              <a:spcAft>
                <a:spcPts val="0"/>
              </a:spcAft>
              <a:buNone/>
            </a:pPr>
            <a:r>
              <a:rPr lang="en-US" sz="1200">
                <a:solidFill>
                  <a:schemeClr val="lt1"/>
                </a:solidFill>
                <a:latin typeface="Calibri"/>
                <a:ea typeface="Calibri"/>
                <a:cs typeface="Calibri"/>
                <a:sym typeface="Calibri"/>
              </a:rPr>
              <a:t> one word  rather than as "SOUTH EAST", with every direction. This then </a:t>
            </a:r>
            <a:endParaRPr sz="1200">
              <a:solidFill>
                <a:schemeClr val="lt1"/>
              </a:solidFill>
              <a:latin typeface="Calibri"/>
              <a:ea typeface="Calibri"/>
              <a:cs typeface="Calibri"/>
              <a:sym typeface="Calibri"/>
            </a:endParaRPr>
          </a:p>
          <a:p>
            <a:pPr indent="0" lvl="0" marL="0" rtl="0" algn="l">
              <a:spcBef>
                <a:spcPts val="0"/>
              </a:spcBef>
              <a:spcAft>
                <a:spcPts val="0"/>
              </a:spcAft>
              <a:buNone/>
            </a:pPr>
            <a:r>
              <a:rPr lang="en-US" sz="1200">
                <a:solidFill>
                  <a:schemeClr val="lt1"/>
                </a:solidFill>
                <a:latin typeface="Calibri"/>
                <a:ea typeface="Calibri"/>
                <a:cs typeface="Calibri"/>
                <a:sym typeface="Calibri"/>
              </a:rPr>
              <a:t>requires the player to type their input as one word, otherwise it is seen as</a:t>
            </a:r>
            <a:endParaRPr sz="1200">
              <a:solidFill>
                <a:schemeClr val="lt1"/>
              </a:solidFill>
              <a:latin typeface="Calibri"/>
              <a:ea typeface="Calibri"/>
              <a:cs typeface="Calibri"/>
              <a:sym typeface="Calibri"/>
            </a:endParaRPr>
          </a:p>
          <a:p>
            <a:pPr indent="0" lvl="0" marL="0" rtl="0" algn="l">
              <a:spcBef>
                <a:spcPts val="0"/>
              </a:spcBef>
              <a:spcAft>
                <a:spcPts val="0"/>
              </a:spcAft>
              <a:buNone/>
            </a:pPr>
            <a:r>
              <a:rPr lang="en-US" sz="1200">
                <a:solidFill>
                  <a:schemeClr val="lt1"/>
                </a:solidFill>
                <a:latin typeface="Calibri"/>
                <a:ea typeface="Calibri"/>
                <a:cs typeface="Calibri"/>
                <a:sym typeface="Calibri"/>
              </a:rPr>
              <a:t> invalid input</a:t>
            </a:r>
            <a:endParaRPr sz="1200">
              <a:solidFill>
                <a:schemeClr val="lt1"/>
              </a:solidFill>
              <a:latin typeface="Calibri"/>
              <a:ea typeface="Calibri"/>
              <a:cs typeface="Calibri"/>
              <a:sym typeface="Calibri"/>
            </a:endParaRPr>
          </a:p>
          <a:p>
            <a:pPr indent="0" lvl="0" marL="0" rtl="0" algn="l">
              <a:spcBef>
                <a:spcPts val="0"/>
              </a:spcBef>
              <a:spcAft>
                <a:spcPts val="0"/>
              </a:spcAft>
              <a:buNone/>
            </a:pPr>
            <a:r>
              <a:rPr lang="en-US" sz="1200">
                <a:solidFill>
                  <a:schemeClr val="lt1"/>
                </a:solidFill>
                <a:latin typeface="Calibri"/>
                <a:ea typeface="Calibri"/>
                <a:cs typeface="Calibri"/>
                <a:sym typeface="Calibri"/>
              </a:rPr>
              <a:t>                                                                                                                                                                        </a:t>
            </a:r>
            <a:r>
              <a:rPr lang="en-US" sz="1100">
                <a:solidFill>
                  <a:schemeClr val="lt1"/>
                </a:solidFill>
                <a:latin typeface="Calibri"/>
                <a:ea typeface="Calibri"/>
                <a:cs typeface="Calibri"/>
                <a:sym typeface="Calibri"/>
              </a:rPr>
              <a:t>Bug #3: (ziyi)</a:t>
            </a:r>
            <a:endParaRPr sz="1100">
              <a:solidFill>
                <a:schemeClr val="lt1"/>
              </a:solidFill>
              <a:latin typeface="Calibri"/>
              <a:ea typeface="Calibri"/>
              <a:cs typeface="Calibri"/>
              <a:sym typeface="Calibri"/>
            </a:endParaRPr>
          </a:p>
          <a:p>
            <a:pPr indent="0" lvl="0" marL="0" rtl="0" algn="l">
              <a:spcBef>
                <a:spcPts val="0"/>
              </a:spcBef>
              <a:spcAft>
                <a:spcPts val="0"/>
              </a:spcAft>
              <a:buNone/>
            </a:pPr>
            <a:r>
              <a:rPr lang="en-US">
                <a:solidFill>
                  <a:schemeClr val="lt1"/>
                </a:solidFill>
                <a:latin typeface="Calibri"/>
                <a:ea typeface="Calibri"/>
                <a:cs typeface="Calibri"/>
                <a:sym typeface="Calibri"/>
              </a:rPr>
              <a:t>                                                                                                                                                </a:t>
            </a:r>
            <a:r>
              <a:rPr lang="en-US" sz="1100">
                <a:solidFill>
                  <a:schemeClr val="lt1"/>
                </a:solidFill>
                <a:latin typeface="Calibri"/>
                <a:ea typeface="Calibri"/>
                <a:cs typeface="Calibri"/>
                <a:sym typeface="Calibri"/>
              </a:rPr>
              <a:t>When a player inputs an item name like "STARLIGHT SWORD" into</a:t>
            </a:r>
            <a:r>
              <a:rPr lang="en-US">
                <a:solidFill>
                  <a:schemeClr val="lt1"/>
                </a:solidFill>
                <a:latin typeface="Calibri"/>
                <a:ea typeface="Calibri"/>
                <a:cs typeface="Calibri"/>
                <a:sym typeface="Calibri"/>
              </a:rPr>
              <a:t>      </a:t>
            </a:r>
            <a:endParaRPr>
              <a:solidFill>
                <a:schemeClr val="lt1"/>
              </a:solidFill>
              <a:latin typeface="Calibri"/>
              <a:ea typeface="Calibri"/>
              <a:cs typeface="Calibri"/>
              <a:sym typeface="Calibri"/>
            </a:endParaRPr>
          </a:p>
          <a:p>
            <a:pPr indent="0" lvl="0" marL="0" rtl="0" algn="l">
              <a:spcBef>
                <a:spcPts val="0"/>
              </a:spcBef>
              <a:spcAft>
                <a:spcPts val="0"/>
              </a:spcAft>
              <a:buNone/>
            </a:pPr>
            <a:r>
              <a:rPr lang="en-US">
                <a:solidFill>
                  <a:schemeClr val="lt1"/>
                </a:solidFill>
                <a:latin typeface="Calibri"/>
                <a:ea typeface="Calibri"/>
                <a:cs typeface="Calibri"/>
                <a:sym typeface="Calibri"/>
              </a:rPr>
              <a:t>                                                                                                                                                </a:t>
            </a:r>
            <a:r>
              <a:rPr lang="en-US" sz="1100">
                <a:solidFill>
                  <a:schemeClr val="lt1"/>
                </a:solidFill>
                <a:latin typeface="Calibri"/>
                <a:ea typeface="Calibri"/>
                <a:cs typeface="Calibri"/>
                <a:sym typeface="Calibri"/>
              </a:rPr>
              <a:t>the game interface without preceding action verbs such as "take" or </a:t>
            </a:r>
            <a:r>
              <a:rPr lang="en-US">
                <a:solidFill>
                  <a:schemeClr val="lt1"/>
                </a:solidFill>
                <a:latin typeface="Calibri"/>
                <a:ea typeface="Calibri"/>
                <a:cs typeface="Calibri"/>
                <a:sym typeface="Calibri"/>
              </a:rPr>
              <a:t>               </a:t>
            </a:r>
            <a:endParaRPr>
              <a:solidFill>
                <a:schemeClr val="lt1"/>
              </a:solidFill>
              <a:latin typeface="Calibri"/>
              <a:ea typeface="Calibri"/>
              <a:cs typeface="Calibri"/>
              <a:sym typeface="Calibri"/>
            </a:endParaRPr>
          </a:p>
          <a:p>
            <a:pPr indent="0" lvl="0" marL="0" rtl="0" algn="l">
              <a:spcBef>
                <a:spcPts val="0"/>
              </a:spcBef>
              <a:spcAft>
                <a:spcPts val="0"/>
              </a:spcAft>
              <a:buNone/>
            </a:pPr>
            <a:r>
              <a:rPr lang="en-US">
                <a:solidFill>
                  <a:schemeClr val="lt1"/>
                </a:solidFill>
                <a:latin typeface="Calibri"/>
                <a:ea typeface="Calibri"/>
                <a:cs typeface="Calibri"/>
                <a:sym typeface="Calibri"/>
              </a:rPr>
              <a:t>                                                                                                                                                </a:t>
            </a:r>
            <a:r>
              <a:rPr lang="en-US" sz="1100">
                <a:solidFill>
                  <a:schemeClr val="lt1"/>
                </a:solidFill>
                <a:latin typeface="Calibri"/>
                <a:ea typeface="Calibri"/>
                <a:cs typeface="Calibri"/>
                <a:sym typeface="Calibri"/>
              </a:rPr>
              <a:t>"drop", the game interface will</a:t>
            </a:r>
            <a:r>
              <a:rPr lang="en-US">
                <a:solidFill>
                  <a:schemeClr val="lt1"/>
                </a:solidFill>
                <a:latin typeface="Calibri"/>
                <a:ea typeface="Calibri"/>
                <a:cs typeface="Calibri"/>
                <a:sym typeface="Calibri"/>
              </a:rPr>
              <a:t> </a:t>
            </a:r>
            <a:r>
              <a:rPr lang="en-US" sz="1100">
                <a:solidFill>
                  <a:schemeClr val="lt1"/>
                </a:solidFill>
                <a:latin typeface="Calibri"/>
                <a:ea typeface="Calibri"/>
                <a:cs typeface="Calibri"/>
                <a:sym typeface="Calibri"/>
              </a:rPr>
              <a:t>reload. It won't display prompt messages </a:t>
            </a:r>
            <a:r>
              <a:rPr lang="en-US">
                <a:solidFill>
                  <a:schemeClr val="lt1"/>
                </a:solidFill>
                <a:latin typeface="Calibri"/>
                <a:ea typeface="Calibri"/>
                <a:cs typeface="Calibri"/>
                <a:sym typeface="Calibri"/>
              </a:rPr>
              <a:t> </a:t>
            </a:r>
            <a:endParaRPr>
              <a:solidFill>
                <a:schemeClr val="lt1"/>
              </a:solidFill>
              <a:latin typeface="Calibri"/>
              <a:ea typeface="Calibri"/>
              <a:cs typeface="Calibri"/>
              <a:sym typeface="Calibri"/>
            </a:endParaRPr>
          </a:p>
          <a:p>
            <a:pPr indent="0" lvl="0" marL="0" rtl="0" algn="l">
              <a:spcBef>
                <a:spcPts val="0"/>
              </a:spcBef>
              <a:spcAft>
                <a:spcPts val="0"/>
              </a:spcAft>
              <a:buNone/>
            </a:pPr>
            <a:r>
              <a:rPr lang="en-US" sz="1100">
                <a:solidFill>
                  <a:schemeClr val="lt1"/>
                </a:solidFill>
                <a:latin typeface="Calibri"/>
                <a:ea typeface="Calibri"/>
                <a:cs typeface="Calibri"/>
                <a:sym typeface="Calibri"/>
              </a:rPr>
              <a:t>Bug #2: (Phil)    </a:t>
            </a:r>
            <a:r>
              <a:rPr lang="en-US">
                <a:solidFill>
                  <a:schemeClr val="lt1"/>
                </a:solidFill>
                <a:latin typeface="Calibri"/>
                <a:ea typeface="Calibri"/>
                <a:cs typeface="Calibri"/>
                <a:sym typeface="Calibri"/>
              </a:rPr>
              <a:t>                                                                                                                          </a:t>
            </a:r>
            <a:r>
              <a:rPr lang="en-US" sz="1100">
                <a:solidFill>
                  <a:schemeClr val="lt1"/>
                </a:solidFill>
                <a:latin typeface="Calibri"/>
                <a:ea typeface="Calibri"/>
                <a:cs typeface="Calibri"/>
                <a:sym typeface="Calibri"/>
              </a:rPr>
              <a:t> like "What is your</a:t>
            </a:r>
            <a:r>
              <a:rPr lang="en-US">
                <a:solidFill>
                  <a:schemeClr val="lt1"/>
                </a:solidFill>
                <a:latin typeface="Calibri"/>
                <a:ea typeface="Calibri"/>
                <a:cs typeface="Calibri"/>
                <a:sym typeface="Calibri"/>
              </a:rPr>
              <a:t> </a:t>
            </a:r>
            <a:r>
              <a:rPr lang="en-US" sz="1100">
                <a:solidFill>
                  <a:schemeClr val="lt1"/>
                </a:solidFill>
                <a:latin typeface="Calibri"/>
                <a:ea typeface="Calibri"/>
                <a:cs typeface="Calibri"/>
                <a:sym typeface="Calibri"/>
              </a:rPr>
              <a:t>intention?" or "Please  enter your next action."</a:t>
            </a:r>
            <a:endParaRPr>
              <a:solidFill>
                <a:schemeClr val="lt1"/>
              </a:solidFill>
              <a:latin typeface="Calibri"/>
              <a:ea typeface="Calibri"/>
              <a:cs typeface="Calibri"/>
              <a:sym typeface="Calibri"/>
            </a:endParaRPr>
          </a:p>
          <a:p>
            <a:pPr indent="0" lvl="0" marL="0" rtl="0" algn="l">
              <a:spcBef>
                <a:spcPts val="0"/>
              </a:spcBef>
              <a:spcAft>
                <a:spcPts val="0"/>
              </a:spcAft>
              <a:buNone/>
            </a:pPr>
            <a:r>
              <a:rPr lang="en-US" sz="1100">
                <a:solidFill>
                  <a:schemeClr val="lt1"/>
                </a:solidFill>
                <a:latin typeface="Calibri"/>
                <a:ea typeface="Calibri"/>
                <a:cs typeface="Calibri"/>
                <a:sym typeface="Calibri"/>
              </a:rPr>
              <a:t>when attempting to head west to Gortrov from CLion, no variation</a:t>
            </a:r>
            <a:endParaRPr sz="1100">
              <a:solidFill>
                <a:schemeClr val="lt1"/>
              </a:solidFill>
              <a:latin typeface="Calibri"/>
              <a:ea typeface="Calibri"/>
              <a:cs typeface="Calibri"/>
              <a:sym typeface="Calibri"/>
            </a:endParaRPr>
          </a:p>
          <a:p>
            <a:pPr indent="0" lvl="0" marL="0" rtl="0" algn="l">
              <a:spcBef>
                <a:spcPts val="0"/>
              </a:spcBef>
              <a:spcAft>
                <a:spcPts val="0"/>
              </a:spcAft>
              <a:buNone/>
            </a:pPr>
            <a:r>
              <a:rPr lang="en-US">
                <a:solidFill>
                  <a:schemeClr val="lt1"/>
                </a:solidFill>
                <a:latin typeface="Calibri"/>
                <a:ea typeface="Calibri"/>
                <a:cs typeface="Calibri"/>
                <a:sym typeface="Calibri"/>
              </a:rPr>
              <a:t> </a:t>
            </a:r>
            <a:r>
              <a:rPr lang="en-US" sz="1200">
                <a:solidFill>
                  <a:schemeClr val="lt1"/>
                </a:solidFill>
                <a:latin typeface="Calibri"/>
                <a:ea typeface="Calibri"/>
                <a:cs typeface="Calibri"/>
                <a:sym typeface="Calibri"/>
              </a:rPr>
              <a:t>of west is a valid input</a:t>
            </a:r>
            <a:r>
              <a:rPr lang="en-US">
                <a:solidFill>
                  <a:schemeClr val="lt1"/>
                </a:solidFill>
                <a:latin typeface="Calibri"/>
                <a:ea typeface="Calibri"/>
                <a:cs typeface="Calibri"/>
                <a:sym typeface="Calibri"/>
              </a:rPr>
              <a:t>                        </a:t>
            </a:r>
            <a:endParaRPr sz="1200">
              <a:solidFill>
                <a:schemeClr val="lt1"/>
              </a:solidFill>
              <a:latin typeface="Calibri"/>
              <a:ea typeface="Calibri"/>
              <a:cs typeface="Calibri"/>
              <a:sym typeface="Calibri"/>
            </a:endParaRPr>
          </a:p>
          <a:p>
            <a:pPr indent="0" lvl="0" marL="0" rtl="0" algn="l">
              <a:spcBef>
                <a:spcPts val="0"/>
              </a:spcBef>
              <a:spcAft>
                <a:spcPts val="0"/>
              </a:spcAft>
              <a:buNone/>
            </a:pPr>
            <a:r>
              <a:t/>
            </a:r>
            <a:endParaRPr>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200">
              <a:solidFill>
                <a:schemeClr val="lt1"/>
              </a:solidFill>
              <a:latin typeface="Calibri"/>
              <a:ea typeface="Calibri"/>
              <a:cs typeface="Calibri"/>
              <a:sym typeface="Calibri"/>
            </a:endParaRPr>
          </a:p>
        </p:txBody>
      </p:sp>
      <p:sp>
        <p:nvSpPr>
          <p:cNvPr id="186" name="Google Shape;186;p9"/>
          <p:cNvSpPr txBox="1"/>
          <p:nvPr/>
        </p:nvSpPr>
        <p:spPr>
          <a:xfrm>
            <a:off x="6554725" y="4089350"/>
            <a:ext cx="49404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a:solidFill>
                  <a:schemeClr val="lt1"/>
                </a:solidFill>
                <a:latin typeface="Roboto Mono"/>
                <a:ea typeface="Roboto Mono"/>
                <a:cs typeface="Roboto Mono"/>
                <a:sym typeface="Roboto Mono"/>
              </a:rPr>
              <a:t>#FIXED, In CLion's dictionary exits, "West" had a capital W when it shouldve been lowercase.</a:t>
            </a:r>
            <a:endParaRPr>
              <a:solidFill>
                <a:schemeClr val="lt1"/>
              </a:solidFill>
              <a:latin typeface="Calibri"/>
              <a:ea typeface="Calibri"/>
              <a:cs typeface="Calibri"/>
              <a:sym typeface="Calibri"/>
            </a:endParaRPr>
          </a:p>
        </p:txBody>
      </p:sp>
      <p:sp>
        <p:nvSpPr>
          <p:cNvPr id="187" name="Google Shape;187;p9"/>
          <p:cNvSpPr txBox="1"/>
          <p:nvPr/>
        </p:nvSpPr>
        <p:spPr>
          <a:xfrm>
            <a:off x="6554725" y="6222150"/>
            <a:ext cx="4509900" cy="59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a:solidFill>
                  <a:schemeClr val="lt1"/>
                </a:solidFill>
                <a:latin typeface="Roboto Mono"/>
                <a:ea typeface="Roboto Mono"/>
                <a:cs typeface="Roboto Mono"/>
                <a:sym typeface="Roboto Mono"/>
              </a:rPr>
              <a:t>#FIXED, the execute functions have now been implemented, letting the user to do these</a:t>
            </a:r>
            <a:endParaRPr>
              <a:solidFill>
                <a:schemeClr val="lt1"/>
              </a:solidFill>
              <a:latin typeface="Calibri"/>
              <a:ea typeface="Calibri"/>
              <a:cs typeface="Calibri"/>
              <a:sym typeface="Calibri"/>
            </a:endParaRPr>
          </a:p>
        </p:txBody>
      </p:sp>
      <p:sp>
        <p:nvSpPr>
          <p:cNvPr id="188" name="Google Shape;188;p9"/>
          <p:cNvSpPr txBox="1"/>
          <p:nvPr>
            <p:ph idx="1" type="body"/>
          </p:nvPr>
        </p:nvSpPr>
        <p:spPr>
          <a:xfrm>
            <a:off x="838200" y="1646875"/>
            <a:ext cx="10515600" cy="2154000"/>
          </a:xfrm>
          <a:prstGeom prst="rect">
            <a:avLst/>
          </a:prstGeom>
          <a:noFill/>
          <a:ln>
            <a:noFill/>
          </a:ln>
        </p:spPr>
        <p:txBody>
          <a:bodyPr anchorCtr="0" anchor="t" bIns="45700" lIns="91425" spcFirstLastPara="1" rIns="91425" wrap="square" tIns="45700">
            <a:normAutofit lnSpcReduction="10000"/>
          </a:bodyPr>
          <a:lstStyle/>
          <a:p>
            <a:pPr indent="-50800" lvl="0" marL="228600" rtl="0" algn="l">
              <a:lnSpc>
                <a:spcPct val="90000"/>
              </a:lnSpc>
              <a:spcBef>
                <a:spcPts val="0"/>
              </a:spcBef>
              <a:spcAft>
                <a:spcPts val="0"/>
              </a:spcAft>
              <a:buClr>
                <a:schemeClr val="dk1"/>
              </a:buClr>
              <a:buSzPts val="1100"/>
              <a:buFont typeface="Arial"/>
              <a:buNone/>
            </a:pPr>
            <a:r>
              <a:rPr lang="en-US">
                <a:solidFill>
                  <a:srgbClr val="FF0000"/>
                </a:solidFill>
                <a:latin typeface="Arial"/>
                <a:ea typeface="Arial"/>
                <a:cs typeface="Arial"/>
                <a:sym typeface="Arial"/>
              </a:rPr>
              <a:t>Goal:</a:t>
            </a:r>
            <a:r>
              <a:rPr lang="en-US">
                <a:latin typeface="Arial"/>
                <a:ea typeface="Arial"/>
                <a:cs typeface="Arial"/>
                <a:sym typeface="Arial"/>
              </a:rPr>
              <a:t> Keep the code bug-free to prevent slowdowns or breakdowns.</a:t>
            </a:r>
            <a:endParaRPr>
              <a:latin typeface="Arial"/>
              <a:ea typeface="Arial"/>
              <a:cs typeface="Arial"/>
              <a:sym typeface="Arial"/>
            </a:endParaRPr>
          </a:p>
          <a:p>
            <a:pPr indent="-50800" lvl="0" marL="228600" rtl="0" algn="l">
              <a:lnSpc>
                <a:spcPct val="90000"/>
              </a:lnSpc>
              <a:spcBef>
                <a:spcPts val="0"/>
              </a:spcBef>
              <a:spcAft>
                <a:spcPts val="0"/>
              </a:spcAft>
              <a:buClr>
                <a:schemeClr val="dk1"/>
              </a:buClr>
              <a:buSzPts val="1100"/>
              <a:buFont typeface="Arial"/>
              <a:buNone/>
            </a:pPr>
            <a:r>
              <a:rPr lang="en-US">
                <a:solidFill>
                  <a:srgbClr val="FF0000"/>
                </a:solidFill>
                <a:latin typeface="Arial"/>
                <a:ea typeface="Arial"/>
                <a:cs typeface="Arial"/>
                <a:sym typeface="Arial"/>
              </a:rPr>
              <a:t>Strategy:</a:t>
            </a:r>
            <a:r>
              <a:rPr lang="en-US">
                <a:latin typeface="Arial"/>
                <a:ea typeface="Arial"/>
                <a:cs typeface="Arial"/>
                <a:sym typeface="Arial"/>
              </a:rPr>
              <a:t> Created a shared bug-tracking file.</a:t>
            </a:r>
            <a:endParaRPr>
              <a:latin typeface="Arial"/>
              <a:ea typeface="Arial"/>
              <a:cs typeface="Arial"/>
              <a:sym typeface="Arial"/>
            </a:endParaRPr>
          </a:p>
          <a:p>
            <a:pPr indent="-50800" lvl="0" marL="228600" rtl="0" algn="l">
              <a:lnSpc>
                <a:spcPct val="90000"/>
              </a:lnSpc>
              <a:spcBef>
                <a:spcPts val="0"/>
              </a:spcBef>
              <a:spcAft>
                <a:spcPts val="0"/>
              </a:spcAft>
              <a:buClr>
                <a:schemeClr val="dk1"/>
              </a:buClr>
              <a:buSzPts val="1100"/>
              <a:buFont typeface="Arial"/>
              <a:buNone/>
            </a:pPr>
            <a:r>
              <a:rPr lang="en-US">
                <a:solidFill>
                  <a:srgbClr val="FF0000"/>
                </a:solidFill>
                <a:latin typeface="Arial"/>
                <a:ea typeface="Arial"/>
                <a:cs typeface="Arial"/>
                <a:sym typeface="Arial"/>
              </a:rPr>
              <a:t>Benefit:</a:t>
            </a:r>
            <a:r>
              <a:rPr lang="en-US">
                <a:latin typeface="Arial"/>
                <a:ea typeface="Arial"/>
                <a:cs typeface="Arial"/>
                <a:sym typeface="Arial"/>
              </a:rPr>
              <a:t> Enabled efficient identification and resolution of issues during testing.</a:t>
            </a:r>
            <a:endParaRPr>
              <a:latin typeface="Arial"/>
              <a:ea typeface="Arial"/>
              <a:cs typeface="Arial"/>
              <a:sym typeface="Arial"/>
            </a:endParaRPr>
          </a:p>
          <a:p>
            <a:pPr indent="-50800" lvl="0" marL="228600" rtl="0" algn="l">
              <a:lnSpc>
                <a:spcPct val="90000"/>
              </a:lnSpc>
              <a:spcBef>
                <a:spcPts val="0"/>
              </a:spcBef>
              <a:spcAft>
                <a:spcPts val="0"/>
              </a:spcAft>
              <a:buClr>
                <a:schemeClr val="lt1"/>
              </a:buClr>
              <a:buSzPts val="2800"/>
              <a:buNone/>
            </a:pPr>
            <a:r>
              <a:t/>
            </a:r>
            <a:endParaRPr>
              <a:latin typeface="Arial"/>
              <a:ea typeface="Arial"/>
              <a:cs typeface="Arial"/>
              <a:sym typeface="Arial"/>
            </a:endParaRPr>
          </a:p>
        </p:txBody>
      </p:sp>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0" st="0"/>
                                            </p:txEl>
                                          </p:spTgt>
                                        </p:tgtEl>
                                        <p:attrNameLst>
                                          <p:attrName>style.visibility</p:attrName>
                                        </p:attrNameLst>
                                      </p:cBhvr>
                                      <p:to>
                                        <p:strVal val="visible"/>
                                      </p:to>
                                    </p:set>
                                    <p:animEffect filter="fade" transition="in">
                                      <p:cBhvr>
                                        <p:cTn dur="1000"/>
                                        <p:tgtEl>
                                          <p:spTgt spid="1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1" st="1"/>
                                            </p:txEl>
                                          </p:spTgt>
                                        </p:tgtEl>
                                        <p:attrNameLst>
                                          <p:attrName>style.visibility</p:attrName>
                                        </p:attrNameLst>
                                      </p:cBhvr>
                                      <p:to>
                                        <p:strVal val="visible"/>
                                      </p:to>
                                    </p:set>
                                    <p:animEffect filter="fade" transition="in">
                                      <p:cBhvr>
                                        <p:cTn dur="1000"/>
                                        <p:tgtEl>
                                          <p:spTgt spid="1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2" st="2"/>
                                            </p:txEl>
                                          </p:spTgt>
                                        </p:tgtEl>
                                        <p:attrNameLst>
                                          <p:attrName>style.visibility</p:attrName>
                                        </p:attrNameLst>
                                      </p:cBhvr>
                                      <p:to>
                                        <p:strVal val="visible"/>
                                      </p:to>
                                    </p:set>
                                    <p:animEffect filter="fade" transition="in">
                                      <p:cBhvr>
                                        <p:cTn dur="1000"/>
                                        <p:tgtEl>
                                          <p:spTgt spid="1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3" st="3"/>
                                            </p:txEl>
                                          </p:spTgt>
                                        </p:tgtEl>
                                        <p:attrNameLst>
                                          <p:attrName>style.visibility</p:attrName>
                                        </p:attrNameLst>
                                      </p:cBhvr>
                                      <p:to>
                                        <p:strVal val="visible"/>
                                      </p:to>
                                    </p:set>
                                    <p:animEffect filter="fade" transition="in">
                                      <p:cBhvr>
                                        <p:cTn dur="1000"/>
                                        <p:tgtEl>
                                          <p:spTgt spid="18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0" st="0"/>
                                            </p:txEl>
                                          </p:spTgt>
                                        </p:tgtEl>
                                        <p:attrNameLst>
                                          <p:attrName>style.visibility</p:attrName>
                                        </p:attrNameLst>
                                      </p:cBhvr>
                                      <p:to>
                                        <p:strVal val="visible"/>
                                      </p:to>
                                    </p:set>
                                    <p:animEffect filter="fade" transition="in">
                                      <p:cBhvr>
                                        <p:cTn dur="1000"/>
                                        <p:tgtEl>
                                          <p:spTgt spid="1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1" st="1"/>
                                            </p:txEl>
                                          </p:spTgt>
                                        </p:tgtEl>
                                        <p:attrNameLst>
                                          <p:attrName>style.visibility</p:attrName>
                                        </p:attrNameLst>
                                      </p:cBhvr>
                                      <p:to>
                                        <p:strVal val="visible"/>
                                      </p:to>
                                    </p:set>
                                    <p:animEffect filter="fade" transition="in">
                                      <p:cBhvr>
                                        <p:cTn dur="1000"/>
                                        <p:tgtEl>
                                          <p:spTgt spid="1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2" st="2"/>
                                            </p:txEl>
                                          </p:spTgt>
                                        </p:tgtEl>
                                        <p:attrNameLst>
                                          <p:attrName>style.visibility</p:attrName>
                                        </p:attrNameLst>
                                      </p:cBhvr>
                                      <p:to>
                                        <p:strVal val="visible"/>
                                      </p:to>
                                    </p:set>
                                    <p:animEffect filter="fade" transition="in">
                                      <p:cBhvr>
                                        <p:cTn dur="1000"/>
                                        <p:tgtEl>
                                          <p:spTgt spid="18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0" st="0"/>
                                            </p:txEl>
                                          </p:spTgt>
                                        </p:tgtEl>
                                        <p:attrNameLst>
                                          <p:attrName>style.visibility</p:attrName>
                                        </p:attrNameLst>
                                      </p:cBhvr>
                                      <p:to>
                                        <p:strVal val="visible"/>
                                      </p:to>
                                    </p:set>
                                    <p:animEffect filter="fade" transition="in">
                                      <p:cBhvr>
                                        <p:cTn dur="1000"/>
                                        <p:tgtEl>
                                          <p:spTgt spid="1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0" st="0"/>
                                            </p:txEl>
                                          </p:spTgt>
                                        </p:tgtEl>
                                        <p:attrNameLst>
                                          <p:attrName>style.visibility</p:attrName>
                                        </p:attrNameLst>
                                      </p:cBhvr>
                                      <p:to>
                                        <p:strVal val="visible"/>
                                      </p:to>
                                    </p:set>
                                    <p:animEffect filter="fade" transition="in">
                                      <p:cBhvr>
                                        <p:cTn dur="1000"/>
                                        <p:tgtEl>
                                          <p:spTgt spid="18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latin typeface="Arial"/>
                <a:ea typeface="Arial"/>
                <a:cs typeface="Arial"/>
                <a:sym typeface="Arial"/>
              </a:rPr>
              <a:t>Testing </a:t>
            </a:r>
            <a:endParaRPr>
              <a:latin typeface="Arial"/>
              <a:ea typeface="Arial"/>
              <a:cs typeface="Arial"/>
              <a:sym typeface="Arial"/>
            </a:endParaRPr>
          </a:p>
        </p:txBody>
      </p:sp>
      <p:sp>
        <p:nvSpPr>
          <p:cNvPr id="194" name="Google Shape;194;p10"/>
          <p:cNvSpPr txBox="1"/>
          <p:nvPr>
            <p:ph idx="1" type="body"/>
          </p:nvPr>
        </p:nvSpPr>
        <p:spPr>
          <a:xfrm>
            <a:off x="838200" y="3248175"/>
            <a:ext cx="10515600" cy="29286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Clr>
                <a:schemeClr val="dk1"/>
              </a:buClr>
              <a:buSzPts val="1100"/>
              <a:buNone/>
            </a:pPr>
            <a:r>
              <a:rPr lang="en-US">
                <a:solidFill>
                  <a:srgbClr val="FF0000"/>
                </a:solidFill>
                <a:latin typeface="Arial"/>
                <a:ea typeface="Arial"/>
                <a:cs typeface="Arial"/>
                <a:sym typeface="Arial"/>
              </a:rPr>
              <a:t>  Boundary Testing:</a:t>
            </a:r>
            <a:r>
              <a:rPr lang="en-US">
                <a:latin typeface="Arial"/>
                <a:ea typeface="Arial"/>
                <a:cs typeface="Arial"/>
                <a:sym typeface="Arial"/>
              </a:rPr>
              <a:t> Checked game parser with various input   </a:t>
            </a:r>
            <a:endParaRPr>
              <a:latin typeface="Arial"/>
              <a:ea typeface="Arial"/>
              <a:cs typeface="Arial"/>
              <a:sym typeface="Arial"/>
            </a:endParaRPr>
          </a:p>
          <a:p>
            <a:pPr indent="0" lvl="0" marL="0" rtl="0" algn="l">
              <a:lnSpc>
                <a:spcPct val="90000"/>
              </a:lnSpc>
              <a:spcBef>
                <a:spcPts val="0"/>
              </a:spcBef>
              <a:spcAft>
                <a:spcPts val="0"/>
              </a:spcAft>
              <a:buClr>
                <a:schemeClr val="dk1"/>
              </a:buClr>
              <a:buSzPts val="1100"/>
              <a:buNone/>
            </a:pPr>
            <a:r>
              <a:rPr lang="en-US">
                <a:latin typeface="Arial"/>
                <a:ea typeface="Arial"/>
                <a:cs typeface="Arial"/>
                <a:sym typeface="Arial"/>
              </a:rPr>
              <a:t>  combinations for flexibility and accuracy.</a:t>
            </a:r>
            <a:endParaRPr>
              <a:latin typeface="Arial"/>
              <a:ea typeface="Arial"/>
              <a:cs typeface="Arial"/>
              <a:sym typeface="Arial"/>
            </a:endParaRPr>
          </a:p>
          <a:p>
            <a:pPr indent="-50800" lvl="0" marL="228600" rtl="0" algn="l">
              <a:lnSpc>
                <a:spcPct val="90000"/>
              </a:lnSpc>
              <a:spcBef>
                <a:spcPts val="0"/>
              </a:spcBef>
              <a:spcAft>
                <a:spcPts val="0"/>
              </a:spcAft>
              <a:buClr>
                <a:schemeClr val="dk1"/>
              </a:buClr>
              <a:buSzPts val="1100"/>
              <a:buNone/>
            </a:pPr>
            <a:r>
              <a:t/>
            </a:r>
            <a:endParaRPr>
              <a:latin typeface="Arial"/>
              <a:ea typeface="Arial"/>
              <a:cs typeface="Arial"/>
              <a:sym typeface="Arial"/>
            </a:endParaRPr>
          </a:p>
          <a:p>
            <a:pPr indent="-50800" lvl="0" marL="228600" rtl="0" algn="l">
              <a:lnSpc>
                <a:spcPct val="90000"/>
              </a:lnSpc>
              <a:spcBef>
                <a:spcPts val="0"/>
              </a:spcBef>
              <a:spcAft>
                <a:spcPts val="0"/>
              </a:spcAft>
              <a:buClr>
                <a:schemeClr val="dk1"/>
              </a:buClr>
              <a:buSzPts val="1100"/>
              <a:buNone/>
            </a:pPr>
            <a:r>
              <a:rPr lang="en-US">
                <a:solidFill>
                  <a:srgbClr val="FF0000"/>
                </a:solidFill>
                <a:latin typeface="Arial"/>
                <a:ea typeface="Arial"/>
                <a:cs typeface="Arial"/>
                <a:sym typeface="Arial"/>
              </a:rPr>
              <a:t>Unit Testing:</a:t>
            </a:r>
            <a:r>
              <a:rPr lang="en-US">
                <a:latin typeface="Arial"/>
                <a:ea typeface="Arial"/>
                <a:cs typeface="Arial"/>
                <a:sym typeface="Arial"/>
              </a:rPr>
              <a:t> Verified individual code segments for functionality before integration.</a:t>
            </a:r>
            <a:endParaRPr>
              <a:latin typeface="Arial"/>
              <a:ea typeface="Arial"/>
              <a:cs typeface="Arial"/>
              <a:sym typeface="Arial"/>
            </a:endParaRPr>
          </a:p>
          <a:p>
            <a:pPr indent="-50800" lvl="0" marL="228600" rtl="0" algn="l">
              <a:lnSpc>
                <a:spcPct val="90000"/>
              </a:lnSpc>
              <a:spcBef>
                <a:spcPts val="0"/>
              </a:spcBef>
              <a:spcAft>
                <a:spcPts val="0"/>
              </a:spcAft>
              <a:buClr>
                <a:schemeClr val="dk1"/>
              </a:buClr>
              <a:buSzPts val="1100"/>
              <a:buNone/>
            </a:pPr>
            <a:r>
              <a:t/>
            </a:r>
            <a:endParaRPr>
              <a:latin typeface="Arial"/>
              <a:ea typeface="Arial"/>
              <a:cs typeface="Arial"/>
              <a:sym typeface="Arial"/>
            </a:endParaRPr>
          </a:p>
          <a:p>
            <a:pPr indent="-50800" lvl="0" marL="228600" rtl="0" algn="l">
              <a:lnSpc>
                <a:spcPct val="90000"/>
              </a:lnSpc>
              <a:spcBef>
                <a:spcPts val="0"/>
              </a:spcBef>
              <a:spcAft>
                <a:spcPts val="0"/>
              </a:spcAft>
              <a:buClr>
                <a:schemeClr val="dk1"/>
              </a:buClr>
              <a:buSzPts val="1100"/>
              <a:buNone/>
            </a:pPr>
            <a:r>
              <a:rPr lang="en-US">
                <a:solidFill>
                  <a:srgbClr val="FF0000"/>
                </a:solidFill>
                <a:latin typeface="Arial"/>
                <a:ea typeface="Arial"/>
                <a:cs typeface="Arial"/>
                <a:sym typeface="Arial"/>
              </a:rPr>
              <a:t>Error Handling:</a:t>
            </a:r>
            <a:r>
              <a:rPr lang="en-US">
                <a:latin typeface="Arial"/>
                <a:ea typeface="Arial"/>
                <a:cs typeface="Arial"/>
                <a:sym typeface="Arial"/>
              </a:rPr>
              <a:t> Tested the program's response to incorrect inputs to improve robustness.</a:t>
            </a:r>
            <a:endParaRPr>
              <a:latin typeface="Arial"/>
              <a:ea typeface="Arial"/>
              <a:cs typeface="Arial"/>
              <a:sym typeface="Arial"/>
            </a:endParaRPr>
          </a:p>
          <a:p>
            <a:pPr indent="-50800" lvl="0" marL="228600" rtl="0" algn="l">
              <a:lnSpc>
                <a:spcPct val="90000"/>
              </a:lnSpc>
              <a:spcBef>
                <a:spcPts val="0"/>
              </a:spcBef>
              <a:spcAft>
                <a:spcPts val="0"/>
              </a:spcAft>
              <a:buClr>
                <a:schemeClr val="lt1"/>
              </a:buClr>
              <a:buSzPts val="2800"/>
              <a:buNone/>
            </a:pPr>
            <a:r>
              <a:t/>
            </a:r>
            <a:endParaRPr>
              <a:latin typeface="Arial"/>
              <a:ea typeface="Arial"/>
              <a:cs typeface="Arial"/>
              <a:sym typeface="Arial"/>
            </a:endParaRPr>
          </a:p>
        </p:txBody>
      </p:sp>
      <p:sp>
        <p:nvSpPr>
          <p:cNvPr id="195" name="Google Shape;195;p10"/>
          <p:cNvSpPr txBox="1"/>
          <p:nvPr/>
        </p:nvSpPr>
        <p:spPr>
          <a:xfrm>
            <a:off x="838200" y="2582775"/>
            <a:ext cx="7063500" cy="665400"/>
          </a:xfrm>
          <a:prstGeom prst="rect">
            <a:avLst/>
          </a:prstGeom>
          <a:noFill/>
          <a:ln>
            <a:noFill/>
          </a:ln>
        </p:spPr>
        <p:txBody>
          <a:bodyPr anchorCtr="0" anchor="t" bIns="91425" lIns="91425" spcFirstLastPara="1" rIns="91425" wrap="square" tIns="91425">
            <a:noAutofit/>
          </a:bodyPr>
          <a:lstStyle/>
          <a:p>
            <a:pPr indent="-50800" lvl="0" marL="228600" rtl="0" algn="l">
              <a:lnSpc>
                <a:spcPct val="90000"/>
              </a:lnSpc>
              <a:spcBef>
                <a:spcPts val="0"/>
              </a:spcBef>
              <a:spcAft>
                <a:spcPts val="0"/>
              </a:spcAft>
              <a:buClr>
                <a:schemeClr val="dk1"/>
              </a:buClr>
              <a:buSzPts val="1100"/>
              <a:buFont typeface="Arial"/>
              <a:buNone/>
            </a:pPr>
            <a:r>
              <a:rPr lang="en-US" sz="2800">
                <a:solidFill>
                  <a:srgbClr val="00FFFF"/>
                </a:solidFill>
              </a:rPr>
              <a:t>Testing Methods:</a:t>
            </a:r>
            <a:endParaRPr>
              <a:latin typeface="Calibri"/>
              <a:ea typeface="Calibri"/>
              <a:cs typeface="Calibri"/>
              <a:sym typeface="Calibri"/>
            </a:endParaRPr>
          </a:p>
        </p:txBody>
      </p:sp>
      <p:sp>
        <p:nvSpPr>
          <p:cNvPr id="196" name="Google Shape;196;p10"/>
          <p:cNvSpPr txBox="1"/>
          <p:nvPr/>
        </p:nvSpPr>
        <p:spPr>
          <a:xfrm>
            <a:off x="838200" y="1633800"/>
            <a:ext cx="10380000" cy="841500"/>
          </a:xfrm>
          <a:prstGeom prst="rect">
            <a:avLst/>
          </a:prstGeom>
          <a:noFill/>
          <a:ln>
            <a:noFill/>
          </a:ln>
        </p:spPr>
        <p:txBody>
          <a:bodyPr anchorCtr="0" anchor="t" bIns="91425" lIns="91425" spcFirstLastPara="1" rIns="91425" wrap="square" tIns="91425">
            <a:noAutofit/>
          </a:bodyPr>
          <a:lstStyle/>
          <a:p>
            <a:pPr indent="-50800" lvl="0" marL="228600" rtl="0" algn="l">
              <a:lnSpc>
                <a:spcPct val="90000"/>
              </a:lnSpc>
              <a:spcBef>
                <a:spcPts val="0"/>
              </a:spcBef>
              <a:spcAft>
                <a:spcPts val="0"/>
              </a:spcAft>
              <a:buClr>
                <a:schemeClr val="dk1"/>
              </a:buClr>
              <a:buSzPts val="1100"/>
              <a:buFont typeface="Arial"/>
              <a:buNone/>
            </a:pPr>
            <a:r>
              <a:rPr lang="en-US" sz="2800">
                <a:solidFill>
                  <a:srgbClr val="FF0000"/>
                </a:solidFill>
              </a:rPr>
              <a:t>Objective:</a:t>
            </a:r>
            <a:r>
              <a:rPr lang="en-US" sz="2800">
                <a:solidFill>
                  <a:schemeClr val="lt1"/>
                </a:solidFill>
              </a:rPr>
              <a:t> Regular and diverse testing approaches to enhance program stability and functionality.</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0" st="0"/>
                                            </p:txEl>
                                          </p:spTgt>
                                        </p:tgtEl>
                                        <p:attrNameLst>
                                          <p:attrName>style.visibility</p:attrName>
                                        </p:attrNameLst>
                                      </p:cBhvr>
                                      <p:to>
                                        <p:strVal val="visible"/>
                                      </p:to>
                                    </p:set>
                                    <p:animEffect filter="fade" transition="in">
                                      <p:cBhvr>
                                        <p:cTn dur="1000"/>
                                        <p:tgtEl>
                                          <p:spTgt spid="1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1" st="1"/>
                                            </p:txEl>
                                          </p:spTgt>
                                        </p:tgtEl>
                                        <p:attrNameLst>
                                          <p:attrName>style.visibility</p:attrName>
                                        </p:attrNameLst>
                                      </p:cBhvr>
                                      <p:to>
                                        <p:strVal val="visible"/>
                                      </p:to>
                                    </p:set>
                                    <p:animEffect filter="fade" transition="in">
                                      <p:cBhvr>
                                        <p:cTn dur="1000"/>
                                        <p:tgtEl>
                                          <p:spTgt spid="1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2" st="2"/>
                                            </p:txEl>
                                          </p:spTgt>
                                        </p:tgtEl>
                                        <p:attrNameLst>
                                          <p:attrName>style.visibility</p:attrName>
                                        </p:attrNameLst>
                                      </p:cBhvr>
                                      <p:to>
                                        <p:strVal val="visible"/>
                                      </p:to>
                                    </p:set>
                                    <p:animEffect filter="fade" transition="in">
                                      <p:cBhvr>
                                        <p:cTn dur="1000"/>
                                        <p:tgtEl>
                                          <p:spTgt spid="1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3" st="3"/>
                                            </p:txEl>
                                          </p:spTgt>
                                        </p:tgtEl>
                                        <p:attrNameLst>
                                          <p:attrName>style.visibility</p:attrName>
                                        </p:attrNameLst>
                                      </p:cBhvr>
                                      <p:to>
                                        <p:strVal val="visible"/>
                                      </p:to>
                                    </p:set>
                                    <p:animEffect filter="fade" transition="in">
                                      <p:cBhvr>
                                        <p:cTn dur="1000"/>
                                        <p:tgtEl>
                                          <p:spTgt spid="19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4" st="4"/>
                                            </p:txEl>
                                          </p:spTgt>
                                        </p:tgtEl>
                                        <p:attrNameLst>
                                          <p:attrName>style.visibility</p:attrName>
                                        </p:attrNameLst>
                                      </p:cBhvr>
                                      <p:to>
                                        <p:strVal val="visible"/>
                                      </p:to>
                                    </p:set>
                                    <p:animEffect filter="fade" transition="in">
                                      <p:cBhvr>
                                        <p:cTn dur="1000"/>
                                        <p:tgtEl>
                                          <p:spTgt spid="19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5" st="5"/>
                                            </p:txEl>
                                          </p:spTgt>
                                        </p:tgtEl>
                                        <p:attrNameLst>
                                          <p:attrName>style.visibility</p:attrName>
                                        </p:attrNameLst>
                                      </p:cBhvr>
                                      <p:to>
                                        <p:strVal val="visible"/>
                                      </p:to>
                                    </p:set>
                                    <p:animEffect filter="fade" transition="in">
                                      <p:cBhvr>
                                        <p:cTn dur="1000"/>
                                        <p:tgtEl>
                                          <p:spTgt spid="19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6" st="6"/>
                                            </p:txEl>
                                          </p:spTgt>
                                        </p:tgtEl>
                                        <p:attrNameLst>
                                          <p:attrName>style.visibility</p:attrName>
                                        </p:attrNameLst>
                                      </p:cBhvr>
                                      <p:to>
                                        <p:strVal val="visible"/>
                                      </p:to>
                                    </p:set>
                                    <p:animEffect filter="fade" transition="in">
                                      <p:cBhvr>
                                        <p:cTn dur="1000"/>
                                        <p:tgtEl>
                                          <p:spTgt spid="19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t>Make your own ending</a:t>
            </a:r>
            <a:endParaRPr/>
          </a:p>
        </p:txBody>
      </p:sp>
      <p:sp>
        <p:nvSpPr>
          <p:cNvPr id="202" name="Google Shape;202;p15"/>
          <p:cNvSpPr txBox="1"/>
          <p:nvPr>
            <p:ph idx="1" type="body"/>
          </p:nvPr>
        </p:nvSpPr>
        <p:spPr>
          <a:xfrm>
            <a:off x="564275" y="1736025"/>
            <a:ext cx="4669800" cy="43512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1100"/>
              <a:buFont typeface="Arial"/>
              <a:buNone/>
            </a:pPr>
            <a:r>
              <a:rPr lang="en-US">
                <a:solidFill>
                  <a:srgbClr val="FF0000"/>
                </a:solidFill>
              </a:rPr>
              <a:t>Player Interaction:</a:t>
            </a:r>
            <a:r>
              <a:rPr lang="en-US"/>
              <a:t> Your choices during various events determine the game's ending.</a:t>
            </a:r>
            <a:endParaRPr/>
          </a:p>
          <a:p>
            <a:pPr indent="-50800" lvl="0" marL="228600" rtl="0" algn="l">
              <a:lnSpc>
                <a:spcPct val="90000"/>
              </a:lnSpc>
              <a:spcBef>
                <a:spcPts val="0"/>
              </a:spcBef>
              <a:spcAft>
                <a:spcPts val="0"/>
              </a:spcAft>
              <a:buClr>
                <a:schemeClr val="dk1"/>
              </a:buClr>
              <a:buSzPts val="1100"/>
              <a:buNone/>
            </a:pPr>
            <a:r>
              <a:t/>
            </a:r>
            <a:endParaRPr/>
          </a:p>
          <a:p>
            <a:pPr indent="-50800" lvl="0" marL="228600" rtl="0" algn="l">
              <a:lnSpc>
                <a:spcPct val="90000"/>
              </a:lnSpc>
              <a:spcBef>
                <a:spcPts val="0"/>
              </a:spcBef>
              <a:spcAft>
                <a:spcPts val="0"/>
              </a:spcAft>
              <a:buClr>
                <a:schemeClr val="dk1"/>
              </a:buClr>
              <a:buSzPts val="1100"/>
              <a:buNone/>
            </a:pPr>
            <a:r>
              <a:t/>
            </a:r>
            <a:endParaRPr/>
          </a:p>
          <a:p>
            <a:pPr indent="-50800" lvl="0" marL="228600" rtl="0" algn="l">
              <a:lnSpc>
                <a:spcPct val="90000"/>
              </a:lnSpc>
              <a:spcBef>
                <a:spcPts val="0"/>
              </a:spcBef>
              <a:spcAft>
                <a:spcPts val="0"/>
              </a:spcAft>
              <a:buClr>
                <a:schemeClr val="dk1"/>
              </a:buClr>
              <a:buSzPts val="1100"/>
              <a:buFont typeface="Arial"/>
              <a:buNone/>
            </a:pPr>
            <a:r>
              <a:rPr lang="en-US">
                <a:solidFill>
                  <a:srgbClr val="FF0000"/>
                </a:solidFill>
              </a:rPr>
              <a:t>Points System:</a:t>
            </a:r>
            <a:r>
              <a:rPr lang="en-US"/>
              <a:t> Decisions contribute to a hidden stat influencing the final outcome.</a:t>
            </a:r>
            <a:endParaRPr/>
          </a:p>
          <a:p>
            <a:pPr indent="-50800" lvl="0" marL="228600" rtl="0" algn="l">
              <a:lnSpc>
                <a:spcPct val="90000"/>
              </a:lnSpc>
              <a:spcBef>
                <a:spcPts val="0"/>
              </a:spcBef>
              <a:spcAft>
                <a:spcPts val="0"/>
              </a:spcAft>
              <a:buClr>
                <a:schemeClr val="lt1"/>
              </a:buClr>
              <a:buSzPts val="2800"/>
              <a:buNone/>
            </a:pPr>
            <a:r>
              <a:t/>
            </a:r>
            <a:endParaRPr/>
          </a:p>
        </p:txBody>
      </p:sp>
      <p:pic>
        <p:nvPicPr>
          <p:cNvPr id="203" name="Google Shape;203;p15"/>
          <p:cNvPicPr preferRelativeResize="0"/>
          <p:nvPr/>
        </p:nvPicPr>
        <p:blipFill>
          <a:blip r:embed="rId3">
            <a:alphaModFix/>
          </a:blip>
          <a:stretch>
            <a:fillRect/>
          </a:stretch>
        </p:blipFill>
        <p:spPr>
          <a:xfrm>
            <a:off x="7444875" y="1462100"/>
            <a:ext cx="3302704" cy="1325575"/>
          </a:xfrm>
          <a:prstGeom prst="rect">
            <a:avLst/>
          </a:prstGeom>
          <a:noFill/>
          <a:ln>
            <a:noFill/>
          </a:ln>
        </p:spPr>
      </p:pic>
      <p:sp>
        <p:nvSpPr>
          <p:cNvPr id="204" name="Google Shape;204;p15"/>
          <p:cNvSpPr/>
          <p:nvPr/>
        </p:nvSpPr>
        <p:spPr>
          <a:xfrm>
            <a:off x="7533050" y="2440275"/>
            <a:ext cx="1565400" cy="3474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205" name="Google Shape;205;p15"/>
          <p:cNvPicPr preferRelativeResize="0"/>
          <p:nvPr/>
        </p:nvPicPr>
        <p:blipFill>
          <a:blip r:embed="rId4">
            <a:alphaModFix/>
          </a:blip>
          <a:stretch>
            <a:fillRect/>
          </a:stretch>
        </p:blipFill>
        <p:spPr>
          <a:xfrm>
            <a:off x="6605425" y="2887675"/>
            <a:ext cx="4981575" cy="2047875"/>
          </a:xfrm>
          <a:prstGeom prst="rect">
            <a:avLst/>
          </a:prstGeom>
          <a:noFill/>
          <a:ln>
            <a:noFill/>
          </a:ln>
        </p:spPr>
      </p:pic>
      <p:sp>
        <p:nvSpPr>
          <p:cNvPr id="206" name="Google Shape;206;p15"/>
          <p:cNvSpPr txBox="1"/>
          <p:nvPr/>
        </p:nvSpPr>
        <p:spPr>
          <a:xfrm>
            <a:off x="5967725" y="5674225"/>
            <a:ext cx="5302500" cy="8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lt1"/>
                </a:solidFill>
                <a:latin typeface="Calibri"/>
                <a:ea typeface="Calibri"/>
                <a:cs typeface="Calibri"/>
                <a:sym typeface="Calibri"/>
              </a:rPr>
              <a:t>******NEED TO FIND CODE THAT TRIGGERS THE RELEVANT ENDING</a:t>
            </a:r>
            <a:endParaRPr sz="24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0" st="0"/>
                                            </p:txEl>
                                          </p:spTgt>
                                        </p:tgtEl>
                                        <p:attrNameLst>
                                          <p:attrName>style.visibility</p:attrName>
                                        </p:attrNameLst>
                                      </p:cBhvr>
                                      <p:to>
                                        <p:strVal val="visible"/>
                                      </p:to>
                                    </p:set>
                                    <p:animEffect filter="fade" transition="in">
                                      <p:cBhvr>
                                        <p:cTn dur="1000"/>
                                        <p:tgtEl>
                                          <p:spTgt spid="2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1" st="1"/>
                                            </p:txEl>
                                          </p:spTgt>
                                        </p:tgtEl>
                                        <p:attrNameLst>
                                          <p:attrName>style.visibility</p:attrName>
                                        </p:attrNameLst>
                                      </p:cBhvr>
                                      <p:to>
                                        <p:strVal val="visible"/>
                                      </p:to>
                                    </p:set>
                                    <p:animEffect filter="fade" transition="in">
                                      <p:cBhvr>
                                        <p:cTn dur="1000"/>
                                        <p:tgtEl>
                                          <p:spTgt spid="2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2" st="2"/>
                                            </p:txEl>
                                          </p:spTgt>
                                        </p:tgtEl>
                                        <p:attrNameLst>
                                          <p:attrName>style.visibility</p:attrName>
                                        </p:attrNameLst>
                                      </p:cBhvr>
                                      <p:to>
                                        <p:strVal val="visible"/>
                                      </p:to>
                                    </p:set>
                                    <p:animEffect filter="fade" transition="in">
                                      <p:cBhvr>
                                        <p:cTn dur="1000"/>
                                        <p:tgtEl>
                                          <p:spTgt spid="2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3" st="3"/>
                                            </p:txEl>
                                          </p:spTgt>
                                        </p:tgtEl>
                                        <p:attrNameLst>
                                          <p:attrName>style.visibility</p:attrName>
                                        </p:attrNameLst>
                                      </p:cBhvr>
                                      <p:to>
                                        <p:strVal val="visible"/>
                                      </p:to>
                                    </p:set>
                                    <p:animEffect filter="fade" transition="in">
                                      <p:cBhvr>
                                        <p:cTn dur="1000"/>
                                        <p:tgtEl>
                                          <p:spTgt spid="20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4" st="4"/>
                                            </p:txEl>
                                          </p:spTgt>
                                        </p:tgtEl>
                                        <p:attrNameLst>
                                          <p:attrName>style.visibility</p:attrName>
                                        </p:attrNameLst>
                                      </p:cBhvr>
                                      <p:to>
                                        <p:strVal val="visible"/>
                                      </p:to>
                                    </p:set>
                                    <p:animEffect filter="fade" transition="in">
                                      <p:cBhvr>
                                        <p:cTn dur="1000"/>
                                        <p:tgtEl>
                                          <p:spTgt spid="20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04"/>
                                        </p:tgtEl>
                                        <p:attrNameLst>
                                          <p:attrName>style.visibility</p:attrName>
                                        </p:attrNameLst>
                                      </p:cBhvr>
                                      <p:to>
                                        <p:strVal val="visible"/>
                                      </p:to>
                                    </p:set>
                                    <p:anim calcmode="lin" valueType="num">
                                      <p:cBhvr additive="base">
                                        <p:cTn dur="1000"/>
                                        <p:tgtEl>
                                          <p:spTgt spid="204"/>
                                        </p:tgtEl>
                                        <p:attrNameLst>
                                          <p:attrName>ppt_w</p:attrName>
                                        </p:attrNameLst>
                                      </p:cBhvr>
                                      <p:tavLst>
                                        <p:tav fmla="" tm="0">
                                          <p:val>
                                            <p:strVal val="0"/>
                                          </p:val>
                                        </p:tav>
                                        <p:tav fmla="" tm="100000">
                                          <p:val>
                                            <p:strVal val="#ppt_w"/>
                                          </p:val>
                                        </p:tav>
                                      </p:tavLst>
                                    </p:anim>
                                    <p:anim calcmode="lin" valueType="num">
                                      <p:cBhvr additive="base">
                                        <p:cTn dur="1000"/>
                                        <p:tgtEl>
                                          <p:spTgt spid="20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6"/>
                                        </p:tgtEl>
                                        <p:attrNameLst>
                                          <p:attrName>style.visibility</p:attrName>
                                        </p:attrNameLst>
                                      </p:cBhvr>
                                      <p:to>
                                        <p:strVal val="visible"/>
                                      </p:to>
                                    </p:set>
                                    <p:anim calcmode="lin" valueType="num">
                                      <p:cBhvr additive="base">
                                        <p:cTn dur="1000"/>
                                        <p:tgtEl>
                                          <p:spTgt spid="2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2932738a624_10_30"/>
          <p:cNvSpPr txBox="1"/>
          <p:nvPr>
            <p:ph type="ctrTitle"/>
          </p:nvPr>
        </p:nvSpPr>
        <p:spPr>
          <a:xfrm>
            <a:off x="1524000" y="1122375"/>
            <a:ext cx="9144000" cy="3074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US" sz="9600">
                <a:solidFill>
                  <a:srgbClr val="FFFFFF"/>
                </a:solidFill>
              </a:rPr>
              <a:t>THANK YOU!</a:t>
            </a:r>
            <a:endParaRPr sz="9600">
              <a:solidFill>
                <a:srgbClr val="FFFFFF"/>
              </a:solidFill>
            </a:endParaRPr>
          </a:p>
        </p:txBody>
      </p:sp>
      <p:sp>
        <p:nvSpPr>
          <p:cNvPr id="212" name="Google Shape;212;g2932738a624_10_30"/>
          <p:cNvSpPr txBox="1"/>
          <p:nvPr>
            <p:ph idx="1" type="subTitle"/>
          </p:nvPr>
        </p:nvSpPr>
        <p:spPr>
          <a:xfrm>
            <a:off x="1524000" y="5185064"/>
            <a:ext cx="9144000" cy="72600"/>
          </a:xfrm>
          <a:prstGeom prst="rect">
            <a:avLst/>
          </a:prstGeom>
        </p:spPr>
        <p:txBody>
          <a:bodyPr anchorCtr="0" anchor="t" bIns="45700" lIns="91425" spcFirstLastPara="1" rIns="91425" wrap="square" tIns="45700">
            <a:normAutofit fontScale="25000" lnSpcReduction="20000"/>
          </a:bodyPr>
          <a:lstStyle/>
          <a:p>
            <a:pPr indent="0" lvl="0" marL="0" rtl="0" algn="l">
              <a:spcBef>
                <a:spcPts val="1000"/>
              </a:spcBef>
              <a:spcAft>
                <a:spcPts val="0"/>
              </a:spcAft>
              <a:buNone/>
            </a:pPr>
            <a:r>
              <a:rPr lang="en-US"/>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latin typeface="Arial"/>
                <a:ea typeface="Arial"/>
                <a:cs typeface="Arial"/>
                <a:sym typeface="Arial"/>
              </a:rPr>
              <a:t>Credits:</a:t>
            </a:r>
            <a:endParaRPr>
              <a:latin typeface="Arial"/>
              <a:ea typeface="Arial"/>
              <a:cs typeface="Arial"/>
              <a:sym typeface="Arial"/>
            </a:endParaRPr>
          </a:p>
        </p:txBody>
      </p:sp>
      <p:sp>
        <p:nvSpPr>
          <p:cNvPr id="218" name="Google Shape;218;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93700" lvl="0" marL="457200" rtl="0" algn="l">
              <a:lnSpc>
                <a:spcPct val="90000"/>
              </a:lnSpc>
              <a:spcBef>
                <a:spcPts val="0"/>
              </a:spcBef>
              <a:spcAft>
                <a:spcPts val="0"/>
              </a:spcAft>
              <a:buSzPts val="2600"/>
              <a:buChar char="•"/>
            </a:pPr>
            <a:r>
              <a:rPr lang="en-US" sz="2600">
                <a:latin typeface="Arial"/>
                <a:ea typeface="Arial"/>
                <a:cs typeface="Arial"/>
                <a:sym typeface="Arial"/>
              </a:rPr>
              <a:t>Group Leader and our saint - Darsh Kanjani</a:t>
            </a:r>
            <a:endParaRPr sz="2600">
              <a:latin typeface="Arial"/>
              <a:ea typeface="Arial"/>
              <a:cs typeface="Arial"/>
              <a:sym typeface="Arial"/>
            </a:endParaRPr>
          </a:p>
          <a:p>
            <a:pPr indent="-393700" lvl="0" marL="457200" rtl="0" algn="l">
              <a:lnSpc>
                <a:spcPct val="90000"/>
              </a:lnSpc>
              <a:spcBef>
                <a:spcPts val="0"/>
              </a:spcBef>
              <a:spcAft>
                <a:spcPts val="0"/>
              </a:spcAft>
              <a:buSzPts val="2600"/>
              <a:buChar char="•"/>
            </a:pPr>
            <a:r>
              <a:rPr lang="en-US" sz="2600">
                <a:latin typeface="Arial"/>
                <a:ea typeface="Arial"/>
                <a:cs typeface="Arial"/>
                <a:sym typeface="Arial"/>
              </a:rPr>
              <a:t>Game Mechanics - Morgan, Darsh</a:t>
            </a:r>
            <a:endParaRPr sz="2600">
              <a:latin typeface="Arial"/>
              <a:ea typeface="Arial"/>
              <a:cs typeface="Arial"/>
              <a:sym typeface="Arial"/>
            </a:endParaRPr>
          </a:p>
          <a:p>
            <a:pPr indent="-393700" lvl="0" marL="457200" rtl="0" algn="l">
              <a:lnSpc>
                <a:spcPct val="90000"/>
              </a:lnSpc>
              <a:spcBef>
                <a:spcPts val="0"/>
              </a:spcBef>
              <a:spcAft>
                <a:spcPts val="0"/>
              </a:spcAft>
              <a:buSzPts val="2600"/>
              <a:buChar char="•"/>
            </a:pPr>
            <a:r>
              <a:rPr lang="en-US" sz="2600">
                <a:latin typeface="Arial"/>
                <a:ea typeface="Arial"/>
                <a:cs typeface="Arial"/>
                <a:sym typeface="Arial"/>
              </a:rPr>
              <a:t>Game Parser - Darsh</a:t>
            </a:r>
            <a:endParaRPr sz="2600">
              <a:latin typeface="Arial"/>
              <a:ea typeface="Arial"/>
              <a:cs typeface="Arial"/>
              <a:sym typeface="Arial"/>
            </a:endParaRPr>
          </a:p>
          <a:p>
            <a:pPr indent="-393700" lvl="0" marL="457200" rtl="0" algn="l">
              <a:lnSpc>
                <a:spcPct val="90000"/>
              </a:lnSpc>
              <a:spcBef>
                <a:spcPts val="0"/>
              </a:spcBef>
              <a:spcAft>
                <a:spcPts val="0"/>
              </a:spcAft>
              <a:buSzPts val="2600"/>
              <a:buChar char="•"/>
            </a:pPr>
            <a:r>
              <a:rPr lang="en-US" sz="2600">
                <a:latin typeface="Arial"/>
                <a:ea typeface="Arial"/>
                <a:cs typeface="Arial"/>
                <a:sym typeface="Arial"/>
              </a:rPr>
              <a:t>Items - Hamood, Philip</a:t>
            </a:r>
            <a:endParaRPr sz="2600">
              <a:latin typeface="Arial"/>
              <a:ea typeface="Arial"/>
              <a:cs typeface="Arial"/>
              <a:sym typeface="Arial"/>
            </a:endParaRPr>
          </a:p>
          <a:p>
            <a:pPr indent="-393700" lvl="0" marL="457200" rtl="0" algn="l">
              <a:lnSpc>
                <a:spcPct val="90000"/>
              </a:lnSpc>
              <a:spcBef>
                <a:spcPts val="0"/>
              </a:spcBef>
              <a:spcAft>
                <a:spcPts val="0"/>
              </a:spcAft>
              <a:buSzPts val="2600"/>
              <a:buChar char="•"/>
            </a:pPr>
            <a:r>
              <a:rPr lang="en-US" sz="2600">
                <a:latin typeface="Arial"/>
                <a:ea typeface="Arial"/>
                <a:cs typeface="Arial"/>
                <a:sym typeface="Arial"/>
              </a:rPr>
              <a:t>Locations - Morgan, Darsh, Andrien</a:t>
            </a:r>
            <a:endParaRPr sz="2600">
              <a:latin typeface="Arial"/>
              <a:ea typeface="Arial"/>
              <a:cs typeface="Arial"/>
              <a:sym typeface="Arial"/>
            </a:endParaRPr>
          </a:p>
          <a:p>
            <a:pPr indent="-393700" lvl="0" marL="457200" rtl="0" algn="l">
              <a:lnSpc>
                <a:spcPct val="90000"/>
              </a:lnSpc>
              <a:spcBef>
                <a:spcPts val="0"/>
              </a:spcBef>
              <a:spcAft>
                <a:spcPts val="0"/>
              </a:spcAft>
              <a:buSzPts val="2600"/>
              <a:buChar char="•"/>
            </a:pPr>
            <a:r>
              <a:rPr lang="en-US" sz="2600">
                <a:latin typeface="Arial"/>
                <a:ea typeface="Arial"/>
                <a:cs typeface="Arial"/>
                <a:sym typeface="Arial"/>
              </a:rPr>
              <a:t>Story - Anurag, Morgan, Ziyi</a:t>
            </a:r>
            <a:endParaRPr sz="2600">
              <a:latin typeface="Arial"/>
              <a:ea typeface="Arial"/>
              <a:cs typeface="Arial"/>
              <a:sym typeface="Arial"/>
            </a:endParaRPr>
          </a:p>
          <a:p>
            <a:pPr indent="-393700" lvl="0" marL="457200" rtl="0" algn="l">
              <a:lnSpc>
                <a:spcPct val="90000"/>
              </a:lnSpc>
              <a:spcBef>
                <a:spcPts val="0"/>
              </a:spcBef>
              <a:spcAft>
                <a:spcPts val="0"/>
              </a:spcAft>
              <a:buSzPts val="2600"/>
              <a:buChar char="•"/>
            </a:pPr>
            <a:r>
              <a:rPr lang="en-US" sz="2600">
                <a:latin typeface="Arial"/>
                <a:ea typeface="Arial"/>
                <a:cs typeface="Arial"/>
                <a:sym typeface="Arial"/>
              </a:rPr>
              <a:t>Testing and debugging - Philip, Ziyi</a:t>
            </a:r>
            <a:endParaRPr sz="2600">
              <a:latin typeface="Arial"/>
              <a:ea typeface="Arial"/>
              <a:cs typeface="Arial"/>
              <a:sym typeface="Arial"/>
            </a:endParaRPr>
          </a:p>
          <a:p>
            <a:pPr indent="-393700" lvl="0" marL="457200" rtl="0" algn="l">
              <a:lnSpc>
                <a:spcPct val="90000"/>
              </a:lnSpc>
              <a:spcBef>
                <a:spcPts val="0"/>
              </a:spcBef>
              <a:spcAft>
                <a:spcPts val="0"/>
              </a:spcAft>
              <a:buSzPts val="2600"/>
              <a:buChar char="•"/>
            </a:pPr>
            <a:r>
              <a:rPr lang="en-US" sz="2600">
                <a:latin typeface="Arial"/>
                <a:ea typeface="Arial"/>
                <a:cs typeface="Arial"/>
                <a:sym typeface="Arial"/>
              </a:rPr>
              <a:t>User Interface - Darsh</a:t>
            </a:r>
            <a:endParaRPr sz="2600">
              <a:latin typeface="Arial"/>
              <a:ea typeface="Arial"/>
              <a:cs typeface="Arial"/>
              <a:sym typeface="Arial"/>
            </a:endParaRPr>
          </a:p>
          <a:p>
            <a:pPr indent="-393700" lvl="0" marL="457200" rtl="0" algn="l">
              <a:lnSpc>
                <a:spcPct val="90000"/>
              </a:lnSpc>
              <a:spcBef>
                <a:spcPts val="0"/>
              </a:spcBef>
              <a:spcAft>
                <a:spcPts val="0"/>
              </a:spcAft>
              <a:buSzPts val="2600"/>
              <a:buChar char="•"/>
            </a:pPr>
            <a:r>
              <a:rPr lang="en-US" sz="2600">
                <a:latin typeface="Arial"/>
                <a:ea typeface="Arial"/>
                <a:cs typeface="Arial"/>
                <a:sym typeface="Arial"/>
              </a:rPr>
              <a:t>Presentation - Darsh, Morgan, Hamood, Philip, Anurag, Andrien, Thejana, Ziyi</a:t>
            </a:r>
            <a:endParaRPr sz="26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nvSpPr>
        <p:spPr>
          <a:xfrm>
            <a:off x="6345525" y="0"/>
            <a:ext cx="7094100" cy="6858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US" sz="1050">
                <a:solidFill>
                  <a:srgbClr val="CE9178"/>
                </a:solidFill>
                <a:highlight>
                  <a:srgbClr val="1F1F1F"/>
                </a:highlight>
                <a:latin typeface="Courier New"/>
                <a:ea typeface="Courier New"/>
                <a:cs typeface="Courier New"/>
                <a:sym typeface="Courier New"/>
              </a:rPr>
              <a:t>█████████                              █████                        </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CE9178"/>
                </a:solidFill>
                <a:highlight>
                  <a:srgbClr val="1F1F1F"/>
                </a:highlight>
                <a:latin typeface="Courier New"/>
                <a:ea typeface="Courier New"/>
                <a:cs typeface="Courier New"/>
                <a:sym typeface="Courier New"/>
              </a:rPr>
              <a:t> ███░░░░░███                            ░░███                          </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CE9178"/>
                </a:solidFill>
                <a:highlight>
                  <a:srgbClr val="1F1F1F"/>
                </a:highlight>
                <a:latin typeface="Courier New"/>
                <a:ea typeface="Courier New"/>
                <a:cs typeface="Courier New"/>
                <a:sym typeface="Courier New"/>
              </a:rPr>
              <a:t>░███    ░░░  ████████   ██████   ██████  ░███ █████                    </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CE9178"/>
                </a:solidFill>
                <a:highlight>
                  <a:srgbClr val="1F1F1F"/>
                </a:highlight>
                <a:latin typeface="Courier New"/>
                <a:ea typeface="Courier New"/>
                <a:cs typeface="Courier New"/>
                <a:sym typeface="Courier New"/>
              </a:rPr>
              <a:t>░░█████████ ░░███░░███ ███░░███ ███░░███ ░███░░███     ██████████      </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CE9178"/>
                </a:solidFill>
                <a:highlight>
                  <a:srgbClr val="1F1F1F"/>
                </a:highlight>
                <a:latin typeface="Courier New"/>
                <a:ea typeface="Courier New"/>
                <a:cs typeface="Courier New"/>
                <a:sym typeface="Courier New"/>
              </a:rPr>
              <a:t> ░░░░░░░░███ ░███ ░███░███ ░███░███ ░░░  ░██████░     ░░░░░░░░░░      </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CE9178"/>
                </a:solidFill>
                <a:highlight>
                  <a:srgbClr val="1F1F1F"/>
                </a:highlight>
                <a:latin typeface="Courier New"/>
                <a:ea typeface="Courier New"/>
                <a:cs typeface="Courier New"/>
                <a:sym typeface="Courier New"/>
              </a:rPr>
              <a:t> ███    ░███ ░███ ░███░███ ░███░███  ███ ░███░░███                    </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CE9178"/>
                </a:solidFill>
                <a:highlight>
                  <a:srgbClr val="1F1F1F"/>
                </a:highlight>
                <a:latin typeface="Courier New"/>
                <a:ea typeface="Courier New"/>
                <a:cs typeface="Courier New"/>
                <a:sym typeface="Courier New"/>
              </a:rPr>
              <a:t>░░█████████  ░███████ ░░██████ ░░██████  ████ █████                    </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CE9178"/>
                </a:solidFill>
                <a:highlight>
                  <a:srgbClr val="1F1F1F"/>
                </a:highlight>
                <a:latin typeface="Courier New"/>
                <a:ea typeface="Courier New"/>
                <a:cs typeface="Courier New"/>
                <a:sym typeface="Courier New"/>
              </a:rPr>
              <a:t> ░░░░░░░░░   ░███░░░   ░░░░░░   ░░░░░░  ░░░░ ░░░░░                    </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CE9178"/>
                </a:solidFill>
                <a:highlight>
                  <a:srgbClr val="1F1F1F"/>
                </a:highlight>
                <a:latin typeface="Courier New"/>
                <a:ea typeface="Courier New"/>
                <a:cs typeface="Courier New"/>
                <a:sym typeface="Courier New"/>
              </a:rPr>
              <a:t>             ░███                                                      </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CE9178"/>
                </a:solidFill>
                <a:highlight>
                  <a:srgbClr val="1F1F1F"/>
                </a:highlight>
                <a:latin typeface="Courier New"/>
                <a:ea typeface="Courier New"/>
                <a:cs typeface="Courier New"/>
                <a:sym typeface="Courier New"/>
              </a:rPr>
              <a:t>             █████                                                    </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CE9178"/>
                </a:solidFill>
                <a:highlight>
                  <a:srgbClr val="1F1F1F"/>
                </a:highlight>
                <a:latin typeface="Courier New"/>
                <a:ea typeface="Courier New"/>
                <a:cs typeface="Courier New"/>
                <a:sym typeface="Courier New"/>
              </a:rPr>
              <a:t>            ░░░░░                                                      </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CE9178"/>
                </a:solidFill>
                <a:highlight>
                  <a:srgbClr val="1F1F1F"/>
                </a:highlight>
                <a:latin typeface="Courier New"/>
                <a:ea typeface="Courier New"/>
                <a:cs typeface="Courier New"/>
                <a:sym typeface="Courier New"/>
              </a:rPr>
              <a:t>   █████████       █████████                                          </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CE9178"/>
                </a:solidFill>
                <a:highlight>
                  <a:srgbClr val="1F1F1F"/>
                </a:highlight>
                <a:latin typeface="Courier New"/>
                <a:ea typeface="Courier New"/>
                <a:cs typeface="Courier New"/>
                <a:sym typeface="Courier New"/>
              </a:rPr>
              <a:t>  ███░░░░░███     ███░░░░░███                                          </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CE9178"/>
                </a:solidFill>
                <a:highlight>
                  <a:srgbClr val="1F1F1F"/>
                </a:highlight>
                <a:latin typeface="Courier New"/>
                <a:ea typeface="Courier New"/>
                <a:cs typeface="Courier New"/>
                <a:sym typeface="Courier New"/>
              </a:rPr>
              <a:t> ░███    ░███    ░███    ░░░  ████████   ██████    ██████   ██████    </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CE9178"/>
                </a:solidFill>
                <a:highlight>
                  <a:srgbClr val="1F1F1F"/>
                </a:highlight>
                <a:latin typeface="Courier New"/>
                <a:ea typeface="Courier New"/>
                <a:cs typeface="Courier New"/>
                <a:sym typeface="Courier New"/>
              </a:rPr>
              <a:t> ░███████████    ░░█████████ ░░███░░███ ░░░░░███  ███░░███ ███░░███    </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CE9178"/>
                </a:solidFill>
                <a:highlight>
                  <a:srgbClr val="1F1F1F"/>
                </a:highlight>
                <a:latin typeface="Courier New"/>
                <a:ea typeface="Courier New"/>
                <a:cs typeface="Courier New"/>
                <a:sym typeface="Courier New"/>
              </a:rPr>
              <a:t> ░███░░░░░███     ░░░░░░░░███ ░███ ░███  ███████ ░███ ░░░ ░███████    </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CE9178"/>
                </a:solidFill>
                <a:highlight>
                  <a:srgbClr val="1F1F1F"/>
                </a:highlight>
                <a:latin typeface="Courier New"/>
                <a:ea typeface="Courier New"/>
                <a:cs typeface="Courier New"/>
                <a:sym typeface="Courier New"/>
              </a:rPr>
              <a:t> ░███    ░███     ███    ░███ ░███ ░███ ███░░███ ░███  ███░███░░░      </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CE9178"/>
                </a:solidFill>
                <a:highlight>
                  <a:srgbClr val="1F1F1F"/>
                </a:highlight>
                <a:latin typeface="Courier New"/>
                <a:ea typeface="Courier New"/>
                <a:cs typeface="Courier New"/>
                <a:sym typeface="Courier New"/>
              </a:rPr>
              <a:t> █████   █████   ░░█████████  ░███████ ░░████████░░██████ ░░██████    </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CE9178"/>
                </a:solidFill>
                <a:highlight>
                  <a:srgbClr val="1F1F1F"/>
                </a:highlight>
                <a:latin typeface="Courier New"/>
                <a:ea typeface="Courier New"/>
                <a:cs typeface="Courier New"/>
                <a:sym typeface="Courier New"/>
              </a:rPr>
              <a:t>░░░░░   ░░░░░     ░░░░░░░░░   ░███░░░   ░░░░░░░░  ░░░░░░   ░░░░░░      </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CE9178"/>
                </a:solidFill>
                <a:highlight>
                  <a:srgbClr val="1F1F1F"/>
                </a:highlight>
                <a:latin typeface="Courier New"/>
                <a:ea typeface="Courier New"/>
                <a:cs typeface="Courier New"/>
                <a:sym typeface="Courier New"/>
              </a:rPr>
              <a:t>                              ░███                                    </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CE9178"/>
                </a:solidFill>
                <a:highlight>
                  <a:srgbClr val="1F1F1F"/>
                </a:highlight>
                <a:latin typeface="Courier New"/>
                <a:ea typeface="Courier New"/>
                <a:cs typeface="Courier New"/>
                <a:sym typeface="Courier New"/>
              </a:rPr>
              <a:t>                              █████                                    </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CE9178"/>
                </a:solidFill>
                <a:highlight>
                  <a:srgbClr val="1F1F1F"/>
                </a:highlight>
                <a:latin typeface="Courier New"/>
                <a:ea typeface="Courier New"/>
                <a:cs typeface="Courier New"/>
                <a:sym typeface="Courier New"/>
              </a:rPr>
              <a:t>                             ░░░░░                                   </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CE9178"/>
                </a:solidFill>
                <a:highlight>
                  <a:srgbClr val="1F1F1F"/>
                </a:highlight>
                <a:latin typeface="Courier New"/>
                <a:ea typeface="Courier New"/>
                <a:cs typeface="Courier New"/>
                <a:sym typeface="Courier New"/>
              </a:rPr>
              <a:t>    ███████        █████                                              </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CE9178"/>
                </a:solidFill>
                <a:highlight>
                  <a:srgbClr val="1F1F1F"/>
                </a:highlight>
                <a:latin typeface="Courier New"/>
                <a:ea typeface="Courier New"/>
                <a:cs typeface="Courier New"/>
                <a:sym typeface="Courier New"/>
              </a:rPr>
              <a:t>  ███░░░░░███     ░░███                                                </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CE9178"/>
                </a:solidFill>
                <a:highlight>
                  <a:srgbClr val="1F1F1F"/>
                </a:highlight>
                <a:latin typeface="Courier New"/>
                <a:ea typeface="Courier New"/>
                <a:cs typeface="Courier New"/>
                <a:sym typeface="Courier New"/>
              </a:rPr>
              <a:t> ███     ░░███  ███████  █████ ████  █████   █████   ██████  █████ ████</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CE9178"/>
                </a:solidFill>
                <a:highlight>
                  <a:srgbClr val="1F1F1F"/>
                </a:highlight>
                <a:latin typeface="Courier New"/>
                <a:ea typeface="Courier New"/>
                <a:cs typeface="Courier New"/>
                <a:sym typeface="Courier New"/>
              </a:rPr>
              <a:t>░███      ░███ ███░░███ ░░███ ░███  ███░░   ███░░   ███░░███░░███ ░███</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CE9178"/>
                </a:solidFill>
                <a:highlight>
                  <a:srgbClr val="1F1F1F"/>
                </a:highlight>
                <a:latin typeface="Courier New"/>
                <a:ea typeface="Courier New"/>
                <a:cs typeface="Courier New"/>
                <a:sym typeface="Courier New"/>
              </a:rPr>
              <a:t>░███      ░███░███ ░███  ░███ ░███ ░░█████ ░░█████ ░███████  ░███ ░███</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CE9178"/>
                </a:solidFill>
                <a:highlight>
                  <a:srgbClr val="1F1F1F"/>
                </a:highlight>
                <a:latin typeface="Courier New"/>
                <a:ea typeface="Courier New"/>
                <a:cs typeface="Courier New"/>
                <a:sym typeface="Courier New"/>
              </a:rPr>
              <a:t>░░███     ███ ░███ ░███  ░███ ░███  ░░░░███ ░░░░███░███░░░   ░███ ░███</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CE9178"/>
                </a:solidFill>
                <a:highlight>
                  <a:srgbClr val="1F1F1F"/>
                </a:highlight>
                <a:latin typeface="Courier New"/>
                <a:ea typeface="Courier New"/>
                <a:cs typeface="Courier New"/>
                <a:sym typeface="Courier New"/>
              </a:rPr>
              <a:t> ░░░███████░  ░░████████ ░░███████  ██████  ██████ ░░██████  ░░███████</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CE9178"/>
                </a:solidFill>
                <a:highlight>
                  <a:srgbClr val="1F1F1F"/>
                </a:highlight>
                <a:latin typeface="Courier New"/>
                <a:ea typeface="Courier New"/>
                <a:cs typeface="Courier New"/>
                <a:sym typeface="Courier New"/>
              </a:rPr>
              <a:t>   ░░░░░░░     ░░░░░░░░   ░░░░░███ ░░░░░░  ░░░░░░   ░░░░░░    ░░░░░███</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CE9178"/>
                </a:solidFill>
                <a:highlight>
                  <a:srgbClr val="1F1F1F"/>
                </a:highlight>
                <a:latin typeface="Courier New"/>
                <a:ea typeface="Courier New"/>
                <a:cs typeface="Courier New"/>
                <a:sym typeface="Courier New"/>
              </a:rPr>
              <a:t>                          ███ ░███                            ███ ░███</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CE9178"/>
                </a:solidFill>
                <a:highlight>
                  <a:srgbClr val="1F1F1F"/>
                </a:highlight>
                <a:latin typeface="Courier New"/>
                <a:ea typeface="Courier New"/>
                <a:cs typeface="Courier New"/>
                <a:sym typeface="Courier New"/>
              </a:rPr>
              <a:t>                         ░░██████                            ░░██████  </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CE9178"/>
                </a:solidFill>
                <a:highlight>
                  <a:srgbClr val="1F1F1F"/>
                </a:highlight>
                <a:latin typeface="Courier New"/>
                <a:ea typeface="Courier New"/>
                <a:cs typeface="Courier New"/>
                <a:sym typeface="Courier New"/>
              </a:rPr>
              <a:t>                          ░░░░░░                              ░░░░░░  </a:t>
            </a:r>
            <a:endParaRPr sz="1050">
              <a:solidFill>
                <a:srgbClr val="CE9178"/>
              </a:solidFill>
              <a:highlight>
                <a:srgbClr val="1F1F1F"/>
              </a:highlight>
              <a:latin typeface="Courier New"/>
              <a:ea typeface="Courier New"/>
              <a:cs typeface="Courier New"/>
              <a:sym typeface="Courier New"/>
            </a:endParaRPr>
          </a:p>
          <a:p>
            <a:pPr indent="0" lvl="0" marL="0" rtl="0" algn="l">
              <a:spcBef>
                <a:spcPts val="0"/>
              </a:spcBef>
              <a:spcAft>
                <a:spcPts val="0"/>
              </a:spcAft>
              <a:buNone/>
            </a:pPr>
            <a:r>
              <a:t/>
            </a:r>
            <a:endParaRPr>
              <a:latin typeface="Calibri"/>
              <a:ea typeface="Calibri"/>
              <a:cs typeface="Calibri"/>
              <a:sym typeface="Calibri"/>
            </a:endParaRPr>
          </a:p>
        </p:txBody>
      </p:sp>
      <p:sp>
        <p:nvSpPr>
          <p:cNvPr id="91" name="Google Shape;91;p2"/>
          <p:cNvSpPr txBox="1"/>
          <p:nvPr/>
        </p:nvSpPr>
        <p:spPr>
          <a:xfrm>
            <a:off x="2691975" y="16400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92" name="Google Shape;92;p2"/>
          <p:cNvSpPr txBox="1"/>
          <p:nvPr>
            <p:ph type="title"/>
          </p:nvPr>
        </p:nvSpPr>
        <p:spPr>
          <a:xfrm>
            <a:off x="231300" y="233500"/>
            <a:ext cx="4185600" cy="1216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i="1" lang="en-US">
                <a:latin typeface="Arial"/>
                <a:ea typeface="Arial"/>
                <a:cs typeface="Arial"/>
                <a:sym typeface="Arial"/>
              </a:rPr>
              <a:t>The Lore…</a:t>
            </a:r>
            <a:endParaRPr i="1">
              <a:latin typeface="Arial"/>
              <a:ea typeface="Arial"/>
              <a:cs typeface="Arial"/>
              <a:sym typeface="Arial"/>
            </a:endParaRPr>
          </a:p>
        </p:txBody>
      </p:sp>
      <p:sp>
        <p:nvSpPr>
          <p:cNvPr id="93" name="Google Shape;93;p2"/>
          <p:cNvSpPr txBox="1"/>
          <p:nvPr>
            <p:ph idx="1" type="body"/>
          </p:nvPr>
        </p:nvSpPr>
        <p:spPr>
          <a:xfrm>
            <a:off x="0" y="1449700"/>
            <a:ext cx="6075900" cy="5259900"/>
          </a:xfrm>
          <a:prstGeom prst="rect">
            <a:avLst/>
          </a:prstGeom>
          <a:noFill/>
          <a:ln>
            <a:noFill/>
          </a:ln>
        </p:spPr>
        <p:txBody>
          <a:bodyPr anchorCtr="0" anchor="t" bIns="45700" lIns="91425" spcFirstLastPara="1" rIns="91425" wrap="square" tIns="45700">
            <a:normAutofit/>
          </a:bodyPr>
          <a:lstStyle/>
          <a:p>
            <a:pPr indent="-50800" lvl="0" marL="228600" rtl="0" algn="l">
              <a:lnSpc>
                <a:spcPct val="70000"/>
              </a:lnSpc>
              <a:spcBef>
                <a:spcPts val="0"/>
              </a:spcBef>
              <a:spcAft>
                <a:spcPts val="0"/>
              </a:spcAft>
              <a:buClr>
                <a:schemeClr val="lt1"/>
              </a:buClr>
              <a:buSzPts val="2800"/>
              <a:buNone/>
            </a:pPr>
            <a:r>
              <a:rPr i="1" lang="en-US" sz="2500">
                <a:latin typeface="Arial"/>
                <a:ea typeface="Arial"/>
                <a:cs typeface="Arial"/>
                <a:sym typeface="Arial"/>
              </a:rPr>
              <a:t>"</a:t>
            </a:r>
            <a:r>
              <a:rPr b="1" i="1" lang="en-US" sz="2500">
                <a:solidFill>
                  <a:srgbClr val="00FFFF"/>
                </a:solidFill>
                <a:latin typeface="Arial"/>
                <a:ea typeface="Arial"/>
                <a:cs typeface="Arial"/>
                <a:sym typeface="Arial"/>
              </a:rPr>
              <a:t>Spock: A Space Odyss</a:t>
            </a:r>
            <a:r>
              <a:rPr b="1" i="1" lang="en-US" sz="2500">
                <a:solidFill>
                  <a:srgbClr val="00FFFF"/>
                </a:solidFill>
                <a:latin typeface="Arial"/>
                <a:ea typeface="Arial"/>
                <a:cs typeface="Arial"/>
                <a:sym typeface="Arial"/>
              </a:rPr>
              <a:t>ey</a:t>
            </a:r>
            <a:r>
              <a:rPr i="1" lang="en-US" sz="2500">
                <a:latin typeface="Arial"/>
                <a:ea typeface="Arial"/>
                <a:cs typeface="Arial"/>
                <a:sym typeface="Arial"/>
              </a:rPr>
              <a:t>" i</a:t>
            </a:r>
            <a:r>
              <a:rPr i="1" lang="en-US" sz="2500">
                <a:latin typeface="Arial"/>
                <a:ea typeface="Arial"/>
                <a:cs typeface="Arial"/>
                <a:sym typeface="Arial"/>
              </a:rPr>
              <a:t>s an interstellar epic where Commander Spock embarks on a cosmic journey to interpret </a:t>
            </a:r>
            <a:r>
              <a:rPr b="1" i="1" lang="en-US" sz="2500" u="sng">
                <a:latin typeface="Arial"/>
                <a:ea typeface="Arial"/>
                <a:cs typeface="Arial"/>
                <a:sym typeface="Arial"/>
              </a:rPr>
              <a:t>nine ancient tales</a:t>
            </a:r>
            <a:r>
              <a:rPr i="1" lang="en-US" sz="2500">
                <a:latin typeface="Arial"/>
                <a:ea typeface="Arial"/>
                <a:cs typeface="Arial"/>
                <a:sym typeface="Arial"/>
              </a:rPr>
              <a:t>, preventing the awakening of the universe-threatening entity, Azathoth. </a:t>
            </a:r>
            <a:r>
              <a:rPr b="1" i="1" lang="en-US" sz="2500" u="sng">
                <a:latin typeface="Arial"/>
                <a:ea typeface="Arial"/>
                <a:cs typeface="Arial"/>
                <a:sym typeface="Arial"/>
              </a:rPr>
              <a:t>Each realm houses a unique narrative</a:t>
            </a:r>
            <a:r>
              <a:rPr i="1" lang="en-US" sz="2500">
                <a:latin typeface="Arial"/>
                <a:ea typeface="Arial"/>
                <a:cs typeface="Arial"/>
                <a:sym typeface="Arial"/>
              </a:rPr>
              <a:t>, and Spock's choices determine the fate of Earth and the cosmos. Will he succeed in ensuring Azathoth's continued slumber, or will the universe face a cataclysmic obliteration? The destiny of the cosmos rests in Spock's hands.</a:t>
            </a:r>
            <a:endParaRPr i="1" sz="2500">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3"/>
                                        </p:tgtEl>
                                        <p:attrNameLst>
                                          <p:attrName>style.visibility</p:attrName>
                                        </p:attrNameLst>
                                      </p:cBhvr>
                                      <p:to>
                                        <p:strVal val="visible"/>
                                      </p:to>
                                    </p:set>
                                    <p:anim calcmode="lin" valueType="num">
                                      <p:cBhvr additive="base">
                                        <p:cTn dur="1000"/>
                                        <p:tgtEl>
                                          <p:spTgt spid="93"/>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1000"/>
                                        <p:tgtEl>
                                          <p:spTgt spid="90"/>
                                        </p:tgtEl>
                                        <p:attrNameLst>
                                          <p:attrName>ppt_w</p:attrName>
                                        </p:attrNameLst>
                                      </p:cBhvr>
                                      <p:tavLst>
                                        <p:tav fmla="" tm="0">
                                          <p:val>
                                            <p:strVal val="0"/>
                                          </p:val>
                                        </p:tav>
                                        <p:tav fmla="" tm="100000">
                                          <p:val>
                                            <p:strVal val="#ppt_w"/>
                                          </p:val>
                                        </p:tav>
                                      </p:tavLst>
                                    </p:anim>
                                    <p:anim calcmode="lin" valueType="num">
                                      <p:cBhvr additive="base">
                                        <p:cTn dur="1000"/>
                                        <p:tgtEl>
                                          <p:spTgt spid="9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5"/>
          <p:cNvSpPr txBox="1"/>
          <p:nvPr>
            <p:ph type="title"/>
          </p:nvPr>
        </p:nvSpPr>
        <p:spPr>
          <a:xfrm>
            <a:off x="5008950" y="2641825"/>
            <a:ext cx="21741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i="1" lang="en-US">
                <a:latin typeface="Arial"/>
                <a:ea typeface="Arial"/>
                <a:cs typeface="Arial"/>
                <a:sym typeface="Arial"/>
              </a:rPr>
              <a:t>Visuals</a:t>
            </a:r>
            <a:endParaRPr i="1">
              <a:latin typeface="Arial"/>
              <a:ea typeface="Arial"/>
              <a:cs typeface="Arial"/>
              <a:sym typeface="Arial"/>
            </a:endParaRPr>
          </a:p>
        </p:txBody>
      </p:sp>
      <p:pic>
        <p:nvPicPr>
          <p:cNvPr id="99" name="Google Shape;99;p5"/>
          <p:cNvPicPr preferRelativeResize="0"/>
          <p:nvPr/>
        </p:nvPicPr>
        <p:blipFill>
          <a:blip r:embed="rId3">
            <a:alphaModFix/>
          </a:blip>
          <a:stretch>
            <a:fillRect/>
          </a:stretch>
        </p:blipFill>
        <p:spPr>
          <a:xfrm>
            <a:off x="301350" y="345225"/>
            <a:ext cx="6199250" cy="1630600"/>
          </a:xfrm>
          <a:prstGeom prst="rect">
            <a:avLst/>
          </a:prstGeom>
          <a:noFill/>
          <a:ln>
            <a:noFill/>
          </a:ln>
        </p:spPr>
      </p:pic>
      <p:pic>
        <p:nvPicPr>
          <p:cNvPr id="100" name="Google Shape;100;p5"/>
          <p:cNvPicPr preferRelativeResize="0"/>
          <p:nvPr/>
        </p:nvPicPr>
        <p:blipFill>
          <a:blip r:embed="rId4">
            <a:alphaModFix/>
          </a:blip>
          <a:stretch>
            <a:fillRect/>
          </a:stretch>
        </p:blipFill>
        <p:spPr>
          <a:xfrm>
            <a:off x="5812200" y="1559877"/>
            <a:ext cx="4446549" cy="3284374"/>
          </a:xfrm>
          <a:prstGeom prst="rect">
            <a:avLst/>
          </a:prstGeom>
          <a:noFill/>
          <a:ln>
            <a:noFill/>
          </a:ln>
        </p:spPr>
      </p:pic>
      <p:pic>
        <p:nvPicPr>
          <p:cNvPr id="101" name="Google Shape;101;p5"/>
          <p:cNvPicPr preferRelativeResize="0"/>
          <p:nvPr/>
        </p:nvPicPr>
        <p:blipFill>
          <a:blip r:embed="rId5">
            <a:alphaModFix/>
          </a:blip>
          <a:stretch>
            <a:fillRect/>
          </a:stretch>
        </p:blipFill>
        <p:spPr>
          <a:xfrm>
            <a:off x="429813" y="3933088"/>
            <a:ext cx="6753225" cy="1971675"/>
          </a:xfrm>
          <a:prstGeom prst="rect">
            <a:avLst/>
          </a:prstGeom>
          <a:noFill/>
          <a:ln>
            <a:noFill/>
          </a:ln>
        </p:spPr>
      </p:pic>
      <p:sp>
        <p:nvSpPr>
          <p:cNvPr id="102" name="Google Shape;102;p5"/>
          <p:cNvSpPr txBox="1"/>
          <p:nvPr>
            <p:ph idx="1" type="body"/>
          </p:nvPr>
        </p:nvSpPr>
        <p:spPr>
          <a:xfrm>
            <a:off x="3386250" y="704575"/>
            <a:ext cx="5419500" cy="5200200"/>
          </a:xfrm>
          <a:prstGeom prst="rect">
            <a:avLst/>
          </a:prstGeom>
          <a:noFill/>
          <a:ln>
            <a:noFill/>
          </a:ln>
        </p:spPr>
        <p:txBody>
          <a:bodyPr anchorCtr="0" anchor="t" bIns="45700" lIns="91425" spcFirstLastPara="1" rIns="91425" wrap="square" tIns="45700">
            <a:normAutofit lnSpcReduction="20000"/>
          </a:bodyPr>
          <a:lstStyle/>
          <a:p>
            <a:pPr indent="-387350" lvl="0" marL="457200" rtl="0" algn="l">
              <a:lnSpc>
                <a:spcPct val="90000"/>
              </a:lnSpc>
              <a:spcBef>
                <a:spcPts val="0"/>
              </a:spcBef>
              <a:spcAft>
                <a:spcPts val="0"/>
              </a:spcAft>
              <a:buSzPts val="2500"/>
              <a:buFont typeface="Arial"/>
              <a:buChar char="-"/>
            </a:pPr>
            <a:r>
              <a:rPr i="1" lang="en-US" sz="2500">
                <a:latin typeface="Arial"/>
                <a:ea typeface="Arial"/>
                <a:cs typeface="Arial"/>
                <a:sym typeface="Arial"/>
              </a:rPr>
              <a:t>The imported library “Termcolor” provides a </a:t>
            </a:r>
            <a:r>
              <a:rPr b="1" i="1" lang="en-US" sz="2500" u="sng">
                <a:solidFill>
                  <a:srgbClr val="FF00FF"/>
                </a:solidFill>
                <a:latin typeface="Arial"/>
                <a:ea typeface="Arial"/>
                <a:cs typeface="Arial"/>
                <a:sym typeface="Arial"/>
              </a:rPr>
              <a:t>vibrant </a:t>
            </a:r>
            <a:r>
              <a:rPr i="1" lang="en-US" sz="2500">
                <a:latin typeface="Arial"/>
                <a:ea typeface="Arial"/>
                <a:cs typeface="Arial"/>
                <a:sym typeface="Arial"/>
              </a:rPr>
              <a:t>plethora of</a:t>
            </a:r>
            <a:r>
              <a:rPr lang="en-US" sz="2500">
                <a:latin typeface="Arial"/>
                <a:ea typeface="Arial"/>
                <a:cs typeface="Arial"/>
                <a:sym typeface="Arial"/>
              </a:rPr>
              <a:t> </a:t>
            </a:r>
            <a:r>
              <a:rPr i="1" lang="en-US" sz="2500">
                <a:latin typeface="Arial"/>
                <a:ea typeface="Arial"/>
                <a:cs typeface="Arial"/>
                <a:sym typeface="Arial"/>
              </a:rPr>
              <a:t>text colours, encapsulating the ever-diminishing attention spans of modern day gamers.</a:t>
            </a:r>
            <a:endParaRPr i="1" sz="2500">
              <a:latin typeface="Arial"/>
              <a:ea typeface="Arial"/>
              <a:cs typeface="Arial"/>
              <a:sym typeface="Arial"/>
            </a:endParaRPr>
          </a:p>
          <a:p>
            <a:pPr indent="0" lvl="0" marL="457200" rtl="0" algn="l">
              <a:lnSpc>
                <a:spcPct val="90000"/>
              </a:lnSpc>
              <a:spcBef>
                <a:spcPts val="0"/>
              </a:spcBef>
              <a:spcAft>
                <a:spcPts val="0"/>
              </a:spcAft>
              <a:buNone/>
            </a:pPr>
            <a:r>
              <a:t/>
            </a:r>
            <a:endParaRPr i="1" sz="2500">
              <a:latin typeface="Arial"/>
              <a:ea typeface="Arial"/>
              <a:cs typeface="Arial"/>
              <a:sym typeface="Arial"/>
            </a:endParaRPr>
          </a:p>
          <a:p>
            <a:pPr indent="-387350" lvl="0" marL="457200" rtl="0" algn="l">
              <a:lnSpc>
                <a:spcPct val="90000"/>
              </a:lnSpc>
              <a:spcBef>
                <a:spcPts val="0"/>
              </a:spcBef>
              <a:spcAft>
                <a:spcPts val="0"/>
              </a:spcAft>
              <a:buSzPts val="2500"/>
              <a:buFont typeface="Arial"/>
              <a:buChar char="-"/>
            </a:pPr>
            <a:r>
              <a:rPr i="1" lang="en-US" sz="2500">
                <a:latin typeface="Arial"/>
                <a:ea typeface="Arial"/>
                <a:cs typeface="Arial"/>
                <a:sym typeface="Arial"/>
              </a:rPr>
              <a:t>State of the art </a:t>
            </a:r>
            <a:r>
              <a:rPr b="1" i="1" lang="en-US" sz="2500" u="sng">
                <a:latin typeface="Arial"/>
                <a:ea typeface="Arial"/>
                <a:cs typeface="Arial"/>
                <a:sym typeface="Arial"/>
              </a:rPr>
              <a:t>ASCII </a:t>
            </a:r>
            <a:r>
              <a:rPr i="1" lang="en-US" sz="2500">
                <a:latin typeface="Arial"/>
                <a:ea typeface="Arial"/>
                <a:cs typeface="Arial"/>
                <a:sym typeface="Arial"/>
              </a:rPr>
              <a:t>Art has been implemented, with animations.</a:t>
            </a:r>
            <a:endParaRPr i="1" sz="2500">
              <a:latin typeface="Arial"/>
              <a:ea typeface="Arial"/>
              <a:cs typeface="Arial"/>
              <a:sym typeface="Arial"/>
            </a:endParaRPr>
          </a:p>
          <a:p>
            <a:pPr indent="0" lvl="0" marL="0" rtl="0" algn="l">
              <a:lnSpc>
                <a:spcPct val="90000"/>
              </a:lnSpc>
              <a:spcBef>
                <a:spcPts val="0"/>
              </a:spcBef>
              <a:spcAft>
                <a:spcPts val="0"/>
              </a:spcAft>
              <a:buNone/>
            </a:pPr>
            <a:r>
              <a:t/>
            </a:r>
            <a:endParaRPr i="1" sz="2500">
              <a:latin typeface="Arial"/>
              <a:ea typeface="Arial"/>
              <a:cs typeface="Arial"/>
              <a:sym typeface="Arial"/>
            </a:endParaRPr>
          </a:p>
          <a:p>
            <a:pPr indent="-387350" lvl="0" marL="457200" rtl="0" algn="l">
              <a:lnSpc>
                <a:spcPct val="90000"/>
              </a:lnSpc>
              <a:spcBef>
                <a:spcPts val="0"/>
              </a:spcBef>
              <a:spcAft>
                <a:spcPts val="0"/>
              </a:spcAft>
              <a:buSzPts val="2500"/>
              <a:buFont typeface="Arial"/>
              <a:buChar char="-"/>
            </a:pPr>
            <a:r>
              <a:rPr i="1" lang="en-US" sz="2500">
                <a:latin typeface="Arial"/>
                <a:ea typeface="Arial"/>
                <a:cs typeface="Arial"/>
                <a:sym typeface="Arial"/>
              </a:rPr>
              <a:t>“Pyfiglet” allows for </a:t>
            </a:r>
            <a:r>
              <a:rPr b="1" i="1" lang="en-US" sz="2500">
                <a:solidFill>
                  <a:srgbClr val="FF0000"/>
                </a:solidFill>
                <a:latin typeface="Arial"/>
                <a:ea typeface="Arial"/>
                <a:cs typeface="Arial"/>
                <a:sym typeface="Arial"/>
              </a:rPr>
              <a:t>Stylized </a:t>
            </a:r>
            <a:r>
              <a:rPr b="1" i="1" lang="en-US" sz="2500">
                <a:solidFill>
                  <a:srgbClr val="00FF00"/>
                </a:solidFill>
                <a:latin typeface="Arial"/>
                <a:ea typeface="Arial"/>
                <a:cs typeface="Arial"/>
                <a:sym typeface="Arial"/>
              </a:rPr>
              <a:t>location </a:t>
            </a:r>
            <a:r>
              <a:rPr b="1" i="1" lang="en-US" sz="2500">
                <a:solidFill>
                  <a:srgbClr val="FFFF00"/>
                </a:solidFill>
                <a:latin typeface="Arial"/>
                <a:ea typeface="Arial"/>
                <a:cs typeface="Arial"/>
                <a:sym typeface="Arial"/>
              </a:rPr>
              <a:t>names</a:t>
            </a:r>
            <a:r>
              <a:rPr b="1" i="1" lang="en-US" sz="2500">
                <a:latin typeface="Arial"/>
                <a:ea typeface="Arial"/>
                <a:cs typeface="Arial"/>
                <a:sym typeface="Arial"/>
              </a:rPr>
              <a:t>, </a:t>
            </a:r>
            <a:r>
              <a:rPr i="1" lang="en-US" sz="2500">
                <a:latin typeface="Arial"/>
                <a:ea typeface="Arial"/>
                <a:cs typeface="Arial"/>
                <a:sym typeface="Arial"/>
              </a:rPr>
              <a:t>transforming </a:t>
            </a:r>
            <a:r>
              <a:rPr i="1" lang="en-US" sz="2500">
                <a:latin typeface="Arial"/>
                <a:ea typeface="Arial"/>
                <a:cs typeface="Arial"/>
                <a:sym typeface="Arial"/>
              </a:rPr>
              <a:t>mundane</a:t>
            </a:r>
            <a:r>
              <a:rPr i="1" lang="en-US" sz="2500">
                <a:latin typeface="Arial"/>
                <a:ea typeface="Arial"/>
                <a:cs typeface="Arial"/>
                <a:sym typeface="Arial"/>
              </a:rPr>
              <a:t> titles into captivating, decorative art.</a:t>
            </a:r>
            <a:endParaRPr i="1" sz="2500">
              <a:latin typeface="Arial"/>
              <a:ea typeface="Arial"/>
              <a:cs typeface="Arial"/>
              <a:sym typeface="Arial"/>
            </a:endParaRPr>
          </a:p>
          <a:p>
            <a:pPr indent="0" lvl="0" marL="457200" rtl="0" algn="l">
              <a:lnSpc>
                <a:spcPct val="90000"/>
              </a:lnSpc>
              <a:spcBef>
                <a:spcPts val="0"/>
              </a:spcBef>
              <a:spcAft>
                <a:spcPts val="0"/>
              </a:spcAft>
              <a:buNone/>
            </a:pPr>
            <a:r>
              <a:t/>
            </a:r>
            <a:endParaRPr i="1" sz="2500">
              <a:latin typeface="Arial"/>
              <a:ea typeface="Arial"/>
              <a:cs typeface="Arial"/>
              <a:sym typeface="Arial"/>
            </a:endParaRPr>
          </a:p>
          <a:p>
            <a:pPr indent="-387350" lvl="0" marL="457200" rtl="0" algn="l">
              <a:lnSpc>
                <a:spcPct val="90000"/>
              </a:lnSpc>
              <a:spcBef>
                <a:spcPts val="0"/>
              </a:spcBef>
              <a:spcAft>
                <a:spcPts val="0"/>
              </a:spcAft>
              <a:buSzPts val="2500"/>
              <a:buFont typeface="Arial"/>
              <a:buChar char="-"/>
            </a:pPr>
            <a:r>
              <a:rPr i="1" lang="en-US" sz="2500">
                <a:latin typeface="Arial"/>
                <a:ea typeface="Arial"/>
                <a:cs typeface="Arial"/>
                <a:sym typeface="Arial"/>
              </a:rPr>
              <a:t>Sound effect initialization via “Pygame” library.</a:t>
            </a:r>
            <a:endParaRPr i="1" sz="2500">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98"/>
                                        </p:tgtEl>
                                      </p:cBhvr>
                                    </p:animEffect>
                                    <p:set>
                                      <p:cBhvr>
                                        <p:cTn dur="1" fill="hold">
                                          <p:stCondLst>
                                            <p:cond delay="1000"/>
                                          </p:stCondLst>
                                        </p:cTn>
                                        <p:tgtEl>
                                          <p:spTgt spid="9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02"/>
                                        </p:tgtEl>
                                      </p:cBhvr>
                                    </p:animEffect>
                                    <p:set>
                                      <p:cBhvr>
                                        <p:cTn dur="1" fill="hold">
                                          <p:stCondLst>
                                            <p:cond delay="1000"/>
                                          </p:stCondLst>
                                        </p:cTn>
                                        <p:tgtEl>
                                          <p:spTgt spid="1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1000"/>
                                        <p:tgtEl>
                                          <p:spTgt spid="9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1000"/>
                                        <p:tgtEl>
                                          <p:spTgt spid="10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1000"/>
                                        <p:tgtEl>
                                          <p:spTgt spid="101"/>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1000"/>
                                        <p:tgtEl>
                                          <p:spTgt spid="99"/>
                                        </p:tgtEl>
                                      </p:cBhvr>
                                    </p:animEffect>
                                    <p:set>
                                      <p:cBhvr>
                                        <p:cTn dur="1" fill="hold">
                                          <p:stCondLst>
                                            <p:cond delay="1000"/>
                                          </p:stCondLst>
                                        </p:cTn>
                                        <p:tgtEl>
                                          <p:spTgt spid="9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00"/>
                                        </p:tgtEl>
                                      </p:cBhvr>
                                    </p:animEffect>
                                    <p:set>
                                      <p:cBhvr>
                                        <p:cTn dur="1" fill="hold">
                                          <p:stCondLst>
                                            <p:cond delay="1000"/>
                                          </p:stCondLst>
                                        </p:cTn>
                                        <p:tgtEl>
                                          <p:spTgt spid="10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01"/>
                                        </p:tgtEl>
                                      </p:cBhvr>
                                    </p:animEffect>
                                    <p:set>
                                      <p:cBhvr>
                                        <p:cTn dur="1" fill="hold">
                                          <p:stCondLst>
                                            <p:cond delay="1000"/>
                                          </p:stCondLst>
                                        </p:cTn>
                                        <p:tgtEl>
                                          <p:spTgt spid="10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13" title="Map_Idea_1.mp4">
            <a:hlinkClick r:id="rId3"/>
          </p:cNvPr>
          <p:cNvPicPr preferRelativeResize="0"/>
          <p:nvPr/>
        </p:nvPicPr>
        <p:blipFill>
          <a:blip r:embed="rId4">
            <a:alphaModFix/>
          </a:blip>
          <a:stretch>
            <a:fillRect/>
          </a:stretch>
        </p:blipFill>
        <p:spPr>
          <a:xfrm>
            <a:off x="673301" y="1454425"/>
            <a:ext cx="6683324" cy="5012475"/>
          </a:xfrm>
          <a:prstGeom prst="rect">
            <a:avLst/>
          </a:prstGeom>
          <a:noFill/>
          <a:ln>
            <a:noFill/>
          </a:ln>
        </p:spPr>
      </p:pic>
      <p:sp>
        <p:nvSpPr>
          <p:cNvPr id="108" name="Google Shape;108;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i="1" lang="en-US"/>
              <a:t>Game map… .</a:t>
            </a:r>
            <a:endParaRPr i="1"/>
          </a:p>
        </p:txBody>
      </p:sp>
      <p:sp>
        <p:nvSpPr>
          <p:cNvPr id="109" name="Google Shape;109;p13"/>
          <p:cNvSpPr txBox="1"/>
          <p:nvPr>
            <p:ph idx="1" type="body"/>
          </p:nvPr>
        </p:nvSpPr>
        <p:spPr>
          <a:xfrm>
            <a:off x="8358400" y="1454425"/>
            <a:ext cx="3712200" cy="44115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lt1"/>
              </a:buClr>
              <a:buSzPts val="2800"/>
              <a:buNone/>
            </a:pPr>
            <a:r>
              <a:rPr i="1" lang="en-US" sz="2100" u="sng">
                <a:latin typeface="Arial"/>
                <a:ea typeface="Arial"/>
                <a:cs typeface="Arial"/>
                <a:sym typeface="Arial"/>
              </a:rPr>
              <a:t>Locations:</a:t>
            </a:r>
            <a:endParaRPr i="1" sz="2100" u="sng">
              <a:latin typeface="Arial"/>
              <a:ea typeface="Arial"/>
              <a:cs typeface="Arial"/>
              <a:sym typeface="Arial"/>
            </a:endParaRPr>
          </a:p>
          <a:p>
            <a:pPr indent="-361950" lvl="0" marL="457200" rtl="0" algn="l">
              <a:lnSpc>
                <a:spcPct val="115000"/>
              </a:lnSpc>
              <a:spcBef>
                <a:spcPts val="1200"/>
              </a:spcBef>
              <a:spcAft>
                <a:spcPts val="0"/>
              </a:spcAft>
              <a:buClr>
                <a:srgbClr val="9900FF"/>
              </a:buClr>
              <a:buSzPts val="2100"/>
              <a:buFont typeface="Arial"/>
              <a:buAutoNum type="arabicPeriod"/>
            </a:pPr>
            <a:r>
              <a:rPr i="1" lang="en-US" sz="2100">
                <a:solidFill>
                  <a:srgbClr val="9900FF"/>
                </a:solidFill>
                <a:latin typeface="Arial"/>
                <a:ea typeface="Arial"/>
                <a:cs typeface="Arial"/>
                <a:sym typeface="Arial"/>
              </a:rPr>
              <a:t>Azeroth</a:t>
            </a:r>
            <a:endParaRPr i="1" sz="2100">
              <a:solidFill>
                <a:srgbClr val="9900FF"/>
              </a:solidFill>
              <a:latin typeface="Arial"/>
              <a:ea typeface="Arial"/>
              <a:cs typeface="Arial"/>
              <a:sym typeface="Arial"/>
            </a:endParaRPr>
          </a:p>
          <a:p>
            <a:pPr indent="-361950" lvl="0" marL="457200" rtl="0" algn="l">
              <a:lnSpc>
                <a:spcPct val="115000"/>
              </a:lnSpc>
              <a:spcBef>
                <a:spcPts val="0"/>
              </a:spcBef>
              <a:spcAft>
                <a:spcPts val="0"/>
              </a:spcAft>
              <a:buClr>
                <a:srgbClr val="E69138"/>
              </a:buClr>
              <a:buSzPts val="2100"/>
              <a:buFont typeface="Arial"/>
              <a:buAutoNum type="arabicPeriod"/>
            </a:pPr>
            <a:r>
              <a:rPr i="1" lang="en-US" sz="2100">
                <a:solidFill>
                  <a:srgbClr val="E69138"/>
                </a:solidFill>
                <a:latin typeface="Arial"/>
                <a:ea typeface="Arial"/>
                <a:cs typeface="Arial"/>
                <a:sym typeface="Arial"/>
              </a:rPr>
              <a:t>Zygar</a:t>
            </a:r>
            <a:endParaRPr i="1" sz="2100">
              <a:solidFill>
                <a:srgbClr val="E69138"/>
              </a:solidFill>
              <a:latin typeface="Arial"/>
              <a:ea typeface="Arial"/>
              <a:cs typeface="Arial"/>
              <a:sym typeface="Arial"/>
            </a:endParaRPr>
          </a:p>
          <a:p>
            <a:pPr indent="-361950" lvl="0" marL="457200" rtl="0" algn="l">
              <a:lnSpc>
                <a:spcPct val="115000"/>
              </a:lnSpc>
              <a:spcBef>
                <a:spcPts val="0"/>
              </a:spcBef>
              <a:spcAft>
                <a:spcPts val="0"/>
              </a:spcAft>
              <a:buClr>
                <a:srgbClr val="93C47D"/>
              </a:buClr>
              <a:buSzPts val="2100"/>
              <a:buFont typeface="Arial"/>
              <a:buAutoNum type="arabicPeriod"/>
            </a:pPr>
            <a:r>
              <a:rPr i="1" lang="en-US" sz="2100">
                <a:solidFill>
                  <a:srgbClr val="93C47D"/>
                </a:solidFill>
                <a:latin typeface="Arial"/>
                <a:ea typeface="Arial"/>
                <a:cs typeface="Arial"/>
                <a:sym typeface="Arial"/>
              </a:rPr>
              <a:t>Garden</a:t>
            </a:r>
            <a:endParaRPr i="1" sz="2100">
              <a:solidFill>
                <a:srgbClr val="93C47D"/>
              </a:solidFill>
              <a:latin typeface="Arial"/>
              <a:ea typeface="Arial"/>
              <a:cs typeface="Arial"/>
              <a:sym typeface="Arial"/>
            </a:endParaRPr>
          </a:p>
          <a:p>
            <a:pPr indent="-361950" lvl="0" marL="457200" rtl="0" algn="l">
              <a:lnSpc>
                <a:spcPct val="115000"/>
              </a:lnSpc>
              <a:spcBef>
                <a:spcPts val="0"/>
              </a:spcBef>
              <a:spcAft>
                <a:spcPts val="0"/>
              </a:spcAft>
              <a:buClr>
                <a:srgbClr val="CCCCCC"/>
              </a:buClr>
              <a:buSzPts val="2100"/>
              <a:buFont typeface="Arial"/>
              <a:buAutoNum type="arabicPeriod"/>
            </a:pPr>
            <a:r>
              <a:rPr i="1" lang="en-US" sz="2100">
                <a:solidFill>
                  <a:srgbClr val="CCCCCC"/>
                </a:solidFill>
                <a:latin typeface="Arial"/>
                <a:ea typeface="Arial"/>
                <a:cs typeface="Arial"/>
                <a:sym typeface="Arial"/>
              </a:rPr>
              <a:t>Eclipsis</a:t>
            </a:r>
            <a:endParaRPr i="1" sz="2100">
              <a:solidFill>
                <a:srgbClr val="CCCCCC"/>
              </a:solidFill>
              <a:latin typeface="Arial"/>
              <a:ea typeface="Arial"/>
              <a:cs typeface="Arial"/>
              <a:sym typeface="Arial"/>
            </a:endParaRPr>
          </a:p>
          <a:p>
            <a:pPr indent="-361950" lvl="0" marL="457200" rtl="0" algn="l">
              <a:lnSpc>
                <a:spcPct val="115000"/>
              </a:lnSpc>
              <a:spcBef>
                <a:spcPts val="0"/>
              </a:spcBef>
              <a:spcAft>
                <a:spcPts val="0"/>
              </a:spcAft>
              <a:buClr>
                <a:srgbClr val="FF0000"/>
              </a:buClr>
              <a:buSzPts val="2100"/>
              <a:buFont typeface="Arial"/>
              <a:buAutoNum type="arabicPeriod"/>
            </a:pPr>
            <a:r>
              <a:rPr i="1" lang="en-US" sz="2100">
                <a:solidFill>
                  <a:srgbClr val="FF0000"/>
                </a:solidFill>
                <a:latin typeface="Arial"/>
                <a:ea typeface="Arial"/>
                <a:cs typeface="Arial"/>
                <a:sym typeface="Arial"/>
              </a:rPr>
              <a:t>Clion</a:t>
            </a:r>
            <a:endParaRPr i="1" sz="2100">
              <a:solidFill>
                <a:srgbClr val="FF0000"/>
              </a:solidFill>
              <a:latin typeface="Arial"/>
              <a:ea typeface="Arial"/>
              <a:cs typeface="Arial"/>
              <a:sym typeface="Arial"/>
            </a:endParaRPr>
          </a:p>
          <a:p>
            <a:pPr indent="-361950" lvl="0" marL="457200" rtl="0" algn="l">
              <a:lnSpc>
                <a:spcPct val="115000"/>
              </a:lnSpc>
              <a:spcBef>
                <a:spcPts val="0"/>
              </a:spcBef>
              <a:spcAft>
                <a:spcPts val="0"/>
              </a:spcAft>
              <a:buClr>
                <a:srgbClr val="00FFFF"/>
              </a:buClr>
              <a:buSzPts val="2100"/>
              <a:buFont typeface="Arial"/>
              <a:buAutoNum type="arabicPeriod"/>
            </a:pPr>
            <a:r>
              <a:rPr i="1" lang="en-US" sz="2100">
                <a:solidFill>
                  <a:srgbClr val="00FFFF"/>
                </a:solidFill>
                <a:latin typeface="Arial"/>
                <a:ea typeface="Arial"/>
                <a:cs typeface="Arial"/>
                <a:sym typeface="Arial"/>
              </a:rPr>
              <a:t>Gorton</a:t>
            </a:r>
            <a:endParaRPr i="1" sz="2100">
              <a:solidFill>
                <a:srgbClr val="00FFFF"/>
              </a:solidFill>
              <a:latin typeface="Arial"/>
              <a:ea typeface="Arial"/>
              <a:cs typeface="Arial"/>
              <a:sym typeface="Arial"/>
            </a:endParaRPr>
          </a:p>
          <a:p>
            <a:pPr indent="-361950" lvl="0" marL="457200" rtl="0" algn="l">
              <a:lnSpc>
                <a:spcPct val="115000"/>
              </a:lnSpc>
              <a:spcBef>
                <a:spcPts val="0"/>
              </a:spcBef>
              <a:spcAft>
                <a:spcPts val="0"/>
              </a:spcAft>
              <a:buClr>
                <a:srgbClr val="FFFF00"/>
              </a:buClr>
              <a:buSzPts val="2100"/>
              <a:buFont typeface="Arial"/>
              <a:buAutoNum type="arabicPeriod"/>
            </a:pPr>
            <a:r>
              <a:rPr i="1" lang="en-US" sz="2100">
                <a:solidFill>
                  <a:srgbClr val="FFFF00"/>
                </a:solidFill>
                <a:latin typeface="Arial"/>
                <a:ea typeface="Arial"/>
                <a:cs typeface="Arial"/>
                <a:sym typeface="Arial"/>
              </a:rPr>
              <a:t>Fffire</a:t>
            </a:r>
            <a:endParaRPr i="1" sz="2100">
              <a:solidFill>
                <a:srgbClr val="FFFF00"/>
              </a:solidFill>
              <a:latin typeface="Arial"/>
              <a:ea typeface="Arial"/>
              <a:cs typeface="Arial"/>
              <a:sym typeface="Arial"/>
            </a:endParaRPr>
          </a:p>
          <a:p>
            <a:pPr indent="-361950" lvl="0" marL="457200" rtl="0" algn="l">
              <a:lnSpc>
                <a:spcPct val="115000"/>
              </a:lnSpc>
              <a:spcBef>
                <a:spcPts val="0"/>
              </a:spcBef>
              <a:spcAft>
                <a:spcPts val="0"/>
              </a:spcAft>
              <a:buClr>
                <a:srgbClr val="FF00FF"/>
              </a:buClr>
              <a:buSzPts val="2100"/>
              <a:buFont typeface="Arial"/>
              <a:buAutoNum type="arabicPeriod"/>
            </a:pPr>
            <a:r>
              <a:rPr i="1" lang="en-US" sz="2100">
                <a:solidFill>
                  <a:srgbClr val="FF00FF"/>
                </a:solidFill>
                <a:latin typeface="Arial"/>
                <a:ea typeface="Arial"/>
                <a:cs typeface="Arial"/>
                <a:sym typeface="Arial"/>
              </a:rPr>
              <a:t>Vulcan</a:t>
            </a:r>
            <a:endParaRPr i="1" sz="2100">
              <a:solidFill>
                <a:srgbClr val="FF00FF"/>
              </a:solidFill>
              <a:latin typeface="Arial"/>
              <a:ea typeface="Arial"/>
              <a:cs typeface="Arial"/>
              <a:sym typeface="Arial"/>
            </a:endParaRPr>
          </a:p>
          <a:p>
            <a:pPr indent="-361950" lvl="0" marL="457200" rtl="0" algn="l">
              <a:lnSpc>
                <a:spcPct val="115000"/>
              </a:lnSpc>
              <a:spcBef>
                <a:spcPts val="0"/>
              </a:spcBef>
              <a:spcAft>
                <a:spcPts val="0"/>
              </a:spcAft>
              <a:buClr>
                <a:srgbClr val="3C78D8"/>
              </a:buClr>
              <a:buSzPts val="2100"/>
              <a:buFont typeface="Arial"/>
              <a:buAutoNum type="arabicPeriod"/>
            </a:pPr>
            <a:r>
              <a:rPr i="1" lang="en-US" sz="2100">
                <a:solidFill>
                  <a:srgbClr val="3C78D8"/>
                </a:solidFill>
                <a:latin typeface="Arial"/>
                <a:ea typeface="Arial"/>
                <a:cs typeface="Arial"/>
                <a:sym typeface="Arial"/>
              </a:rPr>
              <a:t>Forest of the dead</a:t>
            </a:r>
            <a:endParaRPr i="1" sz="2100">
              <a:solidFill>
                <a:srgbClr val="3C78D8"/>
              </a:solidFill>
              <a:latin typeface="Arial"/>
              <a:ea typeface="Arial"/>
              <a:cs typeface="Arial"/>
              <a:sym typeface="Arial"/>
            </a:endParaRPr>
          </a:p>
          <a:p>
            <a:pPr indent="-361950" lvl="0" marL="457200" rtl="0" algn="l">
              <a:lnSpc>
                <a:spcPct val="115000"/>
              </a:lnSpc>
              <a:spcBef>
                <a:spcPts val="0"/>
              </a:spcBef>
              <a:spcAft>
                <a:spcPts val="0"/>
              </a:spcAft>
              <a:buClr>
                <a:srgbClr val="00FF00"/>
              </a:buClr>
              <a:buSzPts val="2100"/>
              <a:buAutoNum type="arabicPeriod"/>
            </a:pPr>
            <a:r>
              <a:rPr i="1" lang="en-US" sz="2100">
                <a:solidFill>
                  <a:srgbClr val="00FF00"/>
                </a:solidFill>
                <a:latin typeface="Arial"/>
                <a:ea typeface="Arial"/>
                <a:cs typeface="Arial"/>
                <a:sym typeface="Arial"/>
              </a:rPr>
              <a:t>Earth</a:t>
            </a:r>
            <a:endParaRPr i="1" sz="2100">
              <a:solidFill>
                <a:srgbClr val="00FF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type="title"/>
          </p:nvPr>
        </p:nvSpPr>
        <p:spPr>
          <a:xfrm>
            <a:off x="189725" y="1293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i="1" lang="en-US">
                <a:latin typeface="Arial"/>
                <a:ea typeface="Arial"/>
                <a:cs typeface="Arial"/>
                <a:sym typeface="Arial"/>
              </a:rPr>
              <a:t>Our Game Mechanics….</a:t>
            </a:r>
            <a:endParaRPr i="1">
              <a:latin typeface="Arial"/>
              <a:ea typeface="Arial"/>
              <a:cs typeface="Arial"/>
              <a:sym typeface="Arial"/>
            </a:endParaRPr>
          </a:p>
        </p:txBody>
      </p:sp>
      <p:sp>
        <p:nvSpPr>
          <p:cNvPr id="115" name="Google Shape;115;p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lt1"/>
              </a:buClr>
              <a:buSzPts val="2800"/>
              <a:buNone/>
            </a:pPr>
            <a:r>
              <a:rPr lang="en-US" sz="2100">
                <a:latin typeface="Arial"/>
                <a:ea typeface="Arial"/>
                <a:cs typeface="Arial"/>
                <a:sym typeface="Arial"/>
              </a:rPr>
              <a:t>We have implemented several mechanics that leads to better player engagement and immersion. These include……</a:t>
            </a:r>
            <a:endParaRPr sz="2100">
              <a:latin typeface="Arial"/>
              <a:ea typeface="Arial"/>
              <a:cs typeface="Arial"/>
              <a:sym typeface="Arial"/>
            </a:endParaRPr>
          </a:p>
          <a:p>
            <a:pPr indent="-50800" lvl="0" marL="228600" rtl="0" algn="l">
              <a:lnSpc>
                <a:spcPct val="90000"/>
              </a:lnSpc>
              <a:spcBef>
                <a:spcPts val="0"/>
              </a:spcBef>
              <a:spcAft>
                <a:spcPts val="0"/>
              </a:spcAft>
              <a:buClr>
                <a:schemeClr val="lt1"/>
              </a:buClr>
              <a:buSzPts val="2800"/>
              <a:buNone/>
            </a:pPr>
            <a:r>
              <a:t/>
            </a:r>
            <a:endParaRPr sz="2100">
              <a:latin typeface="Arial"/>
              <a:ea typeface="Arial"/>
              <a:cs typeface="Arial"/>
              <a:sym typeface="Arial"/>
            </a:endParaRPr>
          </a:p>
          <a:p>
            <a:pPr indent="-50800" lvl="0" marL="228600" rtl="0" algn="l">
              <a:lnSpc>
                <a:spcPct val="90000"/>
              </a:lnSpc>
              <a:spcBef>
                <a:spcPts val="0"/>
              </a:spcBef>
              <a:spcAft>
                <a:spcPts val="0"/>
              </a:spcAft>
              <a:buClr>
                <a:schemeClr val="lt1"/>
              </a:buClr>
              <a:buSzPts val="2800"/>
              <a:buNone/>
            </a:pPr>
            <a:r>
              <a:rPr lang="en-US" sz="2100">
                <a:latin typeface="Arial"/>
                <a:ea typeface="Arial"/>
                <a:cs typeface="Arial"/>
                <a:sym typeface="Arial"/>
              </a:rPr>
              <a:t>Fuel :  Once depleted, results in a game over, requiring the player to carefully manage their resources.</a:t>
            </a:r>
            <a:endParaRPr sz="2100">
              <a:latin typeface="Arial"/>
              <a:ea typeface="Arial"/>
              <a:cs typeface="Arial"/>
              <a:sym typeface="Arial"/>
            </a:endParaRPr>
          </a:p>
          <a:p>
            <a:pPr indent="-50800" lvl="0" marL="228600" rtl="0" algn="l">
              <a:lnSpc>
                <a:spcPct val="90000"/>
              </a:lnSpc>
              <a:spcBef>
                <a:spcPts val="0"/>
              </a:spcBef>
              <a:spcAft>
                <a:spcPts val="0"/>
              </a:spcAft>
              <a:buClr>
                <a:schemeClr val="lt1"/>
              </a:buClr>
              <a:buSzPts val="2800"/>
              <a:buNone/>
            </a:pPr>
            <a:r>
              <a:t/>
            </a:r>
            <a:endParaRPr sz="2100">
              <a:latin typeface="Arial"/>
              <a:ea typeface="Arial"/>
              <a:cs typeface="Arial"/>
              <a:sym typeface="Arial"/>
            </a:endParaRPr>
          </a:p>
          <a:p>
            <a:pPr indent="-50800" lvl="0" marL="228600" rtl="0" algn="l">
              <a:lnSpc>
                <a:spcPct val="90000"/>
              </a:lnSpc>
              <a:spcBef>
                <a:spcPts val="0"/>
              </a:spcBef>
              <a:spcAft>
                <a:spcPts val="0"/>
              </a:spcAft>
              <a:buClr>
                <a:schemeClr val="lt1"/>
              </a:buClr>
              <a:buSzPts val="2800"/>
              <a:buNone/>
            </a:pPr>
            <a:r>
              <a:rPr lang="en-US" sz="2100">
                <a:latin typeface="Arial"/>
                <a:ea typeface="Arial"/>
                <a:cs typeface="Arial"/>
                <a:sym typeface="Arial"/>
              </a:rPr>
              <a:t>Food and Water : Survival </a:t>
            </a:r>
            <a:r>
              <a:rPr lang="en-US" sz="2100">
                <a:latin typeface="Arial"/>
                <a:ea typeface="Arial"/>
                <a:cs typeface="Arial"/>
                <a:sym typeface="Arial"/>
              </a:rPr>
              <a:t>elements</a:t>
            </a:r>
            <a:r>
              <a:rPr lang="en-US" sz="2100">
                <a:latin typeface="Arial"/>
                <a:ea typeface="Arial"/>
                <a:cs typeface="Arial"/>
                <a:sym typeface="Arial"/>
              </a:rPr>
              <a:t> that once again demands careful resource management.</a:t>
            </a:r>
            <a:endParaRPr sz="2100">
              <a:latin typeface="Arial"/>
              <a:ea typeface="Arial"/>
              <a:cs typeface="Arial"/>
              <a:sym typeface="Arial"/>
            </a:endParaRPr>
          </a:p>
          <a:p>
            <a:pPr indent="-50800" lvl="0" marL="228600" rtl="0" algn="l">
              <a:lnSpc>
                <a:spcPct val="90000"/>
              </a:lnSpc>
              <a:spcBef>
                <a:spcPts val="0"/>
              </a:spcBef>
              <a:spcAft>
                <a:spcPts val="0"/>
              </a:spcAft>
              <a:buClr>
                <a:schemeClr val="lt1"/>
              </a:buClr>
              <a:buSzPts val="2800"/>
              <a:buNone/>
            </a:pPr>
            <a:r>
              <a:t/>
            </a:r>
            <a:endParaRPr sz="2100">
              <a:latin typeface="Arial"/>
              <a:ea typeface="Arial"/>
              <a:cs typeface="Arial"/>
              <a:sym typeface="Arial"/>
            </a:endParaRPr>
          </a:p>
          <a:p>
            <a:pPr indent="-50800" lvl="0" marL="228600" rtl="0" algn="l">
              <a:lnSpc>
                <a:spcPct val="90000"/>
              </a:lnSpc>
              <a:spcBef>
                <a:spcPts val="0"/>
              </a:spcBef>
              <a:spcAft>
                <a:spcPts val="0"/>
              </a:spcAft>
              <a:buClr>
                <a:schemeClr val="lt1"/>
              </a:buClr>
              <a:buSzPts val="2800"/>
              <a:buNone/>
            </a:pPr>
            <a:r>
              <a:rPr lang="en-US" sz="2100">
                <a:latin typeface="Arial"/>
                <a:ea typeface="Arial"/>
                <a:cs typeface="Arial"/>
                <a:sym typeface="Arial"/>
              </a:rPr>
              <a:t>Treasury and Currency : Implemented trading system for </a:t>
            </a:r>
            <a:r>
              <a:rPr lang="en-US" sz="2100">
                <a:latin typeface="Arial"/>
                <a:ea typeface="Arial"/>
                <a:cs typeface="Arial"/>
                <a:sym typeface="Arial"/>
              </a:rPr>
              <a:t>acquiring</a:t>
            </a:r>
            <a:r>
              <a:rPr lang="en-US" sz="2100">
                <a:latin typeface="Arial"/>
                <a:ea typeface="Arial"/>
                <a:cs typeface="Arial"/>
                <a:sym typeface="Arial"/>
              </a:rPr>
              <a:t> various resources and items.</a:t>
            </a:r>
            <a:endParaRPr sz="2100">
              <a:latin typeface="Arial"/>
              <a:ea typeface="Arial"/>
              <a:cs typeface="Arial"/>
              <a:sym typeface="Arial"/>
            </a:endParaRPr>
          </a:p>
          <a:p>
            <a:pPr indent="-50800" lvl="0" marL="228600" rtl="0" algn="l">
              <a:lnSpc>
                <a:spcPct val="90000"/>
              </a:lnSpc>
              <a:spcBef>
                <a:spcPts val="0"/>
              </a:spcBef>
              <a:spcAft>
                <a:spcPts val="0"/>
              </a:spcAft>
              <a:buClr>
                <a:schemeClr val="lt1"/>
              </a:buClr>
              <a:buSzPts val="2800"/>
              <a:buNone/>
            </a:pPr>
            <a:r>
              <a:t/>
            </a:r>
            <a:endParaRPr sz="2100">
              <a:latin typeface="Arial"/>
              <a:ea typeface="Arial"/>
              <a:cs typeface="Arial"/>
              <a:sym typeface="Arial"/>
            </a:endParaRPr>
          </a:p>
          <a:p>
            <a:pPr indent="-50800" lvl="0" marL="228600" rtl="0" algn="l">
              <a:lnSpc>
                <a:spcPct val="90000"/>
              </a:lnSpc>
              <a:spcBef>
                <a:spcPts val="0"/>
              </a:spcBef>
              <a:spcAft>
                <a:spcPts val="0"/>
              </a:spcAft>
              <a:buClr>
                <a:schemeClr val="lt1"/>
              </a:buClr>
              <a:buSzPts val="2800"/>
              <a:buNone/>
            </a:pPr>
            <a:r>
              <a:rPr lang="en-US" sz="2100">
                <a:latin typeface="Arial"/>
                <a:ea typeface="Arial"/>
                <a:cs typeface="Arial"/>
                <a:sym typeface="Arial"/>
              </a:rPr>
              <a:t>Decisions: The player will be presented with different scenarios where their </a:t>
            </a:r>
            <a:r>
              <a:rPr lang="en-US" sz="2100">
                <a:latin typeface="Arial"/>
                <a:ea typeface="Arial"/>
                <a:cs typeface="Arial"/>
                <a:sym typeface="Arial"/>
              </a:rPr>
              <a:t>decisions</a:t>
            </a:r>
            <a:r>
              <a:rPr lang="en-US" sz="2100">
                <a:latin typeface="Arial"/>
                <a:ea typeface="Arial"/>
                <a:cs typeface="Arial"/>
                <a:sym typeface="Arial"/>
              </a:rPr>
              <a:t> will have an impact on the world. </a:t>
            </a:r>
            <a:endParaRPr sz="2100">
              <a:latin typeface="Arial"/>
              <a:ea typeface="Arial"/>
              <a:cs typeface="Arial"/>
              <a:sym typeface="Arial"/>
            </a:endParaRPr>
          </a:p>
          <a:p>
            <a:pPr indent="-50800" lvl="0" marL="228600" rtl="0" algn="l">
              <a:lnSpc>
                <a:spcPct val="90000"/>
              </a:lnSpc>
              <a:spcBef>
                <a:spcPts val="0"/>
              </a:spcBef>
              <a:spcAft>
                <a:spcPts val="0"/>
              </a:spcAft>
              <a:buClr>
                <a:schemeClr val="lt1"/>
              </a:buClr>
              <a:buSzPts val="2800"/>
              <a:buNone/>
            </a:pPr>
            <a:r>
              <a:t/>
            </a:r>
            <a:endParaRPr sz="2100">
              <a:latin typeface="Arial"/>
              <a:ea typeface="Arial"/>
              <a:cs typeface="Arial"/>
              <a:sym typeface="Arial"/>
            </a:endParaRPr>
          </a:p>
          <a:p>
            <a:pPr indent="-50800" lvl="0" marL="228600" rtl="0" algn="l">
              <a:lnSpc>
                <a:spcPct val="90000"/>
              </a:lnSpc>
              <a:spcBef>
                <a:spcPts val="0"/>
              </a:spcBef>
              <a:spcAft>
                <a:spcPts val="0"/>
              </a:spcAft>
              <a:buClr>
                <a:schemeClr val="lt1"/>
              </a:buClr>
              <a:buSzPts val="2800"/>
              <a:buNone/>
            </a:pPr>
            <a:r>
              <a:t/>
            </a:r>
            <a:endParaRPr sz="2100">
              <a:latin typeface="Arial"/>
              <a:ea typeface="Arial"/>
              <a:cs typeface="Arial"/>
              <a:sym typeface="Arial"/>
            </a:endParaRPr>
          </a:p>
        </p:txBody>
      </p:sp>
      <p:sp>
        <p:nvSpPr>
          <p:cNvPr id="116" name="Google Shape;116;p4"/>
          <p:cNvSpPr txBox="1"/>
          <p:nvPr/>
        </p:nvSpPr>
        <p:spPr>
          <a:xfrm>
            <a:off x="462925" y="2543725"/>
            <a:ext cx="11064900" cy="3531600"/>
          </a:xfrm>
          <a:prstGeom prst="rect">
            <a:avLst/>
          </a:prstGeom>
          <a:noFill/>
          <a:ln cap="flat" cmpd="sng" w="3810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17" name="Google Shape;117;p4"/>
          <p:cNvPicPr preferRelativeResize="0"/>
          <p:nvPr/>
        </p:nvPicPr>
        <p:blipFill>
          <a:blip r:embed="rId3">
            <a:alphaModFix/>
          </a:blip>
          <a:stretch>
            <a:fillRect/>
          </a:stretch>
        </p:blipFill>
        <p:spPr>
          <a:xfrm>
            <a:off x="534275" y="2661000"/>
            <a:ext cx="498949" cy="498949"/>
          </a:xfrm>
          <a:prstGeom prst="rect">
            <a:avLst/>
          </a:prstGeom>
          <a:noFill/>
          <a:ln>
            <a:noFill/>
          </a:ln>
        </p:spPr>
      </p:pic>
      <p:pic>
        <p:nvPicPr>
          <p:cNvPr id="118" name="Google Shape;118;p4"/>
          <p:cNvPicPr preferRelativeResize="0"/>
          <p:nvPr/>
        </p:nvPicPr>
        <p:blipFill>
          <a:blip r:embed="rId4">
            <a:alphaModFix/>
          </a:blip>
          <a:stretch>
            <a:fillRect/>
          </a:stretch>
        </p:blipFill>
        <p:spPr>
          <a:xfrm>
            <a:off x="545002" y="4130250"/>
            <a:ext cx="477498" cy="498950"/>
          </a:xfrm>
          <a:prstGeom prst="rect">
            <a:avLst/>
          </a:prstGeom>
          <a:noFill/>
          <a:ln>
            <a:noFill/>
          </a:ln>
        </p:spPr>
      </p:pic>
      <p:pic>
        <p:nvPicPr>
          <p:cNvPr id="119" name="Google Shape;119;p4"/>
          <p:cNvPicPr preferRelativeResize="0"/>
          <p:nvPr/>
        </p:nvPicPr>
        <p:blipFill>
          <a:blip r:embed="rId5">
            <a:alphaModFix/>
          </a:blip>
          <a:stretch>
            <a:fillRect/>
          </a:stretch>
        </p:blipFill>
        <p:spPr>
          <a:xfrm>
            <a:off x="462925" y="5077450"/>
            <a:ext cx="641625" cy="641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3"/>
          <p:cNvSpPr txBox="1"/>
          <p:nvPr>
            <p:ph type="title"/>
          </p:nvPr>
        </p:nvSpPr>
        <p:spPr>
          <a:xfrm>
            <a:off x="81650" y="78550"/>
            <a:ext cx="4526400" cy="1257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i="1" lang="en-US">
                <a:latin typeface="Arial"/>
                <a:ea typeface="Arial"/>
                <a:cs typeface="Arial"/>
                <a:sym typeface="Arial"/>
              </a:rPr>
              <a:t>In-game Combat</a:t>
            </a:r>
            <a:endParaRPr i="1">
              <a:latin typeface="Arial"/>
              <a:ea typeface="Arial"/>
              <a:cs typeface="Arial"/>
              <a:sym typeface="Arial"/>
            </a:endParaRPr>
          </a:p>
        </p:txBody>
      </p:sp>
      <p:pic>
        <p:nvPicPr>
          <p:cNvPr id="125" name="Google Shape;125;p3"/>
          <p:cNvPicPr preferRelativeResize="0"/>
          <p:nvPr/>
        </p:nvPicPr>
        <p:blipFill>
          <a:blip r:embed="rId3">
            <a:alphaModFix/>
          </a:blip>
          <a:stretch>
            <a:fillRect/>
          </a:stretch>
        </p:blipFill>
        <p:spPr>
          <a:xfrm>
            <a:off x="876300" y="2624138"/>
            <a:ext cx="10439400" cy="1609725"/>
          </a:xfrm>
          <a:prstGeom prst="rect">
            <a:avLst/>
          </a:prstGeom>
          <a:noFill/>
          <a:ln>
            <a:noFill/>
          </a:ln>
        </p:spPr>
      </p:pic>
      <p:sp>
        <p:nvSpPr>
          <p:cNvPr id="126" name="Google Shape;126;p3"/>
          <p:cNvSpPr txBox="1"/>
          <p:nvPr/>
        </p:nvSpPr>
        <p:spPr>
          <a:xfrm>
            <a:off x="5472650" y="3900600"/>
            <a:ext cx="5332200" cy="9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800">
                <a:solidFill>
                  <a:schemeClr val="lt1"/>
                </a:solidFill>
              </a:rPr>
              <a:t>The ingame menu will notify the player of any enemy encounters, where it gives you an item suggestion of what to use on said encounter.</a:t>
            </a:r>
            <a:endParaRPr i="1" sz="1800">
              <a:solidFill>
                <a:schemeClr val="lt1"/>
              </a:solidFill>
            </a:endParaRPr>
          </a:p>
        </p:txBody>
      </p:sp>
      <p:cxnSp>
        <p:nvCxnSpPr>
          <p:cNvPr id="127" name="Google Shape;127;p3"/>
          <p:cNvCxnSpPr/>
          <p:nvPr/>
        </p:nvCxnSpPr>
        <p:spPr>
          <a:xfrm rot="10800000">
            <a:off x="3694250" y="3468425"/>
            <a:ext cx="1772700" cy="894000"/>
          </a:xfrm>
          <a:prstGeom prst="straightConnector1">
            <a:avLst/>
          </a:prstGeom>
          <a:noFill/>
          <a:ln cap="flat" cmpd="sng" w="38100">
            <a:solidFill>
              <a:schemeClr val="dk2"/>
            </a:solidFill>
            <a:prstDash val="solid"/>
            <a:round/>
            <a:headEnd len="med" w="med" type="none"/>
            <a:tailEnd len="med" w="med" type="triangle"/>
          </a:ln>
        </p:spPr>
      </p:cxnSp>
      <p:pic>
        <p:nvPicPr>
          <p:cNvPr id="128" name="Google Shape;128;p3"/>
          <p:cNvPicPr preferRelativeResize="0"/>
          <p:nvPr/>
        </p:nvPicPr>
        <p:blipFill>
          <a:blip r:embed="rId4">
            <a:alphaModFix/>
          </a:blip>
          <a:stretch>
            <a:fillRect/>
          </a:stretch>
        </p:blipFill>
        <p:spPr>
          <a:xfrm>
            <a:off x="200600" y="2570213"/>
            <a:ext cx="11790799" cy="1717550"/>
          </a:xfrm>
          <a:prstGeom prst="rect">
            <a:avLst/>
          </a:prstGeom>
          <a:noFill/>
          <a:ln>
            <a:noFill/>
          </a:ln>
        </p:spPr>
      </p:pic>
      <p:sp>
        <p:nvSpPr>
          <p:cNvPr id="129" name="Google Shape;129;p3"/>
          <p:cNvSpPr txBox="1"/>
          <p:nvPr/>
        </p:nvSpPr>
        <p:spPr>
          <a:xfrm>
            <a:off x="6244050" y="3689475"/>
            <a:ext cx="5332200" cy="9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800">
                <a:solidFill>
                  <a:schemeClr val="lt1"/>
                </a:solidFill>
              </a:rPr>
              <a:t>The player can choose what item to use on whatever enemies are encountered, with each item dealing </a:t>
            </a:r>
            <a:r>
              <a:rPr i="1" lang="en-US" sz="1800" u="sng">
                <a:solidFill>
                  <a:schemeClr val="lt1"/>
                </a:solidFill>
              </a:rPr>
              <a:t>unique </a:t>
            </a:r>
            <a:r>
              <a:rPr i="1" lang="en-US" sz="1800">
                <a:solidFill>
                  <a:schemeClr val="lt1"/>
                </a:solidFill>
              </a:rPr>
              <a:t>amounts of </a:t>
            </a:r>
            <a:r>
              <a:rPr i="1" lang="en-US" sz="1800">
                <a:solidFill>
                  <a:srgbClr val="FF0000"/>
                </a:solidFill>
              </a:rPr>
              <a:t>damage</a:t>
            </a:r>
            <a:r>
              <a:rPr i="1" lang="en-US" sz="1800">
                <a:solidFill>
                  <a:schemeClr val="lt1"/>
                </a:solidFill>
              </a:rPr>
              <a:t>.</a:t>
            </a:r>
            <a:endParaRPr i="1" sz="1800">
              <a:solidFill>
                <a:schemeClr val="lt1"/>
              </a:solidFill>
            </a:endParaRPr>
          </a:p>
        </p:txBody>
      </p:sp>
      <p:cxnSp>
        <p:nvCxnSpPr>
          <p:cNvPr id="130" name="Google Shape;130;p3"/>
          <p:cNvCxnSpPr/>
          <p:nvPr/>
        </p:nvCxnSpPr>
        <p:spPr>
          <a:xfrm rot="10800000">
            <a:off x="4519650" y="2829700"/>
            <a:ext cx="1724400" cy="1134900"/>
          </a:xfrm>
          <a:prstGeom prst="straightConnector1">
            <a:avLst/>
          </a:prstGeom>
          <a:noFill/>
          <a:ln cap="flat" cmpd="sng" w="38100">
            <a:solidFill>
              <a:schemeClr val="dk2"/>
            </a:solidFill>
            <a:prstDash val="solid"/>
            <a:round/>
            <a:headEnd len="med" w="med" type="none"/>
            <a:tailEnd len="med" w="med" type="triangle"/>
          </a:ln>
        </p:spPr>
      </p:cxnSp>
      <p:pic>
        <p:nvPicPr>
          <p:cNvPr id="131" name="Google Shape;131;p3"/>
          <p:cNvPicPr preferRelativeResize="0"/>
          <p:nvPr/>
        </p:nvPicPr>
        <p:blipFill>
          <a:blip r:embed="rId5">
            <a:alphaModFix/>
          </a:blip>
          <a:stretch>
            <a:fillRect/>
          </a:stretch>
        </p:blipFill>
        <p:spPr>
          <a:xfrm>
            <a:off x="669050" y="1932687"/>
            <a:ext cx="10853899" cy="3965475"/>
          </a:xfrm>
          <a:prstGeom prst="rect">
            <a:avLst/>
          </a:prstGeom>
          <a:noFill/>
          <a:ln>
            <a:noFill/>
          </a:ln>
        </p:spPr>
      </p:pic>
      <p:cxnSp>
        <p:nvCxnSpPr>
          <p:cNvPr id="132" name="Google Shape;132;p3"/>
          <p:cNvCxnSpPr/>
          <p:nvPr/>
        </p:nvCxnSpPr>
        <p:spPr>
          <a:xfrm flipH="1">
            <a:off x="2574150" y="2810000"/>
            <a:ext cx="4264200" cy="2495700"/>
          </a:xfrm>
          <a:prstGeom prst="straightConnector1">
            <a:avLst/>
          </a:prstGeom>
          <a:noFill/>
          <a:ln cap="flat" cmpd="sng" w="38100">
            <a:solidFill>
              <a:schemeClr val="dk2"/>
            </a:solidFill>
            <a:prstDash val="solid"/>
            <a:round/>
            <a:headEnd len="med" w="med" type="none"/>
            <a:tailEnd len="med" w="med" type="triangle"/>
          </a:ln>
        </p:spPr>
      </p:cxnSp>
      <p:sp>
        <p:nvSpPr>
          <p:cNvPr id="133" name="Google Shape;133;p3"/>
          <p:cNvSpPr txBox="1"/>
          <p:nvPr/>
        </p:nvSpPr>
        <p:spPr>
          <a:xfrm>
            <a:off x="6931800" y="2412200"/>
            <a:ext cx="4425000" cy="17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800">
                <a:solidFill>
                  <a:schemeClr val="lt1"/>
                </a:solidFill>
              </a:rPr>
              <a:t>The combat sequence revolves around the player’s reaction speed. After the text appears, depending on how long the player takes to hit Enter, an amount of damage is dealt to the enemy accordingly.</a:t>
            </a:r>
            <a:endParaRPr i="1" sz="1800">
              <a:solidFill>
                <a:schemeClr val="lt1"/>
              </a:solidFill>
            </a:endParaRPr>
          </a:p>
        </p:txBody>
      </p:sp>
      <p:pic>
        <p:nvPicPr>
          <p:cNvPr id="134" name="Google Shape;134;p3"/>
          <p:cNvPicPr preferRelativeResize="0"/>
          <p:nvPr/>
        </p:nvPicPr>
        <p:blipFill>
          <a:blip r:embed="rId6">
            <a:alphaModFix/>
          </a:blip>
          <a:stretch>
            <a:fillRect/>
          </a:stretch>
        </p:blipFill>
        <p:spPr>
          <a:xfrm>
            <a:off x="2033588" y="2924175"/>
            <a:ext cx="8124825" cy="1009650"/>
          </a:xfrm>
          <a:prstGeom prst="rect">
            <a:avLst/>
          </a:prstGeom>
          <a:noFill/>
          <a:ln>
            <a:noFill/>
          </a:ln>
        </p:spPr>
      </p:pic>
      <p:sp>
        <p:nvSpPr>
          <p:cNvPr id="135" name="Google Shape;135;p3"/>
          <p:cNvSpPr txBox="1"/>
          <p:nvPr/>
        </p:nvSpPr>
        <p:spPr>
          <a:xfrm>
            <a:off x="4003200" y="4287775"/>
            <a:ext cx="4185600" cy="16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800">
                <a:solidFill>
                  <a:schemeClr val="lt1"/>
                </a:solidFill>
              </a:rPr>
              <a:t>Just like in most games, the player’s attack can miss. In this case, if the player takes too long to react, they miss their attack window, dealing 0 damage.</a:t>
            </a:r>
            <a:endParaRPr i="1" sz="1800">
              <a:solidFill>
                <a:schemeClr val="lt1"/>
              </a:solidFill>
            </a:endParaRPr>
          </a:p>
        </p:txBody>
      </p:sp>
      <p:pic>
        <p:nvPicPr>
          <p:cNvPr id="136" name="Google Shape;136;p3"/>
          <p:cNvPicPr preferRelativeResize="0"/>
          <p:nvPr/>
        </p:nvPicPr>
        <p:blipFill>
          <a:blip r:embed="rId7">
            <a:alphaModFix/>
          </a:blip>
          <a:stretch>
            <a:fillRect/>
          </a:stretch>
        </p:blipFill>
        <p:spPr>
          <a:xfrm>
            <a:off x="2466975" y="2981338"/>
            <a:ext cx="7258050" cy="895350"/>
          </a:xfrm>
          <a:prstGeom prst="rect">
            <a:avLst/>
          </a:prstGeom>
          <a:noFill/>
          <a:ln>
            <a:noFill/>
          </a:ln>
        </p:spPr>
      </p:pic>
      <p:sp>
        <p:nvSpPr>
          <p:cNvPr id="137" name="Google Shape;137;p3"/>
          <p:cNvSpPr txBox="1"/>
          <p:nvPr/>
        </p:nvSpPr>
        <p:spPr>
          <a:xfrm>
            <a:off x="3370050" y="1434475"/>
            <a:ext cx="4425000" cy="13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800">
                <a:solidFill>
                  <a:schemeClr val="lt1"/>
                </a:solidFill>
              </a:rPr>
              <a:t>Thinking of bypassing the mechanics by spamming Enter? Not going to work! If you try it, you’ll be met with shame and deal 0 damage.</a:t>
            </a:r>
            <a:endParaRPr i="1" sz="18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25"/>
                                        </p:tgtEl>
                                      </p:cBhvr>
                                    </p:animEffect>
                                    <p:set>
                                      <p:cBhvr>
                                        <p:cTn dur="1" fill="hold">
                                          <p:stCondLst>
                                            <p:cond delay="1000"/>
                                          </p:stCondLst>
                                        </p:cTn>
                                        <p:tgtEl>
                                          <p:spTgt spid="12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26"/>
                                        </p:tgtEl>
                                      </p:cBhvr>
                                    </p:animEffect>
                                    <p:set>
                                      <p:cBhvr>
                                        <p:cTn dur="1" fill="hold">
                                          <p:stCondLst>
                                            <p:cond delay="1000"/>
                                          </p:stCondLst>
                                        </p:cTn>
                                        <p:tgtEl>
                                          <p:spTgt spid="12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27"/>
                                        </p:tgtEl>
                                      </p:cBhvr>
                                    </p:animEffect>
                                    <p:set>
                                      <p:cBhvr>
                                        <p:cTn dur="1" fill="hold">
                                          <p:stCondLst>
                                            <p:cond delay="1000"/>
                                          </p:stCondLst>
                                        </p:cTn>
                                        <p:tgtEl>
                                          <p:spTgt spid="12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28"/>
                                        </p:tgtEl>
                                      </p:cBhvr>
                                    </p:animEffect>
                                    <p:set>
                                      <p:cBhvr>
                                        <p:cTn dur="1" fill="hold">
                                          <p:stCondLst>
                                            <p:cond delay="1000"/>
                                          </p:stCondLst>
                                        </p:cTn>
                                        <p:tgtEl>
                                          <p:spTgt spid="12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30"/>
                                        </p:tgtEl>
                                      </p:cBhvr>
                                    </p:animEffect>
                                    <p:set>
                                      <p:cBhvr>
                                        <p:cTn dur="1" fill="hold">
                                          <p:stCondLst>
                                            <p:cond delay="1000"/>
                                          </p:stCondLst>
                                        </p:cTn>
                                        <p:tgtEl>
                                          <p:spTgt spid="13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29"/>
                                        </p:tgtEl>
                                      </p:cBhvr>
                                    </p:animEffect>
                                    <p:set>
                                      <p:cBhvr>
                                        <p:cTn dur="1" fill="hold">
                                          <p:stCondLst>
                                            <p:cond delay="1000"/>
                                          </p:stCondLst>
                                        </p:cTn>
                                        <p:tgtEl>
                                          <p:spTgt spid="12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31"/>
                                        </p:tgtEl>
                                      </p:cBhvr>
                                    </p:animEffect>
                                    <p:set>
                                      <p:cBhvr>
                                        <p:cTn dur="1" fill="hold">
                                          <p:stCondLst>
                                            <p:cond delay="1000"/>
                                          </p:stCondLst>
                                        </p:cTn>
                                        <p:tgtEl>
                                          <p:spTgt spid="13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32"/>
                                        </p:tgtEl>
                                      </p:cBhvr>
                                    </p:animEffect>
                                    <p:set>
                                      <p:cBhvr>
                                        <p:cTn dur="1" fill="hold">
                                          <p:stCondLst>
                                            <p:cond delay="1000"/>
                                          </p:stCondLst>
                                        </p:cTn>
                                        <p:tgtEl>
                                          <p:spTgt spid="13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33"/>
                                        </p:tgtEl>
                                      </p:cBhvr>
                                    </p:animEffect>
                                    <p:set>
                                      <p:cBhvr>
                                        <p:cTn dur="1" fill="hold">
                                          <p:stCondLst>
                                            <p:cond delay="1000"/>
                                          </p:stCondLst>
                                        </p:cTn>
                                        <p:tgtEl>
                                          <p:spTgt spid="13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34"/>
                                        </p:tgtEl>
                                      </p:cBhvr>
                                    </p:animEffect>
                                    <p:set>
                                      <p:cBhvr>
                                        <p:cTn dur="1" fill="hold">
                                          <p:stCondLst>
                                            <p:cond delay="1000"/>
                                          </p:stCondLst>
                                        </p:cTn>
                                        <p:tgtEl>
                                          <p:spTgt spid="13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35"/>
                                        </p:tgtEl>
                                      </p:cBhvr>
                                    </p:animEffect>
                                    <p:set>
                                      <p:cBhvr>
                                        <p:cTn dur="1" fill="hold">
                                          <p:stCondLst>
                                            <p:cond delay="0"/>
                                          </p:stCondLst>
                                        </p:cTn>
                                        <p:tgtEl>
                                          <p:spTgt spid="13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36"/>
                                        </p:tgtEl>
                                      </p:cBhvr>
                                    </p:animEffect>
                                    <p:set>
                                      <p:cBhvr>
                                        <p:cTn dur="1" fill="hold">
                                          <p:stCondLst>
                                            <p:cond delay="1000"/>
                                          </p:stCondLst>
                                        </p:cTn>
                                        <p:tgtEl>
                                          <p:spTgt spid="13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37"/>
                                        </p:tgtEl>
                                      </p:cBhvr>
                                    </p:animEffect>
                                    <p:set>
                                      <p:cBhvr>
                                        <p:cTn dur="1" fill="hold">
                                          <p:stCondLst>
                                            <p:cond delay="1000"/>
                                          </p:stCondLst>
                                        </p:cTn>
                                        <p:tgtEl>
                                          <p:spTgt spid="13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txBox="1"/>
          <p:nvPr>
            <p:ph idx="1" type="body"/>
          </p:nvPr>
        </p:nvSpPr>
        <p:spPr>
          <a:xfrm>
            <a:off x="252175" y="1306625"/>
            <a:ext cx="6165600" cy="44115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lt1"/>
              </a:buClr>
              <a:buSzPts val="2800"/>
              <a:buNone/>
            </a:pPr>
            <a:r>
              <a:rPr i="1" lang="en-US" sz="2100" u="sng">
                <a:solidFill>
                  <a:srgbClr val="00FFFF"/>
                </a:solidFill>
                <a:latin typeface="Arial"/>
                <a:ea typeface="Arial"/>
                <a:cs typeface="Arial"/>
                <a:sym typeface="Arial"/>
              </a:rPr>
              <a:t>Enemy Attack System:</a:t>
            </a:r>
            <a:endParaRPr i="1" sz="2100" u="sng">
              <a:solidFill>
                <a:srgbClr val="00FFFF"/>
              </a:solidFill>
              <a:latin typeface="Arial"/>
              <a:ea typeface="Arial"/>
              <a:cs typeface="Arial"/>
              <a:sym typeface="Arial"/>
            </a:endParaRPr>
          </a:p>
          <a:p>
            <a:pPr indent="-361950" lvl="0" marL="457200" rtl="0" algn="l">
              <a:lnSpc>
                <a:spcPct val="115000"/>
              </a:lnSpc>
              <a:spcBef>
                <a:spcPts val="1200"/>
              </a:spcBef>
              <a:spcAft>
                <a:spcPts val="0"/>
              </a:spcAft>
              <a:buSzPts val="2100"/>
              <a:buFont typeface="Arial"/>
              <a:buAutoNum type="arabicPeriod"/>
            </a:pPr>
            <a:r>
              <a:rPr i="1" lang="en-US" sz="2100">
                <a:latin typeface="Arial"/>
                <a:ea typeface="Arial"/>
                <a:cs typeface="Arial"/>
                <a:sym typeface="Arial"/>
              </a:rPr>
              <a:t>Encounter Varied Enemies: Face foes with diverse actions, making battles exciting.</a:t>
            </a:r>
            <a:endParaRPr i="1" sz="2100">
              <a:latin typeface="Arial"/>
              <a:ea typeface="Arial"/>
              <a:cs typeface="Arial"/>
              <a:sym typeface="Arial"/>
            </a:endParaRPr>
          </a:p>
          <a:p>
            <a:pPr indent="-361950" lvl="0" marL="457200" rtl="0" algn="l">
              <a:lnSpc>
                <a:spcPct val="115000"/>
              </a:lnSpc>
              <a:spcBef>
                <a:spcPts val="0"/>
              </a:spcBef>
              <a:spcAft>
                <a:spcPts val="0"/>
              </a:spcAft>
              <a:buSzPts val="2100"/>
              <a:buFont typeface="Arial"/>
              <a:buAutoNum type="arabicPeriod"/>
            </a:pPr>
            <a:r>
              <a:rPr i="1" lang="en-US" sz="2100">
                <a:latin typeface="Arial"/>
                <a:ea typeface="Arial"/>
                <a:cs typeface="Arial"/>
                <a:sym typeface="Arial"/>
              </a:rPr>
              <a:t>Realistic Combat: Experience unpredictable enemy moves for added challenge.</a:t>
            </a:r>
            <a:endParaRPr i="1" sz="2100">
              <a:latin typeface="Arial"/>
              <a:ea typeface="Arial"/>
              <a:cs typeface="Arial"/>
              <a:sym typeface="Arial"/>
            </a:endParaRPr>
          </a:p>
          <a:p>
            <a:pPr indent="-361950" lvl="0" marL="457200" rtl="0" algn="l">
              <a:lnSpc>
                <a:spcPct val="115000"/>
              </a:lnSpc>
              <a:spcBef>
                <a:spcPts val="0"/>
              </a:spcBef>
              <a:spcAft>
                <a:spcPts val="0"/>
              </a:spcAft>
              <a:buSzPts val="2100"/>
              <a:buFont typeface="Arial"/>
              <a:buAutoNum type="arabicPeriod"/>
            </a:pPr>
            <a:r>
              <a:rPr i="1" lang="en-US" sz="2100">
                <a:latin typeface="Arial"/>
                <a:ea typeface="Arial"/>
                <a:cs typeface="Arial"/>
                <a:sym typeface="Arial"/>
              </a:rPr>
              <a:t>Make Strategic Choices: Adapt to enemy behaviors, including potent special attacks.</a:t>
            </a:r>
            <a:endParaRPr i="1" sz="2100">
              <a:latin typeface="Arial"/>
              <a:ea typeface="Arial"/>
              <a:cs typeface="Arial"/>
              <a:sym typeface="Arial"/>
            </a:endParaRPr>
          </a:p>
          <a:p>
            <a:pPr indent="-361950" lvl="0" marL="457200" rtl="0" algn="l">
              <a:lnSpc>
                <a:spcPct val="115000"/>
              </a:lnSpc>
              <a:spcBef>
                <a:spcPts val="0"/>
              </a:spcBef>
              <a:spcAft>
                <a:spcPts val="0"/>
              </a:spcAft>
              <a:buSzPts val="2100"/>
              <a:buFont typeface="Arial"/>
              <a:buAutoNum type="arabicPeriod"/>
            </a:pPr>
            <a:r>
              <a:rPr i="1" lang="en-US" sz="2100">
                <a:latin typeface="Arial"/>
                <a:ea typeface="Arial"/>
                <a:cs typeface="Arial"/>
                <a:sym typeface="Arial"/>
              </a:rPr>
              <a:t>Thrilling Space Showdowns: Test your skills in unique and intense battles.</a:t>
            </a:r>
            <a:endParaRPr i="1" sz="2100">
              <a:latin typeface="Arial"/>
              <a:ea typeface="Arial"/>
              <a:cs typeface="Arial"/>
              <a:sym typeface="Arial"/>
            </a:endParaRPr>
          </a:p>
          <a:p>
            <a:pPr indent="-50800" lvl="0" marL="228600" rtl="0" algn="l">
              <a:lnSpc>
                <a:spcPct val="90000"/>
              </a:lnSpc>
              <a:spcBef>
                <a:spcPts val="1200"/>
              </a:spcBef>
              <a:spcAft>
                <a:spcPts val="0"/>
              </a:spcAft>
              <a:buClr>
                <a:schemeClr val="lt1"/>
              </a:buClr>
              <a:buSzPts val="2800"/>
              <a:buNone/>
            </a:pPr>
            <a:r>
              <a:t/>
            </a:r>
            <a:endParaRPr i="1" sz="1600">
              <a:solidFill>
                <a:srgbClr val="00FFFF"/>
              </a:solidFill>
              <a:latin typeface="Arial"/>
              <a:ea typeface="Arial"/>
              <a:cs typeface="Arial"/>
              <a:sym typeface="Arial"/>
            </a:endParaRPr>
          </a:p>
          <a:p>
            <a:pPr indent="-50800" lvl="0" marL="228600" rtl="0" algn="l">
              <a:lnSpc>
                <a:spcPct val="90000"/>
              </a:lnSpc>
              <a:spcBef>
                <a:spcPts val="0"/>
              </a:spcBef>
              <a:spcAft>
                <a:spcPts val="0"/>
              </a:spcAft>
              <a:buClr>
                <a:schemeClr val="lt1"/>
              </a:buClr>
              <a:buSzPts val="2800"/>
              <a:buNone/>
            </a:pPr>
            <a:r>
              <a:t/>
            </a:r>
            <a:endParaRPr i="1" sz="1600">
              <a:solidFill>
                <a:srgbClr val="00FFFF"/>
              </a:solidFill>
              <a:latin typeface="Arial"/>
              <a:ea typeface="Arial"/>
              <a:cs typeface="Arial"/>
              <a:sym typeface="Arial"/>
            </a:endParaRPr>
          </a:p>
          <a:p>
            <a:pPr indent="-50800" lvl="0" marL="228600" rtl="0" algn="l">
              <a:lnSpc>
                <a:spcPct val="90000"/>
              </a:lnSpc>
              <a:spcBef>
                <a:spcPts val="0"/>
              </a:spcBef>
              <a:spcAft>
                <a:spcPts val="0"/>
              </a:spcAft>
              <a:buClr>
                <a:schemeClr val="lt1"/>
              </a:buClr>
              <a:buSzPts val="2800"/>
              <a:buNone/>
            </a:pPr>
            <a:r>
              <a:t/>
            </a:r>
            <a:endParaRPr i="1" sz="1600">
              <a:latin typeface="Arial"/>
              <a:ea typeface="Arial"/>
              <a:cs typeface="Arial"/>
              <a:sym typeface="Arial"/>
            </a:endParaRPr>
          </a:p>
        </p:txBody>
      </p:sp>
      <p:pic>
        <p:nvPicPr>
          <p:cNvPr id="143" name="Google Shape;143;p6"/>
          <p:cNvPicPr preferRelativeResize="0"/>
          <p:nvPr/>
        </p:nvPicPr>
        <p:blipFill>
          <a:blip r:embed="rId3">
            <a:alphaModFix/>
          </a:blip>
          <a:stretch>
            <a:fillRect/>
          </a:stretch>
        </p:blipFill>
        <p:spPr>
          <a:xfrm>
            <a:off x="6874200" y="2536176"/>
            <a:ext cx="5078949" cy="3028226"/>
          </a:xfrm>
          <a:prstGeom prst="rect">
            <a:avLst/>
          </a:prstGeom>
          <a:noFill/>
          <a:ln>
            <a:noFill/>
          </a:ln>
        </p:spPr>
      </p:pic>
      <p:cxnSp>
        <p:nvCxnSpPr>
          <p:cNvPr id="144" name="Google Shape;144;p6"/>
          <p:cNvCxnSpPr/>
          <p:nvPr/>
        </p:nvCxnSpPr>
        <p:spPr>
          <a:xfrm>
            <a:off x="5524350" y="2257775"/>
            <a:ext cx="1729500" cy="691800"/>
          </a:xfrm>
          <a:prstGeom prst="straightConnector1">
            <a:avLst/>
          </a:prstGeom>
          <a:noFill/>
          <a:ln cap="flat" cmpd="sng" w="9525">
            <a:solidFill>
              <a:srgbClr val="00FFFF"/>
            </a:solidFill>
            <a:prstDash val="solid"/>
            <a:round/>
            <a:headEnd len="med" w="med" type="none"/>
            <a:tailEnd len="med" w="med" type="triangle"/>
          </a:ln>
        </p:spPr>
      </p:cxnSp>
      <p:cxnSp>
        <p:nvCxnSpPr>
          <p:cNvPr id="145" name="Google Shape;145;p6"/>
          <p:cNvCxnSpPr/>
          <p:nvPr/>
        </p:nvCxnSpPr>
        <p:spPr>
          <a:xfrm>
            <a:off x="5245725" y="3007175"/>
            <a:ext cx="1969500" cy="144000"/>
          </a:xfrm>
          <a:prstGeom prst="straightConnector1">
            <a:avLst/>
          </a:prstGeom>
          <a:noFill/>
          <a:ln cap="flat" cmpd="sng" w="9525">
            <a:solidFill>
              <a:schemeClr val="dk2"/>
            </a:solidFill>
            <a:prstDash val="solid"/>
            <a:round/>
            <a:headEnd len="med" w="med" type="none"/>
            <a:tailEnd len="med" w="med" type="triangle"/>
          </a:ln>
        </p:spPr>
      </p:cxnSp>
      <p:cxnSp>
        <p:nvCxnSpPr>
          <p:cNvPr id="146" name="Google Shape;146;p6"/>
          <p:cNvCxnSpPr/>
          <p:nvPr/>
        </p:nvCxnSpPr>
        <p:spPr>
          <a:xfrm>
            <a:off x="5245725" y="3007163"/>
            <a:ext cx="1959900" cy="537900"/>
          </a:xfrm>
          <a:prstGeom prst="straightConnector1">
            <a:avLst/>
          </a:prstGeom>
          <a:noFill/>
          <a:ln cap="flat" cmpd="sng" w="9525">
            <a:solidFill>
              <a:schemeClr val="dk2"/>
            </a:solidFill>
            <a:prstDash val="solid"/>
            <a:round/>
            <a:headEnd len="med" w="med" type="none"/>
            <a:tailEnd len="med" w="med" type="triangle"/>
          </a:ln>
        </p:spPr>
      </p:cxnSp>
      <p:cxnSp>
        <p:nvCxnSpPr>
          <p:cNvPr id="147" name="Google Shape;147;p6"/>
          <p:cNvCxnSpPr/>
          <p:nvPr/>
        </p:nvCxnSpPr>
        <p:spPr>
          <a:xfrm>
            <a:off x="5695975" y="3545063"/>
            <a:ext cx="1490400" cy="461400"/>
          </a:xfrm>
          <a:prstGeom prst="straightConnector1">
            <a:avLst/>
          </a:prstGeom>
          <a:noFill/>
          <a:ln cap="flat" cmpd="sng" w="9525">
            <a:solidFill>
              <a:schemeClr val="dk2"/>
            </a:solidFill>
            <a:prstDash val="solid"/>
            <a:round/>
            <a:headEnd len="med" w="med" type="none"/>
            <a:tailEnd len="med" w="med" type="triangle"/>
          </a:ln>
        </p:spPr>
      </p:cxnSp>
      <p:cxnSp>
        <p:nvCxnSpPr>
          <p:cNvPr id="148" name="Google Shape;148;p6"/>
          <p:cNvCxnSpPr/>
          <p:nvPr/>
        </p:nvCxnSpPr>
        <p:spPr>
          <a:xfrm>
            <a:off x="5695975" y="3545063"/>
            <a:ext cx="1500000" cy="1018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8"/>
          <p:cNvSpPr txBox="1"/>
          <p:nvPr>
            <p:ph type="title"/>
          </p:nvPr>
        </p:nvSpPr>
        <p:spPr>
          <a:xfrm>
            <a:off x="219200" y="129325"/>
            <a:ext cx="37992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i="1" lang="en-US">
                <a:latin typeface="Arial"/>
                <a:ea typeface="Arial"/>
                <a:cs typeface="Arial"/>
                <a:sym typeface="Arial"/>
              </a:rPr>
              <a:t>Game Parser</a:t>
            </a:r>
            <a:endParaRPr i="1">
              <a:latin typeface="Arial"/>
              <a:ea typeface="Arial"/>
              <a:cs typeface="Arial"/>
              <a:sym typeface="Arial"/>
            </a:endParaRPr>
          </a:p>
        </p:txBody>
      </p:sp>
      <p:sp>
        <p:nvSpPr>
          <p:cNvPr id="154" name="Google Shape;154;p8"/>
          <p:cNvSpPr txBox="1"/>
          <p:nvPr>
            <p:ph idx="1" type="body"/>
          </p:nvPr>
        </p:nvSpPr>
        <p:spPr>
          <a:xfrm>
            <a:off x="3357375" y="1455025"/>
            <a:ext cx="5115900" cy="1217700"/>
          </a:xfrm>
          <a:prstGeom prst="rect">
            <a:avLst/>
          </a:prstGeom>
          <a:noFill/>
          <a:ln>
            <a:noFill/>
          </a:ln>
        </p:spPr>
        <p:txBody>
          <a:bodyPr anchorCtr="0" anchor="t" bIns="45700" lIns="91425" spcFirstLastPara="1" rIns="91425" wrap="square" tIns="45700">
            <a:normAutofit lnSpcReduction="10000"/>
          </a:bodyPr>
          <a:lstStyle/>
          <a:p>
            <a:pPr indent="-50800" lvl="0" marL="228600" rtl="0" algn="l">
              <a:lnSpc>
                <a:spcPct val="90000"/>
              </a:lnSpc>
              <a:spcBef>
                <a:spcPts val="0"/>
              </a:spcBef>
              <a:spcAft>
                <a:spcPts val="0"/>
              </a:spcAft>
              <a:buClr>
                <a:schemeClr val="lt1"/>
              </a:buClr>
              <a:buSzPts val="2800"/>
              <a:buNone/>
            </a:pPr>
            <a:r>
              <a:rPr i="1" lang="en-US" sz="2300">
                <a:latin typeface="Arial"/>
                <a:ea typeface="Arial"/>
                <a:cs typeface="Arial"/>
                <a:sym typeface="Arial"/>
              </a:rPr>
              <a:t>Our game features a state-of-the-art game parser, which </a:t>
            </a:r>
            <a:r>
              <a:rPr i="1" lang="en-US" sz="2300" u="sng">
                <a:latin typeface="Arial"/>
                <a:ea typeface="Arial"/>
                <a:cs typeface="Arial"/>
                <a:sym typeface="Arial"/>
              </a:rPr>
              <a:t>filters</a:t>
            </a:r>
            <a:r>
              <a:rPr i="1" lang="en-US" sz="2300">
                <a:latin typeface="Arial"/>
                <a:ea typeface="Arial"/>
                <a:cs typeface="Arial"/>
                <a:sym typeface="Arial"/>
              </a:rPr>
              <a:t> </a:t>
            </a:r>
            <a:r>
              <a:rPr i="1" lang="en-US" sz="2300">
                <a:latin typeface="Arial"/>
                <a:ea typeface="Arial"/>
                <a:cs typeface="Arial"/>
                <a:sym typeface="Arial"/>
              </a:rPr>
              <a:t>out words from a list of “stop-words”.</a:t>
            </a:r>
            <a:endParaRPr i="1" sz="2300">
              <a:latin typeface="Arial"/>
              <a:ea typeface="Arial"/>
              <a:cs typeface="Arial"/>
              <a:sym typeface="Arial"/>
            </a:endParaRPr>
          </a:p>
          <a:p>
            <a:pPr indent="-50800" lvl="0" marL="228600" rtl="0" algn="l">
              <a:lnSpc>
                <a:spcPct val="90000"/>
              </a:lnSpc>
              <a:spcBef>
                <a:spcPts val="0"/>
              </a:spcBef>
              <a:spcAft>
                <a:spcPts val="0"/>
              </a:spcAft>
              <a:buClr>
                <a:schemeClr val="lt1"/>
              </a:buClr>
              <a:buSzPts val="2800"/>
              <a:buNone/>
            </a:pPr>
            <a:r>
              <a:t/>
            </a:r>
            <a:endParaRPr i="1" sz="2300">
              <a:latin typeface="Arial"/>
              <a:ea typeface="Arial"/>
              <a:cs typeface="Arial"/>
              <a:sym typeface="Arial"/>
            </a:endParaRPr>
          </a:p>
        </p:txBody>
      </p:sp>
      <p:pic>
        <p:nvPicPr>
          <p:cNvPr id="155" name="Google Shape;155;p8"/>
          <p:cNvPicPr preferRelativeResize="0"/>
          <p:nvPr/>
        </p:nvPicPr>
        <p:blipFill>
          <a:blip r:embed="rId3">
            <a:alphaModFix/>
          </a:blip>
          <a:stretch>
            <a:fillRect/>
          </a:stretch>
        </p:blipFill>
        <p:spPr>
          <a:xfrm>
            <a:off x="2170475" y="2613600"/>
            <a:ext cx="7633376" cy="3433875"/>
          </a:xfrm>
          <a:prstGeom prst="rect">
            <a:avLst/>
          </a:prstGeom>
          <a:noFill/>
          <a:ln>
            <a:noFill/>
          </a:ln>
        </p:spPr>
      </p:pic>
      <p:pic>
        <p:nvPicPr>
          <p:cNvPr id="156" name="Google Shape;156;p8"/>
          <p:cNvPicPr preferRelativeResize="0"/>
          <p:nvPr/>
        </p:nvPicPr>
        <p:blipFill>
          <a:blip r:embed="rId4">
            <a:alphaModFix/>
          </a:blip>
          <a:stretch>
            <a:fillRect/>
          </a:stretch>
        </p:blipFill>
        <p:spPr>
          <a:xfrm>
            <a:off x="1628788" y="2456938"/>
            <a:ext cx="8382000" cy="2686050"/>
          </a:xfrm>
          <a:prstGeom prst="rect">
            <a:avLst/>
          </a:prstGeom>
          <a:noFill/>
          <a:ln>
            <a:noFill/>
          </a:ln>
        </p:spPr>
      </p:pic>
      <p:sp>
        <p:nvSpPr>
          <p:cNvPr id="157" name="Google Shape;157;p8"/>
          <p:cNvSpPr txBox="1"/>
          <p:nvPr>
            <p:ph idx="1" type="body"/>
          </p:nvPr>
        </p:nvSpPr>
        <p:spPr>
          <a:xfrm>
            <a:off x="3307875" y="5223200"/>
            <a:ext cx="5214900" cy="1325700"/>
          </a:xfrm>
          <a:prstGeom prst="rect">
            <a:avLst/>
          </a:prstGeom>
          <a:noFill/>
          <a:ln>
            <a:noFill/>
          </a:ln>
        </p:spPr>
        <p:txBody>
          <a:bodyPr anchorCtr="0" anchor="t" bIns="45700" lIns="91425" spcFirstLastPara="1" rIns="91425" wrap="square" tIns="45700">
            <a:normAutofit lnSpcReduction="20000"/>
          </a:bodyPr>
          <a:lstStyle/>
          <a:p>
            <a:pPr indent="-50800" lvl="0" marL="228600" rtl="0" algn="l">
              <a:lnSpc>
                <a:spcPct val="90000"/>
              </a:lnSpc>
              <a:spcBef>
                <a:spcPts val="0"/>
              </a:spcBef>
              <a:spcAft>
                <a:spcPts val="0"/>
              </a:spcAft>
              <a:buClr>
                <a:schemeClr val="lt1"/>
              </a:buClr>
              <a:buSzPts val="2800"/>
              <a:buNone/>
            </a:pPr>
            <a:r>
              <a:rPr i="1" lang="en-US" sz="2300">
                <a:latin typeface="Arial"/>
                <a:ea typeface="Arial"/>
                <a:cs typeface="Arial"/>
                <a:sym typeface="Arial"/>
              </a:rPr>
              <a:t>It also processes </a:t>
            </a:r>
            <a:r>
              <a:rPr i="1" lang="en-US" sz="2300" u="sng">
                <a:latin typeface="Arial"/>
                <a:ea typeface="Arial"/>
                <a:cs typeface="Arial"/>
                <a:sym typeface="Arial"/>
              </a:rPr>
              <a:t>synonyms</a:t>
            </a:r>
            <a:r>
              <a:rPr i="1" lang="en-US" sz="2300">
                <a:latin typeface="Arial"/>
                <a:ea typeface="Arial"/>
                <a:cs typeface="Arial"/>
                <a:sym typeface="Arial"/>
              </a:rPr>
              <a:t> of command words, so if you were to type “travel to garden”, </a:t>
            </a:r>
            <a:r>
              <a:rPr i="1" lang="en-US" sz="2300">
                <a:latin typeface="Arial"/>
                <a:ea typeface="Arial"/>
                <a:cs typeface="Arial"/>
                <a:sym typeface="Arial"/>
              </a:rPr>
              <a:t>you</a:t>
            </a:r>
            <a:r>
              <a:rPr i="1" lang="en-US" sz="2300">
                <a:latin typeface="Arial"/>
                <a:ea typeface="Arial"/>
                <a:cs typeface="Arial"/>
                <a:sym typeface="Arial"/>
              </a:rPr>
              <a:t> would go to Garden.</a:t>
            </a:r>
            <a:endParaRPr i="1" sz="2300">
              <a:latin typeface="Arial"/>
              <a:ea typeface="Arial"/>
              <a:cs typeface="Arial"/>
              <a:sym typeface="Arial"/>
            </a:endParaRPr>
          </a:p>
          <a:p>
            <a:pPr indent="-50800" lvl="0" marL="228600" rtl="0" algn="l">
              <a:lnSpc>
                <a:spcPct val="90000"/>
              </a:lnSpc>
              <a:spcBef>
                <a:spcPts val="0"/>
              </a:spcBef>
              <a:spcAft>
                <a:spcPts val="0"/>
              </a:spcAft>
              <a:buClr>
                <a:schemeClr val="lt1"/>
              </a:buClr>
              <a:buSzPts val="2800"/>
              <a:buNone/>
            </a:pPr>
            <a:r>
              <a:t/>
            </a:r>
            <a:endParaRPr i="1" sz="2300">
              <a:latin typeface="Arial"/>
              <a:ea typeface="Arial"/>
              <a:cs typeface="Arial"/>
              <a:sym typeface="Arial"/>
            </a:endParaRPr>
          </a:p>
        </p:txBody>
      </p:sp>
      <p:pic>
        <p:nvPicPr>
          <p:cNvPr id="158" name="Google Shape;158;p8"/>
          <p:cNvPicPr preferRelativeResize="0"/>
          <p:nvPr/>
        </p:nvPicPr>
        <p:blipFill>
          <a:blip r:embed="rId5">
            <a:alphaModFix/>
          </a:blip>
          <a:stretch>
            <a:fillRect/>
          </a:stretch>
        </p:blipFill>
        <p:spPr>
          <a:xfrm>
            <a:off x="1300188" y="2952250"/>
            <a:ext cx="9039225" cy="1695450"/>
          </a:xfrm>
          <a:prstGeom prst="rect">
            <a:avLst/>
          </a:prstGeom>
          <a:noFill/>
          <a:ln>
            <a:noFill/>
          </a:ln>
        </p:spPr>
      </p:pic>
      <p:sp>
        <p:nvSpPr>
          <p:cNvPr id="159" name="Google Shape;159;p8"/>
          <p:cNvSpPr txBox="1"/>
          <p:nvPr>
            <p:ph idx="1" type="body"/>
          </p:nvPr>
        </p:nvSpPr>
        <p:spPr>
          <a:xfrm>
            <a:off x="3261850" y="2031900"/>
            <a:ext cx="5115900" cy="10434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lt1"/>
              </a:buClr>
              <a:buSzPts val="2800"/>
              <a:buNone/>
            </a:pPr>
            <a:r>
              <a:rPr i="1" lang="en-US" sz="2300">
                <a:latin typeface="Arial"/>
                <a:ea typeface="Arial"/>
                <a:cs typeface="Arial"/>
                <a:sym typeface="Arial"/>
              </a:rPr>
              <a:t>And finally, the pride and joy of our parser…</a:t>
            </a:r>
            <a:endParaRPr i="1" sz="2300">
              <a:latin typeface="Arial"/>
              <a:ea typeface="Arial"/>
              <a:cs typeface="Arial"/>
              <a:sym typeface="Arial"/>
            </a:endParaRPr>
          </a:p>
          <a:p>
            <a:pPr indent="-50800" lvl="0" marL="228600" rtl="0" algn="l">
              <a:lnSpc>
                <a:spcPct val="90000"/>
              </a:lnSpc>
              <a:spcBef>
                <a:spcPts val="0"/>
              </a:spcBef>
              <a:spcAft>
                <a:spcPts val="0"/>
              </a:spcAft>
              <a:buClr>
                <a:schemeClr val="lt1"/>
              </a:buClr>
              <a:buSzPts val="2800"/>
              <a:buNone/>
            </a:pPr>
            <a:r>
              <a:t/>
            </a:r>
            <a:endParaRPr i="1" sz="2300">
              <a:latin typeface="Arial"/>
              <a:ea typeface="Arial"/>
              <a:cs typeface="Arial"/>
              <a:sym typeface="Arial"/>
            </a:endParaRPr>
          </a:p>
        </p:txBody>
      </p:sp>
      <p:sp>
        <p:nvSpPr>
          <p:cNvPr id="160" name="Google Shape;160;p8"/>
          <p:cNvSpPr txBox="1"/>
          <p:nvPr>
            <p:ph idx="1" type="body"/>
          </p:nvPr>
        </p:nvSpPr>
        <p:spPr>
          <a:xfrm>
            <a:off x="3261850" y="5004075"/>
            <a:ext cx="5115900" cy="1043400"/>
          </a:xfrm>
          <a:prstGeom prst="rect">
            <a:avLst/>
          </a:prstGeom>
          <a:noFill/>
          <a:ln>
            <a:noFill/>
          </a:ln>
        </p:spPr>
        <p:txBody>
          <a:bodyPr anchorCtr="0" anchor="t" bIns="45700" lIns="91425" spcFirstLastPara="1" rIns="91425" wrap="square" tIns="45700">
            <a:normAutofit fontScale="92500" lnSpcReduction="20000"/>
          </a:bodyPr>
          <a:lstStyle/>
          <a:p>
            <a:pPr indent="-50800" lvl="0" marL="228600" rtl="0" algn="l">
              <a:lnSpc>
                <a:spcPct val="90000"/>
              </a:lnSpc>
              <a:spcBef>
                <a:spcPts val="0"/>
              </a:spcBef>
              <a:spcAft>
                <a:spcPts val="0"/>
              </a:spcAft>
              <a:buClr>
                <a:schemeClr val="lt1"/>
              </a:buClr>
              <a:buSzPct val="121739"/>
              <a:buNone/>
            </a:pPr>
            <a:r>
              <a:rPr i="1" lang="en-US" sz="2300">
                <a:latin typeface="Arial"/>
                <a:ea typeface="Arial"/>
                <a:cs typeface="Arial"/>
                <a:sym typeface="Arial"/>
              </a:rPr>
              <a:t>This function reads the user input, and if it has a 55% similarity to a runnable command input, it will suggest the closest match.</a:t>
            </a:r>
            <a:endParaRPr i="1" sz="2300">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54"/>
                                        </p:tgtEl>
                                      </p:cBhvr>
                                    </p:animEffect>
                                    <p:set>
                                      <p:cBhvr>
                                        <p:cTn dur="1" fill="hold">
                                          <p:stCondLst>
                                            <p:cond delay="1000"/>
                                          </p:stCondLst>
                                        </p:cTn>
                                        <p:tgtEl>
                                          <p:spTgt spid="15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55"/>
                                        </p:tgtEl>
                                      </p:cBhvr>
                                    </p:animEffect>
                                    <p:set>
                                      <p:cBhvr>
                                        <p:cTn dur="1" fill="hold">
                                          <p:stCondLst>
                                            <p:cond delay="0"/>
                                          </p:stCondLst>
                                        </p:cTn>
                                        <p:tgtEl>
                                          <p:spTgt spid="15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57"/>
                                        </p:tgtEl>
                                      </p:cBhvr>
                                    </p:animEffect>
                                    <p:set>
                                      <p:cBhvr>
                                        <p:cTn dur="1" fill="hold">
                                          <p:stCondLst>
                                            <p:cond delay="1000"/>
                                          </p:stCondLst>
                                        </p:cTn>
                                        <p:tgtEl>
                                          <p:spTgt spid="15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56"/>
                                        </p:tgtEl>
                                      </p:cBhvr>
                                    </p:animEffect>
                                    <p:set>
                                      <p:cBhvr>
                                        <p:cTn dur="1" fill="hold">
                                          <p:stCondLst>
                                            <p:cond delay="1000"/>
                                          </p:stCondLst>
                                        </p:cTn>
                                        <p:tgtEl>
                                          <p:spTgt spid="15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932738a624_2_0"/>
          <p:cNvSpPr txBox="1"/>
          <p:nvPr>
            <p:ph type="title"/>
          </p:nvPr>
        </p:nvSpPr>
        <p:spPr>
          <a:xfrm>
            <a:off x="186175" y="2322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i="1" lang="en-US">
                <a:latin typeface="Arial"/>
                <a:ea typeface="Arial"/>
                <a:cs typeface="Arial"/>
                <a:sym typeface="Arial"/>
              </a:rPr>
              <a:t>Game Inventory</a:t>
            </a:r>
            <a:endParaRPr i="1">
              <a:latin typeface="Arial"/>
              <a:ea typeface="Arial"/>
              <a:cs typeface="Arial"/>
              <a:sym typeface="Arial"/>
            </a:endParaRPr>
          </a:p>
        </p:txBody>
      </p:sp>
      <p:sp>
        <p:nvSpPr>
          <p:cNvPr id="166" name="Google Shape;166;g2932738a624_2_0"/>
          <p:cNvSpPr txBox="1"/>
          <p:nvPr>
            <p:ph idx="1" type="body"/>
          </p:nvPr>
        </p:nvSpPr>
        <p:spPr>
          <a:xfrm>
            <a:off x="284425" y="1720400"/>
            <a:ext cx="11437500" cy="4808700"/>
          </a:xfrm>
          <a:prstGeom prst="rect">
            <a:avLst/>
          </a:prstGeom>
          <a:noFill/>
          <a:ln>
            <a:noFill/>
          </a:ln>
        </p:spPr>
        <p:txBody>
          <a:bodyPr anchorCtr="0" anchor="t" bIns="45700" lIns="91425" spcFirstLastPara="1" rIns="91425" wrap="square" tIns="45700">
            <a:normAutofit lnSpcReduction="10000"/>
          </a:bodyPr>
          <a:lstStyle/>
          <a:p>
            <a:pPr indent="-50800" lvl="0" marL="228600" rtl="0" algn="l">
              <a:lnSpc>
                <a:spcPct val="90000"/>
              </a:lnSpc>
              <a:spcBef>
                <a:spcPts val="0"/>
              </a:spcBef>
              <a:spcAft>
                <a:spcPts val="0"/>
              </a:spcAft>
              <a:buClr>
                <a:schemeClr val="lt1"/>
              </a:buClr>
              <a:buSzPts val="2800"/>
              <a:buNone/>
            </a:pPr>
            <a:r>
              <a:rPr i="1" lang="en-US" sz="2500">
                <a:latin typeface="Arial"/>
                <a:ea typeface="Arial"/>
                <a:cs typeface="Arial"/>
                <a:sym typeface="Arial"/>
              </a:rPr>
              <a:t>We’ve created multiple items with different effects that the player can collect while playing the game and store them in their Inventory. A few examples of inventory that can be </a:t>
            </a:r>
            <a:r>
              <a:rPr i="1" lang="en-US" sz="2500">
                <a:latin typeface="Arial"/>
                <a:ea typeface="Arial"/>
                <a:cs typeface="Arial"/>
                <a:sym typeface="Arial"/>
              </a:rPr>
              <a:t>obtained during the game is</a:t>
            </a:r>
            <a:r>
              <a:rPr i="1" lang="en-US" sz="2500">
                <a:latin typeface="Arial"/>
                <a:ea typeface="Arial"/>
                <a:cs typeface="Arial"/>
                <a:sym typeface="Arial"/>
              </a:rPr>
              <a:t>:</a:t>
            </a:r>
            <a:endParaRPr i="1" sz="2500">
              <a:latin typeface="Arial"/>
              <a:ea typeface="Arial"/>
              <a:cs typeface="Arial"/>
              <a:sym typeface="Arial"/>
            </a:endParaRPr>
          </a:p>
          <a:p>
            <a:pPr indent="-50800" lvl="0" marL="228600" rtl="0" algn="l">
              <a:lnSpc>
                <a:spcPct val="90000"/>
              </a:lnSpc>
              <a:spcBef>
                <a:spcPts val="0"/>
              </a:spcBef>
              <a:spcAft>
                <a:spcPts val="0"/>
              </a:spcAft>
              <a:buClr>
                <a:schemeClr val="lt1"/>
              </a:buClr>
              <a:buSzPts val="2800"/>
              <a:buNone/>
            </a:pPr>
            <a:r>
              <a:t/>
            </a:r>
            <a:endParaRPr i="1" sz="2500">
              <a:latin typeface="Arial"/>
              <a:ea typeface="Arial"/>
              <a:cs typeface="Arial"/>
              <a:sym typeface="Arial"/>
            </a:endParaRPr>
          </a:p>
          <a:p>
            <a:pPr indent="-387350" lvl="0" marL="457200" rtl="0" algn="l">
              <a:lnSpc>
                <a:spcPct val="90000"/>
              </a:lnSpc>
              <a:spcBef>
                <a:spcPts val="0"/>
              </a:spcBef>
              <a:spcAft>
                <a:spcPts val="0"/>
              </a:spcAft>
              <a:buSzPts val="2500"/>
              <a:buFont typeface="Arial"/>
              <a:buChar char="-"/>
            </a:pPr>
            <a:r>
              <a:rPr b="1" i="1" lang="en-US" sz="2500">
                <a:latin typeface="Arial"/>
                <a:ea typeface="Arial"/>
                <a:cs typeface="Arial"/>
                <a:sym typeface="Arial"/>
              </a:rPr>
              <a:t>Cosmic Scepter: </a:t>
            </a:r>
            <a:r>
              <a:rPr i="1" lang="en-US" sz="2500">
                <a:solidFill>
                  <a:srgbClr val="FFFF00"/>
                </a:solidFill>
                <a:latin typeface="Arial"/>
                <a:ea typeface="Arial"/>
                <a:cs typeface="Arial"/>
                <a:sym typeface="Arial"/>
              </a:rPr>
              <a:t>Cosmic scepter inflicts serious damage to one's enemy.</a:t>
            </a:r>
            <a:endParaRPr i="1" sz="2500">
              <a:solidFill>
                <a:srgbClr val="FFFF00"/>
              </a:solidFill>
              <a:latin typeface="Arial"/>
              <a:ea typeface="Arial"/>
              <a:cs typeface="Arial"/>
              <a:sym typeface="Arial"/>
            </a:endParaRPr>
          </a:p>
          <a:p>
            <a:pPr indent="-387350" lvl="0" marL="457200" rtl="0" algn="l">
              <a:lnSpc>
                <a:spcPct val="90000"/>
              </a:lnSpc>
              <a:spcBef>
                <a:spcPts val="0"/>
              </a:spcBef>
              <a:spcAft>
                <a:spcPts val="0"/>
              </a:spcAft>
              <a:buSzPts val="2500"/>
              <a:buFont typeface="Arial"/>
              <a:buChar char="-"/>
            </a:pPr>
            <a:r>
              <a:rPr b="1" i="1" lang="en-US" sz="2500">
                <a:latin typeface="Arial"/>
                <a:ea typeface="Arial"/>
                <a:cs typeface="Arial"/>
                <a:sym typeface="Arial"/>
              </a:rPr>
              <a:t>Celestial Shield: </a:t>
            </a:r>
            <a:r>
              <a:rPr i="1" lang="en-US" sz="2500">
                <a:solidFill>
                  <a:srgbClr val="00FF00"/>
                </a:solidFill>
                <a:latin typeface="Arial"/>
                <a:ea typeface="Arial"/>
                <a:cs typeface="Arial"/>
                <a:sym typeface="Arial"/>
              </a:rPr>
              <a:t>A shield made of celestial energy that protects from enemy attacks.</a:t>
            </a:r>
            <a:endParaRPr i="1" sz="2500">
              <a:solidFill>
                <a:srgbClr val="00FF00"/>
              </a:solidFill>
              <a:latin typeface="Arial"/>
              <a:ea typeface="Arial"/>
              <a:cs typeface="Arial"/>
              <a:sym typeface="Arial"/>
            </a:endParaRPr>
          </a:p>
          <a:p>
            <a:pPr indent="-387350" lvl="0" marL="457200" rtl="0" algn="l">
              <a:lnSpc>
                <a:spcPct val="90000"/>
              </a:lnSpc>
              <a:spcBef>
                <a:spcPts val="0"/>
              </a:spcBef>
              <a:spcAft>
                <a:spcPts val="0"/>
              </a:spcAft>
              <a:buSzPts val="2500"/>
              <a:buFont typeface="Arial"/>
              <a:buChar char="-"/>
            </a:pPr>
            <a:r>
              <a:rPr b="1" i="1" lang="en-US" sz="2500">
                <a:latin typeface="Arial"/>
                <a:ea typeface="Arial"/>
                <a:cs typeface="Arial"/>
                <a:sym typeface="Arial"/>
              </a:rPr>
              <a:t>Elixir of Life: </a:t>
            </a:r>
            <a:r>
              <a:rPr i="1" lang="en-US" sz="2500">
                <a:solidFill>
                  <a:srgbClr val="00FFFF"/>
                </a:solidFill>
                <a:latin typeface="Arial"/>
                <a:ea typeface="Arial"/>
                <a:cs typeface="Arial"/>
                <a:sym typeface="Arial"/>
              </a:rPr>
              <a:t>A magical potion that can restore health.</a:t>
            </a:r>
            <a:endParaRPr i="1" sz="2500">
              <a:solidFill>
                <a:srgbClr val="00FFFF"/>
              </a:solidFill>
              <a:latin typeface="Arial"/>
              <a:ea typeface="Arial"/>
              <a:cs typeface="Arial"/>
              <a:sym typeface="Arial"/>
            </a:endParaRPr>
          </a:p>
          <a:p>
            <a:pPr indent="-387350" lvl="0" marL="457200" rtl="0" algn="l">
              <a:lnSpc>
                <a:spcPct val="90000"/>
              </a:lnSpc>
              <a:spcBef>
                <a:spcPts val="0"/>
              </a:spcBef>
              <a:spcAft>
                <a:spcPts val="0"/>
              </a:spcAft>
              <a:buSzPts val="2500"/>
              <a:buFont typeface="Arial"/>
              <a:buChar char="-"/>
            </a:pPr>
            <a:r>
              <a:rPr b="1" i="1" lang="en-US" sz="2500">
                <a:latin typeface="Arial"/>
                <a:ea typeface="Arial"/>
                <a:cs typeface="Arial"/>
                <a:sym typeface="Arial"/>
              </a:rPr>
              <a:t>Starlight Sword: </a:t>
            </a:r>
            <a:r>
              <a:rPr i="1" lang="en-US" sz="2500">
                <a:solidFill>
                  <a:srgbClr val="FF00FF"/>
                </a:solidFill>
                <a:latin typeface="Arial"/>
                <a:ea typeface="Arial"/>
                <a:cs typeface="Arial"/>
                <a:sym typeface="Arial"/>
              </a:rPr>
              <a:t>A sword made of starlight, deals significant damage to enemies.</a:t>
            </a:r>
            <a:endParaRPr i="1" sz="2500">
              <a:solidFill>
                <a:srgbClr val="FF00FF"/>
              </a:solidFill>
              <a:latin typeface="Arial"/>
              <a:ea typeface="Arial"/>
              <a:cs typeface="Arial"/>
              <a:sym typeface="Arial"/>
            </a:endParaRPr>
          </a:p>
          <a:p>
            <a:pPr indent="-387350" lvl="0" marL="457200" rtl="0" algn="l">
              <a:lnSpc>
                <a:spcPct val="90000"/>
              </a:lnSpc>
              <a:spcBef>
                <a:spcPts val="0"/>
              </a:spcBef>
              <a:spcAft>
                <a:spcPts val="0"/>
              </a:spcAft>
              <a:buSzPts val="2500"/>
              <a:buFont typeface="Arial"/>
              <a:buChar char="-"/>
            </a:pPr>
            <a:r>
              <a:rPr b="1" i="1" lang="en-US" sz="2500">
                <a:latin typeface="Arial"/>
                <a:ea typeface="Arial"/>
                <a:cs typeface="Arial"/>
                <a:sym typeface="Arial"/>
              </a:rPr>
              <a:t>Stellar Staff: </a:t>
            </a:r>
            <a:r>
              <a:rPr i="1" lang="en-US" sz="2500">
                <a:solidFill>
                  <a:srgbClr val="FF0000"/>
                </a:solidFill>
                <a:latin typeface="Arial"/>
                <a:ea typeface="Arial"/>
                <a:cs typeface="Arial"/>
                <a:sym typeface="Arial"/>
              </a:rPr>
              <a:t>A staff that can be used to cast powerful spells.</a:t>
            </a:r>
            <a:endParaRPr i="1" sz="2500">
              <a:solidFill>
                <a:srgbClr val="FF0000"/>
              </a:solidFill>
              <a:latin typeface="Arial"/>
              <a:ea typeface="Arial"/>
              <a:cs typeface="Arial"/>
              <a:sym typeface="Arial"/>
            </a:endParaRPr>
          </a:p>
          <a:p>
            <a:pPr indent="-387350" lvl="0" marL="457200" rtl="0" algn="l">
              <a:lnSpc>
                <a:spcPct val="90000"/>
              </a:lnSpc>
              <a:spcBef>
                <a:spcPts val="0"/>
              </a:spcBef>
              <a:spcAft>
                <a:spcPts val="0"/>
              </a:spcAft>
              <a:buSzPts val="2500"/>
              <a:buFont typeface="Arial"/>
              <a:buChar char="-"/>
            </a:pPr>
            <a:r>
              <a:rPr b="1" i="1" lang="en-US" sz="2500">
                <a:latin typeface="Arial"/>
                <a:ea typeface="Arial"/>
                <a:cs typeface="Arial"/>
                <a:sym typeface="Arial"/>
              </a:rPr>
              <a:t>Cosmic Cloak:</a:t>
            </a:r>
            <a:r>
              <a:rPr b="1" i="1" lang="en-US" sz="2500">
                <a:solidFill>
                  <a:srgbClr val="FF9900"/>
                </a:solidFill>
                <a:latin typeface="Arial"/>
                <a:ea typeface="Arial"/>
                <a:cs typeface="Arial"/>
                <a:sym typeface="Arial"/>
              </a:rPr>
              <a:t> </a:t>
            </a:r>
            <a:r>
              <a:rPr i="1" lang="en-US" sz="2500">
                <a:solidFill>
                  <a:srgbClr val="FF9900"/>
                </a:solidFill>
                <a:latin typeface="Arial"/>
                <a:ea typeface="Arial"/>
                <a:cs typeface="Arial"/>
                <a:sym typeface="Arial"/>
              </a:rPr>
              <a:t>A cloak that can make the wearer invisible.</a:t>
            </a:r>
            <a:endParaRPr i="1" sz="2500">
              <a:solidFill>
                <a:srgbClr val="FF9900"/>
              </a:solidFill>
              <a:latin typeface="Arial"/>
              <a:ea typeface="Arial"/>
              <a:cs typeface="Arial"/>
              <a:sym typeface="Arial"/>
            </a:endParaRPr>
          </a:p>
          <a:p>
            <a:pPr indent="-387350" lvl="0" marL="457200" rtl="0" algn="l">
              <a:lnSpc>
                <a:spcPct val="90000"/>
              </a:lnSpc>
              <a:spcBef>
                <a:spcPts val="0"/>
              </a:spcBef>
              <a:spcAft>
                <a:spcPts val="0"/>
              </a:spcAft>
              <a:buSzPts val="2500"/>
              <a:buFont typeface="Arial"/>
              <a:buChar char="-"/>
            </a:pPr>
            <a:r>
              <a:rPr b="1" i="1" lang="en-US" sz="2500">
                <a:latin typeface="Arial"/>
                <a:ea typeface="Arial"/>
                <a:cs typeface="Arial"/>
                <a:sym typeface="Arial"/>
              </a:rPr>
              <a:t>Elixir of Endurance: </a:t>
            </a:r>
            <a:r>
              <a:rPr i="1" lang="en-US" sz="2500">
                <a:solidFill>
                  <a:srgbClr val="FFFF00"/>
                </a:solidFill>
                <a:latin typeface="Arial"/>
                <a:ea typeface="Arial"/>
                <a:cs typeface="Arial"/>
                <a:sym typeface="Arial"/>
              </a:rPr>
              <a:t>A magical potion that can restore a large amount of health.</a:t>
            </a:r>
            <a:endParaRPr i="1" sz="2500">
              <a:solidFill>
                <a:srgbClr val="FFFF00"/>
              </a:solidFill>
              <a:latin typeface="Arial"/>
              <a:ea typeface="Arial"/>
              <a:cs typeface="Arial"/>
              <a:sym typeface="Arial"/>
            </a:endParaRPr>
          </a:p>
          <a:p>
            <a:pPr indent="0" lvl="0" marL="457200" rtl="0" algn="l">
              <a:lnSpc>
                <a:spcPct val="90000"/>
              </a:lnSpc>
              <a:spcBef>
                <a:spcPts val="0"/>
              </a:spcBef>
              <a:spcAft>
                <a:spcPts val="0"/>
              </a:spcAft>
              <a:buNone/>
            </a:pPr>
            <a:r>
              <a:rPr b="1" i="1" lang="en-US" sz="2500">
                <a:latin typeface="Arial"/>
                <a:ea typeface="Arial"/>
                <a:cs typeface="Arial"/>
                <a:sym typeface="Arial"/>
              </a:rPr>
              <a:t>  </a:t>
            </a:r>
            <a:endParaRPr b="1" i="1" sz="21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2023-10-23T12:27:39Z</dcterms:created>
</cp:coreProperties>
</file>