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64" r:id="rId4"/>
    <p:sldId id="258" r:id="rId5"/>
    <p:sldId id="259" r:id="rId6"/>
    <p:sldId id="260" r:id="rId7"/>
    <p:sldId id="261" r:id="rId8"/>
    <p:sldId id="265"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91" autoAdjust="0"/>
    <p:restoredTop sz="94660"/>
  </p:normalViewPr>
  <p:slideViewPr>
    <p:cSldViewPr snapToGrid="0">
      <p:cViewPr varScale="1">
        <p:scale>
          <a:sx n="80" d="100"/>
          <a:sy n="80" d="100"/>
        </p:scale>
        <p:origin x="108"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361E613C-90C8-4F1A-87BC-35BCD1B628D1}" type="datetimeFigureOut">
              <a:rPr lang="en-US" smtClean="0"/>
              <a:t>8/3/2021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6A7F09EB-4189-4DF2-828E-E9DAF9B0836F}" type="slidenum">
              <a:rPr lang="en-US" smtClean="0"/>
              <a:t>‹#›</a:t>
            </a:fld>
            <a:endParaRPr lang="en-US"/>
          </a:p>
        </p:txBody>
      </p:sp>
    </p:spTree>
    <p:extLst>
      <p:ext uri="{BB962C8B-B14F-4D97-AF65-F5344CB8AC3E}">
        <p14:creationId xmlns:p14="http://schemas.microsoft.com/office/powerpoint/2010/main" val="915625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E613C-90C8-4F1A-87BC-35BCD1B628D1}"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F09EB-4189-4DF2-828E-E9DAF9B0836F}" type="slidenum">
              <a:rPr lang="en-US" smtClean="0"/>
              <a:t>‹#›</a:t>
            </a:fld>
            <a:endParaRPr lang="en-US"/>
          </a:p>
        </p:txBody>
      </p:sp>
    </p:spTree>
    <p:extLst>
      <p:ext uri="{BB962C8B-B14F-4D97-AF65-F5344CB8AC3E}">
        <p14:creationId xmlns:p14="http://schemas.microsoft.com/office/powerpoint/2010/main" val="218520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E613C-90C8-4F1A-87BC-35BCD1B628D1}"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F09EB-4189-4DF2-828E-E9DAF9B0836F}" type="slidenum">
              <a:rPr lang="en-US" smtClean="0"/>
              <a:t>‹#›</a:t>
            </a:fld>
            <a:endParaRPr lang="en-US"/>
          </a:p>
        </p:txBody>
      </p:sp>
    </p:spTree>
    <p:extLst>
      <p:ext uri="{BB962C8B-B14F-4D97-AF65-F5344CB8AC3E}">
        <p14:creationId xmlns:p14="http://schemas.microsoft.com/office/powerpoint/2010/main" val="283089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E613C-90C8-4F1A-87BC-35BCD1B628D1}"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F09EB-4189-4DF2-828E-E9DAF9B0836F}" type="slidenum">
              <a:rPr lang="en-US" smtClean="0"/>
              <a:t>‹#›</a:t>
            </a:fld>
            <a:endParaRPr lang="en-US"/>
          </a:p>
        </p:txBody>
      </p:sp>
    </p:spTree>
    <p:extLst>
      <p:ext uri="{BB962C8B-B14F-4D97-AF65-F5344CB8AC3E}">
        <p14:creationId xmlns:p14="http://schemas.microsoft.com/office/powerpoint/2010/main" val="353825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1E613C-90C8-4F1A-87BC-35BCD1B628D1}"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F09EB-4189-4DF2-828E-E9DAF9B0836F}" type="slidenum">
              <a:rPr lang="en-US" smtClean="0"/>
              <a:t>‹#›</a:t>
            </a:fld>
            <a:endParaRPr lang="en-US"/>
          </a:p>
        </p:txBody>
      </p:sp>
    </p:spTree>
    <p:extLst>
      <p:ext uri="{BB962C8B-B14F-4D97-AF65-F5344CB8AC3E}">
        <p14:creationId xmlns:p14="http://schemas.microsoft.com/office/powerpoint/2010/main" val="402316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1E613C-90C8-4F1A-87BC-35BCD1B628D1}"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F09EB-4189-4DF2-828E-E9DAF9B0836F}" type="slidenum">
              <a:rPr lang="en-US" smtClean="0"/>
              <a:t>‹#›</a:t>
            </a:fld>
            <a:endParaRPr lang="en-US"/>
          </a:p>
        </p:txBody>
      </p:sp>
    </p:spTree>
    <p:extLst>
      <p:ext uri="{BB962C8B-B14F-4D97-AF65-F5344CB8AC3E}">
        <p14:creationId xmlns:p14="http://schemas.microsoft.com/office/powerpoint/2010/main" val="2033461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1E613C-90C8-4F1A-87BC-35BCD1B628D1}" type="datetimeFigureOut">
              <a:rPr lang="en-US" smtClean="0"/>
              <a:t>8/3/2021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7F09EB-4189-4DF2-828E-E9DAF9B0836F}" type="slidenum">
              <a:rPr lang="en-US" smtClean="0"/>
              <a:t>‹#›</a:t>
            </a:fld>
            <a:endParaRPr lang="en-US"/>
          </a:p>
        </p:txBody>
      </p:sp>
    </p:spTree>
    <p:extLst>
      <p:ext uri="{BB962C8B-B14F-4D97-AF65-F5344CB8AC3E}">
        <p14:creationId xmlns:p14="http://schemas.microsoft.com/office/powerpoint/2010/main" val="1399649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1E613C-90C8-4F1A-87BC-35BCD1B628D1}" type="datetimeFigureOut">
              <a:rPr lang="en-US" smtClean="0"/>
              <a:t>8/3/2021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7F09EB-4189-4DF2-828E-E9DAF9B0836F}" type="slidenum">
              <a:rPr lang="en-US" smtClean="0"/>
              <a:t>‹#›</a:t>
            </a:fld>
            <a:endParaRPr lang="en-US"/>
          </a:p>
        </p:txBody>
      </p:sp>
    </p:spTree>
    <p:extLst>
      <p:ext uri="{BB962C8B-B14F-4D97-AF65-F5344CB8AC3E}">
        <p14:creationId xmlns:p14="http://schemas.microsoft.com/office/powerpoint/2010/main" val="1909419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1E613C-90C8-4F1A-87BC-35BCD1B628D1}" type="datetimeFigureOut">
              <a:rPr lang="en-US" smtClean="0"/>
              <a:t>8/3/2021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7F09EB-4189-4DF2-828E-E9DAF9B0836F}" type="slidenum">
              <a:rPr lang="en-US" smtClean="0"/>
              <a:t>‹#›</a:t>
            </a:fld>
            <a:endParaRPr lang="en-US"/>
          </a:p>
        </p:txBody>
      </p:sp>
    </p:spTree>
    <p:extLst>
      <p:ext uri="{BB962C8B-B14F-4D97-AF65-F5344CB8AC3E}">
        <p14:creationId xmlns:p14="http://schemas.microsoft.com/office/powerpoint/2010/main" val="3812391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361E613C-90C8-4F1A-87BC-35BCD1B628D1}"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A7F09EB-4189-4DF2-828E-E9DAF9B0836F}" type="slidenum">
              <a:rPr lang="en-US" smtClean="0"/>
              <a:t>‹#›</a:t>
            </a:fld>
            <a:endParaRPr lang="en-US"/>
          </a:p>
        </p:txBody>
      </p:sp>
    </p:spTree>
    <p:extLst>
      <p:ext uri="{BB962C8B-B14F-4D97-AF65-F5344CB8AC3E}">
        <p14:creationId xmlns:p14="http://schemas.microsoft.com/office/powerpoint/2010/main" val="1646499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361E613C-90C8-4F1A-87BC-35BCD1B628D1}" type="datetimeFigureOut">
              <a:rPr lang="en-US" smtClean="0"/>
              <a:t>8/3/2021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6A7F09EB-4189-4DF2-828E-E9DAF9B0836F}" type="slidenum">
              <a:rPr lang="en-US" smtClean="0"/>
              <a:t>‹#›</a:t>
            </a:fld>
            <a:endParaRPr lang="en-US"/>
          </a:p>
        </p:txBody>
      </p:sp>
    </p:spTree>
    <p:extLst>
      <p:ext uri="{BB962C8B-B14F-4D97-AF65-F5344CB8AC3E}">
        <p14:creationId xmlns:p14="http://schemas.microsoft.com/office/powerpoint/2010/main" val="368049318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61E613C-90C8-4F1A-87BC-35BCD1B628D1}" type="datetimeFigureOut">
              <a:rPr lang="en-US" smtClean="0"/>
              <a:t>8/3/2021</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6A7F09EB-4189-4DF2-828E-E9DAF9B0836F}" type="slidenum">
              <a:rPr lang="en-US" smtClean="0"/>
              <a:t>‹#›</a:t>
            </a:fld>
            <a:endParaRPr lang="en-US"/>
          </a:p>
        </p:txBody>
      </p:sp>
    </p:spTree>
    <p:extLst>
      <p:ext uri="{BB962C8B-B14F-4D97-AF65-F5344CB8AC3E}">
        <p14:creationId xmlns:p14="http://schemas.microsoft.com/office/powerpoint/2010/main" val="266709908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10.1136/bmj.j536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267E-2B6A-418D-8BED-E396DF1194A3}"/>
              </a:ext>
            </a:extLst>
          </p:cNvPr>
          <p:cNvSpPr>
            <a:spLocks noGrp="1"/>
          </p:cNvSpPr>
          <p:nvPr>
            <p:ph type="ctrTitle"/>
          </p:nvPr>
        </p:nvSpPr>
        <p:spPr>
          <a:xfrm>
            <a:off x="445770" y="914399"/>
            <a:ext cx="10722864" cy="1985857"/>
          </a:xfrm>
        </p:spPr>
        <p:txBody>
          <a:bodyPr/>
          <a:lstStyle/>
          <a:p>
            <a:r>
              <a:rPr lang="en-US" dirty="0"/>
              <a:t>Data Warehousing</a:t>
            </a:r>
          </a:p>
        </p:txBody>
      </p:sp>
      <p:sp>
        <p:nvSpPr>
          <p:cNvPr id="3" name="Subtitle 2">
            <a:extLst>
              <a:ext uri="{FF2B5EF4-FFF2-40B4-BE49-F238E27FC236}">
                <a16:creationId xmlns:a16="http://schemas.microsoft.com/office/drawing/2014/main" id="{0851B32C-3CD9-4379-902B-798CAAC03F5D}"/>
              </a:ext>
            </a:extLst>
          </p:cNvPr>
          <p:cNvSpPr>
            <a:spLocks noGrp="1"/>
          </p:cNvSpPr>
          <p:nvPr>
            <p:ph type="subTitle" idx="1"/>
          </p:nvPr>
        </p:nvSpPr>
        <p:spPr>
          <a:xfrm>
            <a:off x="445770" y="3134785"/>
            <a:ext cx="9228201" cy="1645920"/>
          </a:xfrm>
        </p:spPr>
        <p:txBody>
          <a:bodyPr>
            <a:normAutofit lnSpcReduction="10000"/>
          </a:bodyPr>
          <a:lstStyle/>
          <a:p>
            <a:r>
              <a:rPr lang="en-US" dirty="0"/>
              <a:t>Presented By: Aasthaba Zala, Darsh Parikh, </a:t>
            </a:r>
            <a:r>
              <a:rPr lang="en-US" dirty="0" err="1"/>
              <a:t>Jenish</a:t>
            </a:r>
            <a:r>
              <a:rPr lang="en-US" dirty="0"/>
              <a:t> Patel</a:t>
            </a:r>
          </a:p>
          <a:p>
            <a:r>
              <a:rPr lang="en-US" dirty="0"/>
              <a:t>Instructors: Dr. Kalyani </a:t>
            </a:r>
            <a:r>
              <a:rPr lang="en-US" dirty="0" err="1"/>
              <a:t>Selvarajah</a:t>
            </a:r>
            <a:endParaRPr lang="en-US" dirty="0"/>
          </a:p>
          <a:p>
            <a:r>
              <a:rPr lang="en-US" dirty="0"/>
              <a:t>Course: COMP-8157 Advanced Database Topics</a:t>
            </a:r>
          </a:p>
        </p:txBody>
      </p:sp>
      <p:sp>
        <p:nvSpPr>
          <p:cNvPr id="4" name="TextBox 3">
            <a:extLst>
              <a:ext uri="{FF2B5EF4-FFF2-40B4-BE49-F238E27FC236}">
                <a16:creationId xmlns:a16="http://schemas.microsoft.com/office/drawing/2014/main" id="{CE20E024-7171-42FC-8D0C-C4D5535F1F63}"/>
              </a:ext>
            </a:extLst>
          </p:cNvPr>
          <p:cNvSpPr txBox="1"/>
          <p:nvPr/>
        </p:nvSpPr>
        <p:spPr>
          <a:xfrm>
            <a:off x="662940" y="5909310"/>
            <a:ext cx="2857500" cy="369332"/>
          </a:xfrm>
          <a:prstGeom prst="rect">
            <a:avLst/>
          </a:prstGeom>
          <a:noFill/>
        </p:spPr>
        <p:txBody>
          <a:bodyPr wrap="square" rtlCol="0">
            <a:spAutoFit/>
          </a:bodyPr>
          <a:lstStyle/>
          <a:p>
            <a:r>
              <a:rPr lang="en-US" dirty="0">
                <a:solidFill>
                  <a:schemeClr val="bg1"/>
                </a:solidFill>
              </a:rPr>
              <a:t>Date: July 25,2021</a:t>
            </a:r>
          </a:p>
        </p:txBody>
      </p:sp>
      <p:pic>
        <p:nvPicPr>
          <p:cNvPr id="6" name="Picture 5">
            <a:extLst>
              <a:ext uri="{FF2B5EF4-FFF2-40B4-BE49-F238E27FC236}">
                <a16:creationId xmlns:a16="http://schemas.microsoft.com/office/drawing/2014/main" id="{FFF57227-E429-4CF7-A489-BE5B979F7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1300" y="5252300"/>
            <a:ext cx="1482090" cy="1482090"/>
          </a:xfrm>
          <a:prstGeom prst="rect">
            <a:avLst/>
          </a:prstGeom>
        </p:spPr>
      </p:pic>
    </p:spTree>
    <p:extLst>
      <p:ext uri="{BB962C8B-B14F-4D97-AF65-F5344CB8AC3E}">
        <p14:creationId xmlns:p14="http://schemas.microsoft.com/office/powerpoint/2010/main" val="1445283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8EEED3-9D35-425D-98EB-FE9B59424E38}"/>
              </a:ext>
            </a:extLst>
          </p:cNvPr>
          <p:cNvSpPr txBox="1"/>
          <p:nvPr/>
        </p:nvSpPr>
        <p:spPr>
          <a:xfrm>
            <a:off x="1360170" y="2921168"/>
            <a:ext cx="6860857" cy="1015663"/>
          </a:xfrm>
          <a:prstGeom prst="rect">
            <a:avLst/>
          </a:prstGeom>
          <a:noFill/>
        </p:spPr>
        <p:txBody>
          <a:bodyPr wrap="square">
            <a:spAutoFit/>
          </a:bodyPr>
          <a:lstStyle/>
          <a:p>
            <a:r>
              <a:rPr lang="en-US" dirty="0"/>
              <a:t>						</a:t>
            </a:r>
            <a:r>
              <a:rPr lang="en-US" sz="6000" dirty="0">
                <a:solidFill>
                  <a:schemeClr val="accent1"/>
                </a:solidFill>
              </a:rPr>
              <a:t>Thank You</a:t>
            </a:r>
          </a:p>
        </p:txBody>
      </p:sp>
    </p:spTree>
    <p:extLst>
      <p:ext uri="{BB962C8B-B14F-4D97-AF65-F5344CB8AC3E}">
        <p14:creationId xmlns:p14="http://schemas.microsoft.com/office/powerpoint/2010/main" val="137931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F3C4-0CE0-45DF-83DF-602647ED3BC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03474FB-27B2-4974-BB8D-E1B8DF37EFDA}"/>
              </a:ext>
            </a:extLst>
          </p:cNvPr>
          <p:cNvSpPr>
            <a:spLocks noGrp="1"/>
          </p:cNvSpPr>
          <p:nvPr>
            <p:ph idx="1"/>
          </p:nvPr>
        </p:nvSpPr>
        <p:spPr>
          <a:xfrm>
            <a:off x="657224" y="2240280"/>
            <a:ext cx="10753725" cy="3766185"/>
          </a:xfrm>
        </p:spPr>
        <p:txBody>
          <a:bodyPr/>
          <a:lstStyle/>
          <a:p>
            <a:pPr algn="just">
              <a:buFont typeface="Wingdings" panose="05000000000000000000" pitchFamily="2" charset="2"/>
              <a:buChar char="Ø"/>
            </a:pPr>
            <a:r>
              <a:rPr lang="en-US" dirty="0">
                <a:solidFill>
                  <a:schemeClr val="accent1"/>
                </a:solidFill>
              </a:rPr>
              <a:t>Data warehouses </a:t>
            </a:r>
            <a:r>
              <a:rPr lang="en-US" dirty="0">
                <a:solidFill>
                  <a:schemeClr val="accent1"/>
                </a:solidFill>
                <a:effectLst/>
              </a:rPr>
              <a:t>increase the</a:t>
            </a:r>
            <a:r>
              <a:rPr lang="en-US" dirty="0">
                <a:solidFill>
                  <a:schemeClr val="accent1"/>
                </a:solidFill>
              </a:rPr>
              <a:t> speed and efficiency of accessing different data </a:t>
            </a:r>
            <a:r>
              <a:rPr lang="en-US" dirty="0">
                <a:solidFill>
                  <a:schemeClr val="accent1"/>
                </a:solidFill>
                <a:effectLst/>
              </a:rPr>
              <a:t>sets</a:t>
            </a:r>
            <a:r>
              <a:rPr lang="en-US" dirty="0">
                <a:solidFill>
                  <a:schemeClr val="accent1"/>
                </a:solidFill>
              </a:rPr>
              <a:t> and make it easier for </a:t>
            </a:r>
            <a:r>
              <a:rPr lang="en-US" dirty="0">
                <a:solidFill>
                  <a:schemeClr val="accent1"/>
                </a:solidFill>
                <a:effectLst/>
              </a:rPr>
              <a:t>business</a:t>
            </a:r>
            <a:r>
              <a:rPr lang="en-US" dirty="0">
                <a:solidFill>
                  <a:schemeClr val="accent1"/>
                </a:solidFill>
              </a:rPr>
              <a:t> decision-makers to </a:t>
            </a:r>
            <a:r>
              <a:rPr lang="en-US" dirty="0">
                <a:solidFill>
                  <a:schemeClr val="accent1"/>
                </a:solidFill>
                <a:effectLst/>
              </a:rPr>
              <a:t>obtain</a:t>
            </a:r>
            <a:r>
              <a:rPr lang="en-US" dirty="0">
                <a:solidFill>
                  <a:schemeClr val="accent1"/>
                </a:solidFill>
              </a:rPr>
              <a:t> </a:t>
            </a:r>
            <a:r>
              <a:rPr lang="en-US" dirty="0">
                <a:solidFill>
                  <a:schemeClr val="accent1"/>
                </a:solidFill>
                <a:effectLst/>
              </a:rPr>
              <a:t>information</a:t>
            </a:r>
            <a:r>
              <a:rPr lang="en-US" dirty="0">
                <a:solidFill>
                  <a:schemeClr val="accent1"/>
                </a:solidFill>
              </a:rPr>
              <a:t> that will guide business and marketing strategies </a:t>
            </a:r>
            <a:r>
              <a:rPr lang="en-US" dirty="0">
                <a:solidFill>
                  <a:schemeClr val="accent1"/>
                </a:solidFill>
                <a:effectLst/>
              </a:rPr>
              <a:t>and differentiate</a:t>
            </a:r>
            <a:r>
              <a:rPr lang="en-US" dirty="0">
                <a:solidFill>
                  <a:schemeClr val="accent1"/>
                </a:solidFill>
              </a:rPr>
              <a:t> them from competitors.</a:t>
            </a:r>
          </a:p>
          <a:p>
            <a:pPr algn="just">
              <a:buFont typeface="Wingdings" panose="05000000000000000000" pitchFamily="2" charset="2"/>
              <a:buChar char="Ø"/>
            </a:pPr>
            <a:r>
              <a:rPr lang="en-US" dirty="0">
                <a:solidFill>
                  <a:schemeClr val="accent1"/>
                </a:solidFill>
              </a:rPr>
              <a:t>This project focuses on creating a variety of data warehousing and OLAP approaches, with a particular emphasis on their new standards. </a:t>
            </a:r>
          </a:p>
          <a:p>
            <a:pPr algn="just">
              <a:buFont typeface="Wingdings" panose="05000000000000000000" pitchFamily="2" charset="2"/>
              <a:buChar char="Ø"/>
            </a:pPr>
            <a:r>
              <a:rPr lang="en-US" dirty="0">
                <a:solidFill>
                  <a:schemeClr val="accent1"/>
                </a:solidFill>
              </a:rPr>
              <a:t>The project can utilize Data Warehouse functions like data cleaning, data mining, and data transformation. </a:t>
            </a:r>
          </a:p>
          <a:p>
            <a:pPr algn="just">
              <a:buFont typeface="Wingdings" panose="05000000000000000000" pitchFamily="2" charset="2"/>
              <a:buChar char="Ø"/>
            </a:pPr>
            <a:r>
              <a:rPr lang="en-US" dirty="0">
                <a:solidFill>
                  <a:schemeClr val="accent1"/>
                </a:solidFill>
              </a:rPr>
              <a:t>Data Warehouse also includes OLAP tools for querying and analyzing data from many perspectives. </a:t>
            </a:r>
          </a:p>
        </p:txBody>
      </p:sp>
    </p:spTree>
    <p:extLst>
      <p:ext uri="{BB962C8B-B14F-4D97-AF65-F5344CB8AC3E}">
        <p14:creationId xmlns:p14="http://schemas.microsoft.com/office/powerpoint/2010/main" val="3851876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8E38-47AE-41A9-9F03-A8A52CA68F47}"/>
              </a:ext>
            </a:extLst>
          </p:cNvPr>
          <p:cNvSpPr>
            <a:spLocks noGrp="1"/>
          </p:cNvSpPr>
          <p:nvPr>
            <p:ph type="title"/>
          </p:nvPr>
        </p:nvSpPr>
        <p:spPr/>
        <p:txBody>
          <a:bodyPr/>
          <a:lstStyle/>
          <a:p>
            <a:r>
              <a:rPr lang="en-US" dirty="0"/>
              <a:t>Why our project is important?</a:t>
            </a:r>
          </a:p>
        </p:txBody>
      </p:sp>
      <p:sp>
        <p:nvSpPr>
          <p:cNvPr id="3" name="Content Placeholder 2">
            <a:extLst>
              <a:ext uri="{FF2B5EF4-FFF2-40B4-BE49-F238E27FC236}">
                <a16:creationId xmlns:a16="http://schemas.microsoft.com/office/drawing/2014/main" id="{D35AB5FB-7533-4CC7-89DE-495C1D067BF8}"/>
              </a:ext>
            </a:extLst>
          </p:cNvPr>
          <p:cNvSpPr>
            <a:spLocks noGrp="1"/>
          </p:cNvSpPr>
          <p:nvPr>
            <p:ph idx="1"/>
          </p:nvPr>
        </p:nvSpPr>
        <p:spPr>
          <a:xfrm>
            <a:off x="676274" y="2263140"/>
            <a:ext cx="10753725" cy="3766185"/>
          </a:xfrm>
        </p:spPr>
        <p:txBody>
          <a:bodyPr/>
          <a:lstStyle/>
          <a:p>
            <a:pPr>
              <a:buFont typeface="Wingdings" panose="05000000000000000000" pitchFamily="2" charset="2"/>
              <a:buChar char="Ø"/>
            </a:pPr>
            <a:r>
              <a:rPr lang="en-US" dirty="0">
                <a:solidFill>
                  <a:schemeClr val="accent1"/>
                </a:solidFill>
              </a:rPr>
              <a:t>We have implemented some advanced operations. In addition, we have defined the proposed </a:t>
            </a:r>
            <a:r>
              <a:rPr lang="en-US" dirty="0">
                <a:solidFill>
                  <a:schemeClr val="accent1"/>
                </a:solidFill>
                <a:effectLst/>
              </a:rPr>
              <a:t>star schema for the data</a:t>
            </a:r>
            <a:r>
              <a:rPr lang="en-US" dirty="0">
                <a:solidFill>
                  <a:schemeClr val="accent1"/>
                </a:solidFill>
              </a:rPr>
              <a:t> warehouse and estimate its size and growth over time.</a:t>
            </a:r>
          </a:p>
          <a:p>
            <a:pPr>
              <a:buFont typeface="Wingdings" panose="05000000000000000000" pitchFamily="2" charset="2"/>
              <a:buChar char="Ø"/>
            </a:pPr>
            <a:r>
              <a:rPr lang="en-US" dirty="0">
                <a:solidFill>
                  <a:schemeClr val="accent1"/>
                </a:solidFill>
              </a:rPr>
              <a:t>WE have determined the data system's primary goal and offered several analytical queries for the system.</a:t>
            </a:r>
          </a:p>
          <a:p>
            <a:pPr>
              <a:buFont typeface="Wingdings" panose="05000000000000000000" pitchFamily="2" charset="2"/>
              <a:buChar char="Ø"/>
            </a:pPr>
            <a:r>
              <a:rPr lang="en-US" dirty="0">
                <a:solidFill>
                  <a:schemeClr val="accent1"/>
                </a:solidFill>
              </a:rPr>
              <a:t>We have defined ETL workflow in this project.</a:t>
            </a:r>
          </a:p>
          <a:p>
            <a:pPr>
              <a:buFont typeface="Wingdings" panose="05000000000000000000" pitchFamily="2" charset="2"/>
              <a:buChar char="Ø"/>
            </a:pPr>
            <a:r>
              <a:rPr lang="en-US" dirty="0">
                <a:solidFill>
                  <a:schemeClr val="accent1"/>
                </a:solidFill>
              </a:rPr>
              <a:t>Moreover, we implemented Data Warehouse and used different OLAP operations.</a:t>
            </a:r>
          </a:p>
          <a:p>
            <a:pPr>
              <a:buFont typeface="Wingdings" panose="05000000000000000000" pitchFamily="2" charset="2"/>
              <a:buChar char="Ø"/>
            </a:pPr>
            <a:r>
              <a:rPr lang="en-US" dirty="0">
                <a:solidFill>
                  <a:schemeClr val="accent1"/>
                </a:solidFill>
              </a:rPr>
              <a:t>We have identified long queries and  long dimensions.</a:t>
            </a:r>
          </a:p>
          <a:p>
            <a:endParaRPr lang="en-US" dirty="0">
              <a:solidFill>
                <a:schemeClr val="accent1"/>
              </a:solidFill>
            </a:endParaRPr>
          </a:p>
        </p:txBody>
      </p:sp>
    </p:spTree>
    <p:extLst>
      <p:ext uri="{BB962C8B-B14F-4D97-AF65-F5344CB8AC3E}">
        <p14:creationId xmlns:p14="http://schemas.microsoft.com/office/powerpoint/2010/main" val="246713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1FCD-795B-48E2-AAAF-1F419DC62A61}"/>
              </a:ext>
            </a:extLst>
          </p:cNvPr>
          <p:cNvSpPr>
            <a:spLocks noGrp="1"/>
          </p:cNvSpPr>
          <p:nvPr>
            <p:ph type="title"/>
          </p:nvPr>
        </p:nvSpPr>
        <p:spPr/>
        <p:txBody>
          <a:bodyPr/>
          <a:lstStyle/>
          <a:p>
            <a:r>
              <a:rPr lang="en-US" dirty="0"/>
              <a:t>Existing Works</a:t>
            </a:r>
          </a:p>
        </p:txBody>
      </p:sp>
      <p:graphicFrame>
        <p:nvGraphicFramePr>
          <p:cNvPr id="4" name="Table 4">
            <a:extLst>
              <a:ext uri="{FF2B5EF4-FFF2-40B4-BE49-F238E27FC236}">
                <a16:creationId xmlns:a16="http://schemas.microsoft.com/office/drawing/2014/main" id="{72D2327D-7170-4FCE-B6B7-4C966015EC55}"/>
              </a:ext>
            </a:extLst>
          </p:cNvPr>
          <p:cNvGraphicFramePr>
            <a:graphicFrameLocks noGrp="1"/>
          </p:cNvGraphicFramePr>
          <p:nvPr>
            <p:ph idx="1"/>
            <p:extLst>
              <p:ext uri="{D42A27DB-BD31-4B8C-83A1-F6EECF244321}">
                <p14:modId xmlns:p14="http://schemas.microsoft.com/office/powerpoint/2010/main" val="390283381"/>
              </p:ext>
            </p:extLst>
          </p:nvPr>
        </p:nvGraphicFramePr>
        <p:xfrm>
          <a:off x="676275" y="2011363"/>
          <a:ext cx="10753722" cy="3840480"/>
        </p:xfrm>
        <a:graphic>
          <a:graphicData uri="http://schemas.openxmlformats.org/drawingml/2006/table">
            <a:tbl>
              <a:tblPr firstRow="1" bandRow="1">
                <a:tableStyleId>{5C22544A-7EE6-4342-B048-85BDC9FD1C3A}</a:tableStyleId>
              </a:tblPr>
              <a:tblGrid>
                <a:gridCol w="611814">
                  <a:extLst>
                    <a:ext uri="{9D8B030D-6E8A-4147-A177-3AD203B41FA5}">
                      <a16:colId xmlns:a16="http://schemas.microsoft.com/office/drawing/2014/main" val="2863414878"/>
                    </a:ext>
                  </a:extLst>
                </a:gridCol>
                <a:gridCol w="3176698">
                  <a:extLst>
                    <a:ext uri="{9D8B030D-6E8A-4147-A177-3AD203B41FA5}">
                      <a16:colId xmlns:a16="http://schemas.microsoft.com/office/drawing/2014/main" val="4251483278"/>
                    </a:ext>
                  </a:extLst>
                </a:gridCol>
                <a:gridCol w="3176698">
                  <a:extLst>
                    <a:ext uri="{9D8B030D-6E8A-4147-A177-3AD203B41FA5}">
                      <a16:colId xmlns:a16="http://schemas.microsoft.com/office/drawing/2014/main" val="1438634541"/>
                    </a:ext>
                  </a:extLst>
                </a:gridCol>
                <a:gridCol w="1894256">
                  <a:extLst>
                    <a:ext uri="{9D8B030D-6E8A-4147-A177-3AD203B41FA5}">
                      <a16:colId xmlns:a16="http://schemas.microsoft.com/office/drawing/2014/main" val="592643491"/>
                    </a:ext>
                  </a:extLst>
                </a:gridCol>
                <a:gridCol w="1894256">
                  <a:extLst>
                    <a:ext uri="{9D8B030D-6E8A-4147-A177-3AD203B41FA5}">
                      <a16:colId xmlns:a16="http://schemas.microsoft.com/office/drawing/2014/main" val="3440081606"/>
                    </a:ext>
                  </a:extLst>
                </a:gridCol>
              </a:tblGrid>
              <a:tr h="370840">
                <a:tc>
                  <a:txBody>
                    <a:bodyPr/>
                    <a:lstStyle/>
                    <a:p>
                      <a:r>
                        <a:rPr lang="en-US" dirty="0"/>
                        <a:t>Sr. no</a:t>
                      </a:r>
                    </a:p>
                  </a:txBody>
                  <a:tcPr/>
                </a:tc>
                <a:tc>
                  <a:txBody>
                    <a:bodyPr/>
                    <a:lstStyle/>
                    <a:p>
                      <a:r>
                        <a:rPr lang="en-US" sz="1800" b="0" i="0" kern="1200" dirty="0">
                          <a:solidFill>
                            <a:schemeClr val="lt1"/>
                          </a:solidFill>
                          <a:effectLst/>
                          <a:latin typeface="+mn-lt"/>
                          <a:ea typeface="+mn-ea"/>
                          <a:cs typeface="+mn-cs"/>
                        </a:rPr>
                        <a:t>The name of the work </a:t>
                      </a:r>
                      <a:endParaRPr lang="en-US" dirty="0"/>
                    </a:p>
                  </a:txBody>
                  <a:tcPr/>
                </a:tc>
                <a:tc>
                  <a:txBody>
                    <a:bodyPr/>
                    <a:lstStyle/>
                    <a:p>
                      <a:r>
                        <a:rPr lang="en-US" dirty="0"/>
                        <a:t>Link</a:t>
                      </a:r>
                    </a:p>
                  </a:txBody>
                  <a:tcPr/>
                </a:tc>
                <a:tc>
                  <a:txBody>
                    <a:bodyPr/>
                    <a:lstStyle/>
                    <a:p>
                      <a:r>
                        <a:rPr lang="en-US" sz="1800" b="0" i="0" kern="1200" dirty="0">
                          <a:solidFill>
                            <a:schemeClr val="lt1"/>
                          </a:solidFill>
                          <a:effectLst/>
                          <a:latin typeface="+mn-lt"/>
                          <a:ea typeface="+mn-ea"/>
                          <a:cs typeface="+mn-cs"/>
                        </a:rPr>
                        <a:t>Significant work</a:t>
                      </a:r>
                      <a:endParaRPr lang="en-US" dirty="0"/>
                    </a:p>
                  </a:txBody>
                  <a:tcPr/>
                </a:tc>
                <a:tc>
                  <a:txBody>
                    <a:bodyPr/>
                    <a:lstStyle/>
                    <a:p>
                      <a:r>
                        <a:rPr lang="en-US" sz="1800" b="0" i="0" kern="1200" dirty="0">
                          <a:solidFill>
                            <a:schemeClr val="lt1"/>
                          </a:solidFill>
                          <a:effectLst/>
                          <a:latin typeface="+mn-lt"/>
                          <a:ea typeface="+mn-ea"/>
                          <a:cs typeface="+mn-cs"/>
                        </a:rPr>
                        <a:t>Limitation of their model/ product </a:t>
                      </a:r>
                      <a:endParaRPr lang="en-US" dirty="0"/>
                    </a:p>
                  </a:txBody>
                  <a:tcPr/>
                </a:tc>
                <a:extLst>
                  <a:ext uri="{0D108BD9-81ED-4DB2-BD59-A6C34878D82A}">
                    <a16:rowId xmlns:a16="http://schemas.microsoft.com/office/drawing/2014/main" val="3134000888"/>
                  </a:ext>
                </a:extLst>
              </a:tr>
              <a:tr h="370840">
                <a:tc>
                  <a:txBody>
                    <a:bodyPr/>
                    <a:lstStyle/>
                    <a:p>
                      <a:r>
                        <a:rPr lang="en-US" dirty="0"/>
                        <a:t>1.</a:t>
                      </a:r>
                    </a:p>
                  </a:txBody>
                  <a:tcPr/>
                </a:tc>
                <a:tc>
                  <a:txBody>
                    <a:bodyPr/>
                    <a:lstStyle/>
                    <a:p>
                      <a:r>
                        <a:rPr lang="en-CA" sz="1800" dirty="0">
                          <a:latin typeface="+mn-lt"/>
                          <a:ea typeface="Cambria" panose="02040503050406030204" pitchFamily="18" charset="0"/>
                          <a:cs typeface="+mn-cs"/>
                        </a:rPr>
                        <a:t>Chaudhuri, S., &amp; </a:t>
                      </a:r>
                      <a:r>
                        <a:rPr lang="en-CA" sz="1800" dirty="0" err="1">
                          <a:latin typeface="+mn-lt"/>
                          <a:ea typeface="Cambria" panose="02040503050406030204" pitchFamily="18" charset="0"/>
                          <a:cs typeface="+mn-cs"/>
                        </a:rPr>
                        <a:t>Dayal</a:t>
                      </a:r>
                      <a:r>
                        <a:rPr lang="en-CA" sz="1800" dirty="0">
                          <a:latin typeface="+mn-lt"/>
                          <a:ea typeface="Cambria" panose="02040503050406030204" pitchFamily="18" charset="0"/>
                          <a:cs typeface="+mn-cs"/>
                        </a:rPr>
                        <a:t>, U. (1997). An overview of data warehousing and OLAP technology. ACM </a:t>
                      </a:r>
                      <a:r>
                        <a:rPr lang="en-CA" sz="1800" dirty="0" err="1">
                          <a:latin typeface="+mn-lt"/>
                          <a:ea typeface="Cambria" panose="02040503050406030204" pitchFamily="18" charset="0"/>
                          <a:cs typeface="+mn-cs"/>
                        </a:rPr>
                        <a:t>Sigmod</a:t>
                      </a:r>
                      <a:r>
                        <a:rPr lang="en-CA" sz="1800" dirty="0">
                          <a:latin typeface="+mn-lt"/>
                          <a:ea typeface="Cambria" panose="02040503050406030204" pitchFamily="18" charset="0"/>
                          <a:cs typeface="+mn-cs"/>
                        </a:rPr>
                        <a:t> Record, 26(1), 65-74</a:t>
                      </a:r>
                      <a:endParaRPr lang="en-US" dirty="0">
                        <a:latin typeface="+mn-lt"/>
                      </a:endParaRPr>
                    </a:p>
                  </a:txBody>
                  <a:tcPr/>
                </a:tc>
                <a:tc>
                  <a:txBody>
                    <a:bodyPr/>
                    <a:lstStyle/>
                    <a:p>
                      <a:r>
                        <a:rPr lang="en-US" dirty="0">
                          <a:latin typeface="+mn-lt"/>
                        </a:rPr>
                        <a:t>https://www.microsoft.com/en-us/research/wp-content/uploads/2016/02/sigrecord.pdf</a:t>
                      </a:r>
                    </a:p>
                  </a:txBody>
                  <a:tcPr/>
                </a:tc>
                <a:tc>
                  <a:txBody>
                    <a:bodyPr/>
                    <a:lstStyle/>
                    <a:p>
                      <a:r>
                        <a:rPr lang="en-US" dirty="0">
                          <a:latin typeface="+mn-lt"/>
                        </a:rPr>
                        <a:t>It explains methodologies of database.  It describes the architecture of Data warehouse.</a:t>
                      </a:r>
                    </a:p>
                  </a:txBody>
                  <a:tcPr/>
                </a:tc>
                <a:tc>
                  <a:txBody>
                    <a:bodyPr/>
                    <a:lstStyle/>
                    <a:p>
                      <a:r>
                        <a:rPr lang="en-US" dirty="0">
                          <a:latin typeface="+mn-lt"/>
                        </a:rPr>
                        <a:t>They have issues regarding data cleaning for heterogeneous network.</a:t>
                      </a:r>
                    </a:p>
                  </a:txBody>
                  <a:tcPr/>
                </a:tc>
                <a:extLst>
                  <a:ext uri="{0D108BD9-81ED-4DB2-BD59-A6C34878D82A}">
                    <a16:rowId xmlns:a16="http://schemas.microsoft.com/office/drawing/2014/main" val="2829753658"/>
                  </a:ext>
                </a:extLst>
              </a:tr>
              <a:tr h="370840">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latin typeface="+mn-lt"/>
                          <a:ea typeface="Cambria" panose="02040503050406030204" pitchFamily="18" charset="0"/>
                          <a:cs typeface="+mn-cs"/>
                        </a:rPr>
                        <a:t>Arun Sen and Atish P. Sinha, “A Comparison of Data Warehousing Methodologies”. ACM March 2005/Vol. 48, No. 3</a:t>
                      </a:r>
                    </a:p>
                    <a:p>
                      <a:endParaRPr lang="en-US" dirty="0">
                        <a:latin typeface="+mn-lt"/>
                      </a:endParaRPr>
                    </a:p>
                  </a:txBody>
                  <a:tcPr/>
                </a:tc>
                <a:tc>
                  <a:txBody>
                    <a:bodyPr/>
                    <a:lstStyle/>
                    <a:p>
                      <a:r>
                        <a:rPr lang="en-US" dirty="0">
                          <a:latin typeface="+mn-lt"/>
                        </a:rPr>
                        <a:t>https://dl.acm.org/doi/fullHtml/10.1145/1047671.1047673</a:t>
                      </a:r>
                    </a:p>
                  </a:txBody>
                  <a:tcPr/>
                </a:tc>
                <a:tc>
                  <a:txBody>
                    <a:bodyPr/>
                    <a:lstStyle/>
                    <a:p>
                      <a:r>
                        <a:rPr lang="en-US" dirty="0">
                          <a:latin typeface="+mn-lt"/>
                        </a:rPr>
                        <a:t>It shows the comparisons of Data Warehouse methods.</a:t>
                      </a:r>
                    </a:p>
                  </a:txBody>
                  <a:tcPr/>
                </a:tc>
                <a:tc>
                  <a:txBody>
                    <a:bodyPr/>
                    <a:lstStyle/>
                    <a:p>
                      <a:r>
                        <a:rPr lang="en-US" dirty="0">
                          <a:latin typeface="+mn-lt"/>
                        </a:rPr>
                        <a:t>Most of the companies do not use this methodologies concepts.</a:t>
                      </a:r>
                    </a:p>
                  </a:txBody>
                  <a:tcPr/>
                </a:tc>
                <a:extLst>
                  <a:ext uri="{0D108BD9-81ED-4DB2-BD59-A6C34878D82A}">
                    <a16:rowId xmlns:a16="http://schemas.microsoft.com/office/drawing/2014/main" val="3671297351"/>
                  </a:ext>
                </a:extLst>
              </a:tr>
            </a:tbl>
          </a:graphicData>
        </a:graphic>
      </p:graphicFrame>
    </p:spTree>
    <p:extLst>
      <p:ext uri="{BB962C8B-B14F-4D97-AF65-F5344CB8AC3E}">
        <p14:creationId xmlns:p14="http://schemas.microsoft.com/office/powerpoint/2010/main" val="1051316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70917-5F5C-4B17-A379-2306B376AEFD}"/>
              </a:ext>
            </a:extLst>
          </p:cNvPr>
          <p:cNvSpPr>
            <a:spLocks noGrp="1"/>
          </p:cNvSpPr>
          <p:nvPr>
            <p:ph type="title"/>
          </p:nvPr>
        </p:nvSpPr>
        <p:spPr/>
        <p:txBody>
          <a:bodyPr>
            <a:normAutofit/>
          </a:bodyPr>
          <a:lstStyle/>
          <a:p>
            <a:r>
              <a:rPr lang="en-US" sz="4800" dirty="0"/>
              <a:t>Star schema of proposed Data Warehouse</a:t>
            </a:r>
          </a:p>
        </p:txBody>
      </p:sp>
      <p:pic>
        <p:nvPicPr>
          <p:cNvPr id="10" name="Content Placeholder 9">
            <a:extLst>
              <a:ext uri="{FF2B5EF4-FFF2-40B4-BE49-F238E27FC236}">
                <a16:creationId xmlns:a16="http://schemas.microsoft.com/office/drawing/2014/main" id="{341F6388-F276-4D61-92E5-B7ABB0507D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3018" y="1794794"/>
            <a:ext cx="4202261" cy="4942890"/>
          </a:xfrm>
        </p:spPr>
      </p:pic>
    </p:spTree>
    <p:extLst>
      <p:ext uri="{BB962C8B-B14F-4D97-AF65-F5344CB8AC3E}">
        <p14:creationId xmlns:p14="http://schemas.microsoft.com/office/powerpoint/2010/main" val="3485588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4BBBF-8C71-4649-BF14-72774CDB1268}"/>
              </a:ext>
            </a:extLst>
          </p:cNvPr>
          <p:cNvSpPr>
            <a:spLocks noGrp="1"/>
          </p:cNvSpPr>
          <p:nvPr>
            <p:ph type="title"/>
          </p:nvPr>
        </p:nvSpPr>
        <p:spPr>
          <a:xfrm>
            <a:off x="4543424" y="2400522"/>
            <a:ext cx="10772775" cy="1658198"/>
          </a:xfrm>
        </p:spPr>
        <p:txBody>
          <a:bodyPr>
            <a:normAutofit/>
          </a:bodyPr>
          <a:lstStyle/>
          <a:p>
            <a:r>
              <a:rPr lang="en-US" sz="8000" dirty="0"/>
              <a:t>Demo </a:t>
            </a:r>
          </a:p>
        </p:txBody>
      </p:sp>
    </p:spTree>
    <p:extLst>
      <p:ext uri="{BB962C8B-B14F-4D97-AF65-F5344CB8AC3E}">
        <p14:creationId xmlns:p14="http://schemas.microsoft.com/office/powerpoint/2010/main" val="375666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B3356-2CC3-4D31-96F5-05ECB42060D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83F43E0-5CCB-4D5E-A9A8-697CC053EA6D}"/>
              </a:ext>
            </a:extLst>
          </p:cNvPr>
          <p:cNvSpPr>
            <a:spLocks noGrp="1"/>
          </p:cNvSpPr>
          <p:nvPr>
            <p:ph idx="1"/>
          </p:nvPr>
        </p:nvSpPr>
        <p:spPr/>
        <p:txBody>
          <a:bodyPr/>
          <a:lstStyle/>
          <a:p>
            <a:pPr algn="just"/>
            <a:r>
              <a:rPr lang="en-US" dirty="0">
                <a:solidFill>
                  <a:schemeClr val="accent1"/>
                </a:solidFill>
              </a:rPr>
              <a:t>This project covers various advanced database topics. We have used US’s accident data set of four years. We have used different attributes such as date, time, GPS, location, city, temperature, coordinates etc. We have made fact table using different attributes.</a:t>
            </a:r>
          </a:p>
          <a:p>
            <a:pPr algn="just"/>
            <a:r>
              <a:rPr lang="en-US" dirty="0">
                <a:solidFill>
                  <a:schemeClr val="accent1"/>
                </a:solidFill>
              </a:rPr>
              <a:t>People can find out about the frequency of the accidents using our project. In addition, it shows the timings when there is more chances of accidents. The factors  of the accidents. The rate of accident per year.</a:t>
            </a:r>
          </a:p>
          <a:p>
            <a:pPr algn="just"/>
            <a:r>
              <a:rPr lang="en-US" dirty="0">
                <a:solidFill>
                  <a:schemeClr val="accent1"/>
                </a:solidFill>
              </a:rPr>
              <a:t>So, we have learnt various topics of the data warehouse and OLAP. We deeply understood the ETL workflow.</a:t>
            </a:r>
          </a:p>
        </p:txBody>
      </p:sp>
    </p:spTree>
    <p:extLst>
      <p:ext uri="{BB962C8B-B14F-4D97-AF65-F5344CB8AC3E}">
        <p14:creationId xmlns:p14="http://schemas.microsoft.com/office/powerpoint/2010/main" val="112214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A242-0D5E-416D-9682-66D522E2C7F7}"/>
              </a:ext>
            </a:extLst>
          </p:cNvPr>
          <p:cNvSpPr>
            <a:spLocks noGrp="1"/>
          </p:cNvSpPr>
          <p:nvPr>
            <p:ph type="title"/>
          </p:nvPr>
        </p:nvSpPr>
        <p:spPr/>
        <p:txBody>
          <a:bodyPr/>
          <a:lstStyle/>
          <a:p>
            <a:r>
              <a:rPr lang="en-US" dirty="0"/>
              <a:t>Future Direction</a:t>
            </a:r>
          </a:p>
        </p:txBody>
      </p:sp>
      <p:sp>
        <p:nvSpPr>
          <p:cNvPr id="3" name="Content Placeholder 2">
            <a:extLst>
              <a:ext uri="{FF2B5EF4-FFF2-40B4-BE49-F238E27FC236}">
                <a16:creationId xmlns:a16="http://schemas.microsoft.com/office/drawing/2014/main" id="{012D8689-70F4-4989-A6A9-A04F1E2C14C3}"/>
              </a:ext>
            </a:extLst>
          </p:cNvPr>
          <p:cNvSpPr>
            <a:spLocks noGrp="1"/>
          </p:cNvSpPr>
          <p:nvPr>
            <p:ph idx="1"/>
          </p:nvPr>
        </p:nvSpPr>
        <p:spPr>
          <a:xfrm>
            <a:off x="568371" y="2288407"/>
            <a:ext cx="10753725" cy="3766185"/>
          </a:xfrm>
        </p:spPr>
        <p:txBody>
          <a:bodyPr/>
          <a:lstStyle/>
          <a:p>
            <a:r>
              <a:rPr lang="en-US" dirty="0">
                <a:solidFill>
                  <a:schemeClr val="accent1"/>
                </a:solidFill>
              </a:rPr>
              <a:t>We have used datasets of specific country for a specific period of time. Here, we implemented various concepts using numerous attributes.</a:t>
            </a:r>
          </a:p>
          <a:p>
            <a:r>
              <a:rPr lang="en-US" dirty="0">
                <a:solidFill>
                  <a:schemeClr val="accent1"/>
                </a:solidFill>
              </a:rPr>
              <a:t>In the future, we are planning to use this concept for different countries. Moreover, we want to implement the Data Warehouse for more bigger datasets.</a:t>
            </a:r>
          </a:p>
          <a:p>
            <a:r>
              <a:rPr lang="en-US" dirty="0">
                <a:solidFill>
                  <a:schemeClr val="accent1"/>
                </a:solidFill>
              </a:rPr>
              <a:t>We also want to add few attributes in our project that will give more information about the topic.</a:t>
            </a:r>
          </a:p>
          <a:p>
            <a:endParaRPr lang="en-US" dirty="0"/>
          </a:p>
        </p:txBody>
      </p:sp>
    </p:spTree>
    <p:extLst>
      <p:ext uri="{BB962C8B-B14F-4D97-AF65-F5344CB8AC3E}">
        <p14:creationId xmlns:p14="http://schemas.microsoft.com/office/powerpoint/2010/main" val="2473069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6E10-6057-4DA1-AB44-07E32CBD26B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DEFC278-D0D1-46E4-982D-10F9DBF6DCF3}"/>
              </a:ext>
            </a:extLst>
          </p:cNvPr>
          <p:cNvSpPr>
            <a:spLocks noGrp="1"/>
          </p:cNvSpPr>
          <p:nvPr>
            <p:ph idx="1"/>
          </p:nvPr>
        </p:nvSpPr>
        <p:spPr/>
        <p:txBody>
          <a:bodyPr>
            <a:normAutofit/>
          </a:bodyPr>
          <a:lstStyle/>
          <a:p>
            <a:pPr algn="just"/>
            <a:r>
              <a:rPr lang="en-US" sz="1800" dirty="0">
                <a:solidFill>
                  <a:schemeClr val="accent1"/>
                </a:solidFill>
              </a:rPr>
              <a:t>1. </a:t>
            </a:r>
            <a:r>
              <a:rPr lang="en-US" sz="1800" dirty="0" err="1">
                <a:solidFill>
                  <a:schemeClr val="accent1"/>
                </a:solidFill>
              </a:rPr>
              <a:t>Redelmeier</a:t>
            </a:r>
            <a:r>
              <a:rPr lang="en-US" sz="1800" dirty="0">
                <a:solidFill>
                  <a:schemeClr val="accent1"/>
                </a:solidFill>
              </a:rPr>
              <a:t> et al. (2017), The full moon and motorcycle related mortality: population based double control study, </a:t>
            </a:r>
            <a:r>
              <a:rPr lang="en-US" sz="1800" dirty="0">
                <a:solidFill>
                  <a:schemeClr val="accent1"/>
                </a:solidFill>
                <a:hlinkClick r:id="rId2">
                  <a:extLst>
                    <a:ext uri="{A12FA001-AC4F-418D-AE19-62706E023703}">
                      <ahyp:hlinkClr xmlns:ahyp="http://schemas.microsoft.com/office/drawing/2018/hyperlinkcolor" val="tx"/>
                    </a:ext>
                  </a:extLst>
                </a:hlinkClick>
              </a:rPr>
              <a:t>https://doi.org/10.1136/bmj.j5367</a:t>
            </a:r>
            <a:r>
              <a:rPr lang="en-US" sz="1800" dirty="0">
                <a:solidFill>
                  <a:schemeClr val="accent1"/>
                </a:solidFill>
              </a:rPr>
              <a:t>;</a:t>
            </a:r>
          </a:p>
          <a:p>
            <a:pPr algn="just"/>
            <a:r>
              <a:rPr lang="en-US" sz="1800" dirty="0">
                <a:solidFill>
                  <a:schemeClr val="accent1"/>
                </a:solidFill>
              </a:rPr>
              <a:t>2. </a:t>
            </a:r>
            <a:r>
              <a:rPr lang="en-US" sz="1800" dirty="0" err="1">
                <a:solidFill>
                  <a:schemeClr val="accent1"/>
                </a:solidFill>
              </a:rPr>
              <a:t>Elflein</a:t>
            </a:r>
            <a:r>
              <a:rPr lang="en-US" sz="1800" dirty="0">
                <a:solidFill>
                  <a:schemeClr val="accent1"/>
                </a:solidFill>
              </a:rPr>
              <a:t>, J. (2019), Per capita alcohol consumption of all beverages in the U.S. by state - 2017, https://www.statista.com/statistics/442848/per-capita-alcohol-consumption-of-all-beverages-in-the-us-by -state/; </a:t>
            </a:r>
          </a:p>
          <a:p>
            <a:pPr algn="just"/>
            <a:r>
              <a:rPr lang="en-US" sz="1800" dirty="0">
                <a:solidFill>
                  <a:schemeClr val="accent1"/>
                </a:solidFill>
              </a:rPr>
              <a:t>3. U.S. Office of Highway Policy Information (2018), State Motor-Vehicle Registrations - 2018, https://www.fhwa.dot.gov/policyinformation/statistics/2018/mv1.cfm</a:t>
            </a:r>
          </a:p>
          <a:p>
            <a:pPr algn="just"/>
            <a:r>
              <a:rPr lang="en-US" sz="1800" dirty="0">
                <a:solidFill>
                  <a:schemeClr val="accent1"/>
                </a:solidFill>
              </a:rPr>
              <a:t>4. </a:t>
            </a:r>
            <a:r>
              <a:rPr lang="en-US" sz="1800" dirty="0" err="1">
                <a:solidFill>
                  <a:schemeClr val="accent1"/>
                </a:solidFill>
              </a:rPr>
              <a:t>Moosavi</a:t>
            </a:r>
            <a:r>
              <a:rPr lang="en-US" sz="1800" dirty="0">
                <a:solidFill>
                  <a:schemeClr val="accent1"/>
                </a:solidFill>
              </a:rPr>
              <a:t>, S. (2020), A Countrywide Traffic Accident Dataset (2016 - 2019), Kaggle, https://www.kaggle.com/sobhanmoosavi/us-accidents; </a:t>
            </a:r>
          </a:p>
          <a:p>
            <a:pPr algn="just"/>
            <a:r>
              <a:rPr lang="en-US" sz="1800" dirty="0">
                <a:solidFill>
                  <a:schemeClr val="accent1"/>
                </a:solidFill>
              </a:rPr>
              <a:t>5.      OpenStreetMap (2020), TMC - Event Code List, https://wiki.openstreetmap.org/wiki/TMC/Event_Code_List</a:t>
            </a:r>
          </a:p>
          <a:p>
            <a:endParaRPr lang="en-US" dirty="0"/>
          </a:p>
        </p:txBody>
      </p:sp>
    </p:spTree>
    <p:extLst>
      <p:ext uri="{BB962C8B-B14F-4D97-AF65-F5344CB8AC3E}">
        <p14:creationId xmlns:p14="http://schemas.microsoft.com/office/powerpoint/2010/main" val="289572730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277</TotalTime>
  <Words>743</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 Light</vt:lpstr>
      <vt:lpstr>Wingdings</vt:lpstr>
      <vt:lpstr>Metropolitan</vt:lpstr>
      <vt:lpstr>Data Warehousing</vt:lpstr>
      <vt:lpstr>Introduction</vt:lpstr>
      <vt:lpstr>Why our project is important?</vt:lpstr>
      <vt:lpstr>Existing Works</vt:lpstr>
      <vt:lpstr>Star schema of proposed Data Warehouse</vt:lpstr>
      <vt:lpstr>Demo </vt:lpstr>
      <vt:lpstr>Conclusion</vt:lpstr>
      <vt:lpstr>Future Direction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dc:title>
  <dc:creator>Aastha</dc:creator>
  <cp:lastModifiedBy>Aastha</cp:lastModifiedBy>
  <cp:revision>51</cp:revision>
  <dcterms:created xsi:type="dcterms:W3CDTF">2021-07-25T16:48:37Z</dcterms:created>
  <dcterms:modified xsi:type="dcterms:W3CDTF">2021-08-04T03:51:04Z</dcterms:modified>
</cp:coreProperties>
</file>