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8" d="100"/>
          <a:sy n="18" d="100"/>
        </p:scale>
        <p:origin x="264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A6591-CC7A-4E5E-BC25-519CB1BBED23}"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281115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6591-CC7A-4E5E-BC25-519CB1BBED23}"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12755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6591-CC7A-4E5E-BC25-519CB1BBED23}"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354994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6591-CC7A-4E5E-BC25-519CB1BBED23}"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250233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A6591-CC7A-4E5E-BC25-519CB1BBED23}"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212825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A6591-CC7A-4E5E-BC25-519CB1BBED23}"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126564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A6591-CC7A-4E5E-BC25-519CB1BBED23}" type="datetimeFigureOut">
              <a:rPr lang="en-IN" smtClean="0"/>
              <a:t>15-12-2019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199542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A6591-CC7A-4E5E-BC25-519CB1BBED23}" type="datetimeFigureOut">
              <a:rPr lang="en-IN" smtClean="0"/>
              <a:t>15-12-2019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386906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A6591-CC7A-4E5E-BC25-519CB1BBED23}" type="datetimeFigureOut">
              <a:rPr lang="en-IN" smtClean="0"/>
              <a:t>15-12-2019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59552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67A6591-CC7A-4E5E-BC25-519CB1BBED23}"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14093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67A6591-CC7A-4E5E-BC25-519CB1BBED23}"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8CB73-5C88-466F-A5D8-9ABCB4FDDDFA}" type="slidenum">
              <a:rPr lang="en-IN" smtClean="0"/>
              <a:t>‹#›</a:t>
            </a:fld>
            <a:endParaRPr lang="en-IN"/>
          </a:p>
        </p:txBody>
      </p:sp>
    </p:spTree>
    <p:extLst>
      <p:ext uri="{BB962C8B-B14F-4D97-AF65-F5344CB8AC3E}">
        <p14:creationId xmlns:p14="http://schemas.microsoft.com/office/powerpoint/2010/main" val="240356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667A6591-CC7A-4E5E-BC25-519CB1BBED23}" type="datetimeFigureOut">
              <a:rPr lang="en-IN" smtClean="0"/>
              <a:t>15-12-2019</a:t>
            </a:fld>
            <a:endParaRPr lang="en-IN"/>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E278CB73-5C88-466F-A5D8-9ABCB4FDDDFA}" type="slidenum">
              <a:rPr lang="en-IN" smtClean="0"/>
              <a:t>‹#›</a:t>
            </a:fld>
            <a:endParaRPr lang="en-IN"/>
          </a:p>
        </p:txBody>
      </p:sp>
    </p:spTree>
    <p:extLst>
      <p:ext uri="{BB962C8B-B14F-4D97-AF65-F5344CB8AC3E}">
        <p14:creationId xmlns:p14="http://schemas.microsoft.com/office/powerpoint/2010/main" val="27278511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8A68EE-9DAD-457B-A8F1-D75DDF2EB363}"/>
              </a:ext>
            </a:extLst>
          </p:cNvPr>
          <p:cNvSpPr/>
          <p:nvPr/>
        </p:nvSpPr>
        <p:spPr>
          <a:xfrm>
            <a:off x="77938" y="69178"/>
            <a:ext cx="21778388" cy="2031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p>
        </p:txBody>
      </p:sp>
      <p:sp>
        <p:nvSpPr>
          <p:cNvPr id="7" name="Rectangle 6">
            <a:extLst>
              <a:ext uri="{FF2B5EF4-FFF2-40B4-BE49-F238E27FC236}">
                <a16:creationId xmlns:a16="http://schemas.microsoft.com/office/drawing/2014/main" id="{9E81AD31-2607-4C88-9E3B-D28900F41234}"/>
              </a:ext>
            </a:extLst>
          </p:cNvPr>
          <p:cNvSpPr/>
          <p:nvPr/>
        </p:nvSpPr>
        <p:spPr>
          <a:xfrm>
            <a:off x="77937" y="2163088"/>
            <a:ext cx="7589693" cy="14681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p>
        </p:txBody>
      </p:sp>
      <p:sp>
        <p:nvSpPr>
          <p:cNvPr id="9" name="Rectangle 8">
            <a:extLst>
              <a:ext uri="{FF2B5EF4-FFF2-40B4-BE49-F238E27FC236}">
                <a16:creationId xmlns:a16="http://schemas.microsoft.com/office/drawing/2014/main" id="{738848BB-E541-4BE9-802A-55AC8BB0B3BC}"/>
              </a:ext>
            </a:extLst>
          </p:cNvPr>
          <p:cNvSpPr/>
          <p:nvPr/>
        </p:nvSpPr>
        <p:spPr>
          <a:xfrm>
            <a:off x="14775671" y="16907120"/>
            <a:ext cx="7091991" cy="159421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p>
        </p:txBody>
      </p:sp>
      <p:sp>
        <p:nvSpPr>
          <p:cNvPr id="10" name="TextBox 9">
            <a:extLst>
              <a:ext uri="{FF2B5EF4-FFF2-40B4-BE49-F238E27FC236}">
                <a16:creationId xmlns:a16="http://schemas.microsoft.com/office/drawing/2014/main" id="{4A71B27F-083C-4EFA-AC93-350EE259AEE5}"/>
              </a:ext>
            </a:extLst>
          </p:cNvPr>
          <p:cNvSpPr txBox="1"/>
          <p:nvPr/>
        </p:nvSpPr>
        <p:spPr>
          <a:xfrm>
            <a:off x="375332" y="335509"/>
            <a:ext cx="21183600" cy="830997"/>
          </a:xfrm>
          <a:prstGeom prst="rect">
            <a:avLst/>
          </a:prstGeom>
          <a:noFill/>
        </p:spPr>
        <p:txBody>
          <a:bodyPr wrap="square" rtlCol="0">
            <a:spAutoFit/>
          </a:bodyPr>
          <a:lstStyle/>
          <a:p>
            <a:pPr algn="ctr"/>
            <a:r>
              <a:rPr lang="en-IN" sz="4800" b="1" dirty="0">
                <a:ln w="22225">
                  <a:solidFill>
                    <a:schemeClr val="accent2"/>
                  </a:solidFill>
                  <a:prstDash val="solid"/>
                </a:ln>
                <a:solidFill>
                  <a:schemeClr val="tx2"/>
                </a:solidFill>
              </a:rPr>
              <a:t>ULTIMATE TIC TAC TOE</a:t>
            </a:r>
          </a:p>
        </p:txBody>
      </p:sp>
      <p:sp>
        <p:nvSpPr>
          <p:cNvPr id="11" name="TextBox 10">
            <a:extLst>
              <a:ext uri="{FF2B5EF4-FFF2-40B4-BE49-F238E27FC236}">
                <a16:creationId xmlns:a16="http://schemas.microsoft.com/office/drawing/2014/main" id="{4BDD6873-E442-4C5F-BFDD-A681FE680500}"/>
              </a:ext>
            </a:extLst>
          </p:cNvPr>
          <p:cNvSpPr txBox="1"/>
          <p:nvPr/>
        </p:nvSpPr>
        <p:spPr>
          <a:xfrm>
            <a:off x="170270" y="2232050"/>
            <a:ext cx="7372774" cy="666116"/>
          </a:xfrm>
          <a:prstGeom prst="rect">
            <a:avLst/>
          </a:prstGeom>
          <a:solidFill>
            <a:schemeClr val="accent4"/>
          </a:solidFill>
        </p:spPr>
        <p:txBody>
          <a:bodyPr wrap="square" rtlCol="0">
            <a:spAutoFit/>
          </a:bodyPr>
          <a:lstStyle/>
          <a:p>
            <a:pPr algn="ctr"/>
            <a:r>
              <a:rPr lang="en-IN" sz="3600" dirty="0"/>
              <a:t>Introduction</a:t>
            </a:r>
          </a:p>
        </p:txBody>
      </p:sp>
      <p:sp>
        <p:nvSpPr>
          <p:cNvPr id="12" name="TextBox 11">
            <a:extLst>
              <a:ext uri="{FF2B5EF4-FFF2-40B4-BE49-F238E27FC236}">
                <a16:creationId xmlns:a16="http://schemas.microsoft.com/office/drawing/2014/main" id="{7A3B10D1-AD4C-451E-A35C-2D8EB7E7396E}"/>
              </a:ext>
            </a:extLst>
          </p:cNvPr>
          <p:cNvSpPr txBox="1"/>
          <p:nvPr/>
        </p:nvSpPr>
        <p:spPr>
          <a:xfrm>
            <a:off x="127996" y="5283503"/>
            <a:ext cx="7372774" cy="645965"/>
          </a:xfrm>
          <a:prstGeom prst="rect">
            <a:avLst/>
          </a:prstGeom>
          <a:solidFill>
            <a:schemeClr val="accent4"/>
          </a:solidFill>
        </p:spPr>
        <p:txBody>
          <a:bodyPr wrap="square" rtlCol="0">
            <a:spAutoFit/>
          </a:bodyPr>
          <a:lstStyle/>
          <a:p>
            <a:pPr algn="ctr"/>
            <a:r>
              <a:rPr lang="en-IN" sz="3600" dirty="0"/>
              <a:t>Objectives</a:t>
            </a:r>
          </a:p>
        </p:txBody>
      </p:sp>
      <p:sp>
        <p:nvSpPr>
          <p:cNvPr id="16" name="TextBox 15">
            <a:extLst>
              <a:ext uri="{FF2B5EF4-FFF2-40B4-BE49-F238E27FC236}">
                <a16:creationId xmlns:a16="http://schemas.microsoft.com/office/drawing/2014/main" id="{2DC496C3-9522-4128-B850-4BD30712176E}"/>
              </a:ext>
            </a:extLst>
          </p:cNvPr>
          <p:cNvSpPr txBox="1"/>
          <p:nvPr/>
        </p:nvSpPr>
        <p:spPr>
          <a:xfrm>
            <a:off x="14871979" y="17010268"/>
            <a:ext cx="6862980" cy="646331"/>
          </a:xfrm>
          <a:prstGeom prst="rect">
            <a:avLst/>
          </a:prstGeom>
          <a:solidFill>
            <a:schemeClr val="accent4"/>
          </a:solidFill>
        </p:spPr>
        <p:txBody>
          <a:bodyPr wrap="square" rtlCol="0">
            <a:spAutoFit/>
          </a:bodyPr>
          <a:lstStyle/>
          <a:p>
            <a:pPr algn="ctr"/>
            <a:r>
              <a:rPr lang="en-IN" sz="3600" dirty="0"/>
              <a:t>Conclusion</a:t>
            </a:r>
          </a:p>
        </p:txBody>
      </p:sp>
      <p:sp>
        <p:nvSpPr>
          <p:cNvPr id="17" name="TextBox 16">
            <a:extLst>
              <a:ext uri="{FF2B5EF4-FFF2-40B4-BE49-F238E27FC236}">
                <a16:creationId xmlns:a16="http://schemas.microsoft.com/office/drawing/2014/main" id="{0AC64D1A-1CA3-4682-9B86-896FA9C63E25}"/>
              </a:ext>
            </a:extLst>
          </p:cNvPr>
          <p:cNvSpPr txBox="1"/>
          <p:nvPr/>
        </p:nvSpPr>
        <p:spPr>
          <a:xfrm>
            <a:off x="14912351" y="26365787"/>
            <a:ext cx="6862980" cy="646331"/>
          </a:xfrm>
          <a:prstGeom prst="rect">
            <a:avLst/>
          </a:prstGeom>
          <a:solidFill>
            <a:schemeClr val="accent4"/>
          </a:solidFill>
        </p:spPr>
        <p:txBody>
          <a:bodyPr wrap="square" rtlCol="0">
            <a:spAutoFit/>
          </a:bodyPr>
          <a:lstStyle/>
          <a:p>
            <a:pPr algn="ctr"/>
            <a:r>
              <a:rPr lang="en-IN" sz="3600" dirty="0"/>
              <a:t>References</a:t>
            </a:r>
          </a:p>
        </p:txBody>
      </p:sp>
      <p:sp>
        <p:nvSpPr>
          <p:cNvPr id="18" name="TextBox 17">
            <a:extLst>
              <a:ext uri="{FF2B5EF4-FFF2-40B4-BE49-F238E27FC236}">
                <a16:creationId xmlns:a16="http://schemas.microsoft.com/office/drawing/2014/main" id="{8068C4BA-AED1-4F31-A66F-1FA466B5C29E}"/>
              </a:ext>
            </a:extLst>
          </p:cNvPr>
          <p:cNvSpPr txBox="1"/>
          <p:nvPr/>
        </p:nvSpPr>
        <p:spPr>
          <a:xfrm>
            <a:off x="5745845" y="1160185"/>
            <a:ext cx="10442574" cy="502895"/>
          </a:xfrm>
          <a:prstGeom prst="rect">
            <a:avLst/>
          </a:prstGeom>
          <a:noFill/>
        </p:spPr>
        <p:txBody>
          <a:bodyPr wrap="square" rtlCol="0">
            <a:spAutoFit/>
          </a:bodyPr>
          <a:lstStyle/>
          <a:p>
            <a:pPr algn="ctr"/>
            <a:r>
              <a:rPr lang="en-IN" sz="2668" dirty="0"/>
              <a:t>Team 26, Members: Brooklyn Gibbs, Fisher </a:t>
            </a:r>
            <a:r>
              <a:rPr lang="en-IN" sz="2668" dirty="0" err="1"/>
              <a:t>Cherechinksy</a:t>
            </a:r>
            <a:r>
              <a:rPr lang="en-IN" sz="2668" dirty="0"/>
              <a:t>, Darsh Selarka</a:t>
            </a:r>
          </a:p>
        </p:txBody>
      </p:sp>
      <p:sp>
        <p:nvSpPr>
          <p:cNvPr id="2" name="TextBox 1">
            <a:extLst>
              <a:ext uri="{FF2B5EF4-FFF2-40B4-BE49-F238E27FC236}">
                <a16:creationId xmlns:a16="http://schemas.microsoft.com/office/drawing/2014/main" id="{35E89A9F-58C9-4DF7-843A-E90E01DB10F0}"/>
              </a:ext>
            </a:extLst>
          </p:cNvPr>
          <p:cNvSpPr txBox="1"/>
          <p:nvPr/>
        </p:nvSpPr>
        <p:spPr>
          <a:xfrm>
            <a:off x="170269" y="2857031"/>
            <a:ext cx="7124700" cy="2400657"/>
          </a:xfrm>
          <a:prstGeom prst="rect">
            <a:avLst/>
          </a:prstGeom>
          <a:noFill/>
        </p:spPr>
        <p:txBody>
          <a:bodyPr wrap="square" rtlCol="0">
            <a:spAutoFit/>
          </a:bodyPr>
          <a:lstStyle/>
          <a:p>
            <a:r>
              <a:rPr lang="en-IN" sz="2500" dirty="0"/>
              <a:t>We have implemented a variation of the famous Tic Tac Toe Game called Ultimate Tic Tac Toe in Python. It consists of nine big tic tac toe boards. Each big board has nine smaller boards with each cell of the board. In the game, players take turn to play in each of the smaller boards until they win the larger board. </a:t>
            </a:r>
          </a:p>
        </p:txBody>
      </p:sp>
      <p:sp>
        <p:nvSpPr>
          <p:cNvPr id="3" name="TextBox 2">
            <a:extLst>
              <a:ext uri="{FF2B5EF4-FFF2-40B4-BE49-F238E27FC236}">
                <a16:creationId xmlns:a16="http://schemas.microsoft.com/office/drawing/2014/main" id="{95B62E73-72EC-484A-99E9-A527D584D0F8}"/>
              </a:ext>
            </a:extLst>
          </p:cNvPr>
          <p:cNvSpPr txBox="1"/>
          <p:nvPr/>
        </p:nvSpPr>
        <p:spPr>
          <a:xfrm>
            <a:off x="281433" y="6084692"/>
            <a:ext cx="6974568" cy="10895290"/>
          </a:xfrm>
          <a:prstGeom prst="rect">
            <a:avLst/>
          </a:prstGeom>
          <a:noFill/>
        </p:spPr>
        <p:txBody>
          <a:bodyPr wrap="square" rtlCol="0">
            <a:spAutoFit/>
          </a:bodyPr>
          <a:lstStyle/>
          <a:p>
            <a:pPr marL="457200" indent="-457200">
              <a:buFont typeface="Arial" panose="020B0604020202020204" pitchFamily="34" charset="0"/>
              <a:buChar char="•"/>
            </a:pPr>
            <a:r>
              <a:rPr lang="en-IN" sz="2700" dirty="0"/>
              <a:t>Tic Tac Toe is played in each cell of a normal tic tac toe board, and the objective is to win three smaller boards in a line. </a:t>
            </a:r>
          </a:p>
          <a:p>
            <a:pPr marL="457200" indent="-457200">
              <a:buFont typeface="Arial" panose="020B0604020202020204" pitchFamily="34" charset="0"/>
              <a:buChar char="•"/>
            </a:pPr>
            <a:r>
              <a:rPr lang="en-IN" sz="2700" dirty="0"/>
              <a:t>A tie occurs similarly to how it occurs in the normal tic tac toe game. </a:t>
            </a:r>
          </a:p>
          <a:p>
            <a:pPr marL="457200" indent="-457200">
              <a:buFont typeface="Arial" panose="020B0604020202020204" pitchFamily="34" charset="0"/>
              <a:buChar char="•"/>
            </a:pPr>
            <a:r>
              <a:rPr lang="en-IN" sz="2700" dirty="0"/>
              <a:t>All moves are made in the smaller boards and the larger board is never directly played. </a:t>
            </a:r>
          </a:p>
          <a:p>
            <a:pPr marL="457200" indent="-457200">
              <a:buFont typeface="Arial" panose="020B0604020202020204" pitchFamily="34" charset="0"/>
              <a:buChar char="•"/>
            </a:pPr>
            <a:r>
              <a:rPr lang="en-IN" sz="2700" dirty="0"/>
              <a:t>A player must play his move in the nested board corresponding to the previous move’s location in the nested board. </a:t>
            </a:r>
          </a:p>
          <a:p>
            <a:pPr marL="457200" indent="-457200">
              <a:buFont typeface="Arial" panose="020B0604020202020204" pitchFamily="34" charset="0"/>
              <a:buChar char="•"/>
            </a:pPr>
            <a:r>
              <a:rPr lang="en-IN" sz="2700" dirty="0"/>
              <a:t>The first move can be played in any location. If a player plays a move in the upper right cell of the upper left board on the big board, the next move must be in the upper right board on the big board.</a:t>
            </a:r>
          </a:p>
          <a:p>
            <a:pPr marL="457200" indent="-457200">
              <a:buFont typeface="Arial" panose="020B0604020202020204" pitchFamily="34" charset="0"/>
              <a:buChar char="•"/>
            </a:pPr>
            <a:r>
              <a:rPr lang="en-IN" sz="2700" dirty="0"/>
              <a:t>The exception to this rule is when the destination nested board is won or full. </a:t>
            </a:r>
          </a:p>
          <a:p>
            <a:pPr marL="457200" indent="-457200">
              <a:buFont typeface="Arial" panose="020B0604020202020204" pitchFamily="34" charset="0"/>
              <a:buChar char="•"/>
            </a:pPr>
            <a:r>
              <a:rPr lang="en-IN" sz="2700" dirty="0"/>
              <a:t>In that case, the next player may choose</a:t>
            </a:r>
          </a:p>
          <a:p>
            <a:r>
              <a:rPr lang="en-IN" sz="2700" dirty="0"/>
              <a:t>     any small board to play in.</a:t>
            </a:r>
          </a:p>
          <a:p>
            <a:pPr marL="457200" indent="-457200">
              <a:buFont typeface="Arial" panose="020B0604020202020204" pitchFamily="34" charset="0"/>
              <a:buChar char="•"/>
            </a:pPr>
            <a:r>
              <a:rPr lang="en-IN" sz="2700" dirty="0"/>
              <a:t>In the most common variant, a solved game, players may place moves in a won/tied board. </a:t>
            </a:r>
          </a:p>
          <a:p>
            <a:pPr marL="457200" indent="-457200">
              <a:buFont typeface="Arial" panose="020B0604020202020204" pitchFamily="34" charset="0"/>
              <a:buChar char="•"/>
            </a:pPr>
            <a:r>
              <a:rPr lang="en-IN" sz="2700" dirty="0"/>
              <a:t>In our version, yet unsolved, one cannot. Consequently our largest challenge is writing an effective heuristic evaluation function.</a:t>
            </a:r>
            <a:br>
              <a:rPr lang="en-IN" sz="2700" dirty="0"/>
            </a:br>
            <a:endParaRPr lang="en-IN" sz="2700" dirty="0"/>
          </a:p>
        </p:txBody>
      </p:sp>
      <p:sp>
        <p:nvSpPr>
          <p:cNvPr id="6" name="Rectangle 5">
            <a:extLst>
              <a:ext uri="{FF2B5EF4-FFF2-40B4-BE49-F238E27FC236}">
                <a16:creationId xmlns:a16="http://schemas.microsoft.com/office/drawing/2014/main" id="{F94856AE-545D-4740-8FE2-C9B1481D0A2A}"/>
              </a:ext>
            </a:extLst>
          </p:cNvPr>
          <p:cNvSpPr/>
          <p:nvPr/>
        </p:nvSpPr>
        <p:spPr>
          <a:xfrm>
            <a:off x="77938" y="16907121"/>
            <a:ext cx="14667016" cy="159421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9328FEA2-0435-40E7-BD3A-28E45B3D5398}"/>
              </a:ext>
            </a:extLst>
          </p:cNvPr>
          <p:cNvSpPr txBox="1"/>
          <p:nvPr/>
        </p:nvSpPr>
        <p:spPr>
          <a:xfrm>
            <a:off x="170269" y="17010269"/>
            <a:ext cx="14469874" cy="646331"/>
          </a:xfrm>
          <a:prstGeom prst="rect">
            <a:avLst/>
          </a:prstGeom>
          <a:solidFill>
            <a:schemeClr val="accent4"/>
          </a:solidFill>
        </p:spPr>
        <p:txBody>
          <a:bodyPr wrap="square" rtlCol="0">
            <a:spAutoFit/>
          </a:bodyPr>
          <a:lstStyle/>
          <a:p>
            <a:pPr algn="ctr"/>
            <a:r>
              <a:rPr lang="en-IN" sz="3600" dirty="0"/>
              <a:t>Results</a:t>
            </a:r>
          </a:p>
        </p:txBody>
      </p:sp>
      <p:sp>
        <p:nvSpPr>
          <p:cNvPr id="20" name="Rectangle 19">
            <a:extLst>
              <a:ext uri="{FF2B5EF4-FFF2-40B4-BE49-F238E27FC236}">
                <a16:creationId xmlns:a16="http://schemas.microsoft.com/office/drawing/2014/main" id="{68DB4044-169D-427C-BB99-7792D917FB04}"/>
              </a:ext>
            </a:extLst>
          </p:cNvPr>
          <p:cNvSpPr/>
          <p:nvPr/>
        </p:nvSpPr>
        <p:spPr>
          <a:xfrm>
            <a:off x="7695018" y="2163088"/>
            <a:ext cx="14161307" cy="14681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4862412D-9897-4562-A6B6-0915DA2FEB87}"/>
              </a:ext>
            </a:extLst>
          </p:cNvPr>
          <p:cNvSpPr txBox="1"/>
          <p:nvPr/>
        </p:nvSpPr>
        <p:spPr>
          <a:xfrm>
            <a:off x="7740564" y="2814222"/>
            <a:ext cx="6801413" cy="13480613"/>
          </a:xfrm>
          <a:prstGeom prst="rect">
            <a:avLst/>
          </a:prstGeom>
          <a:noFill/>
        </p:spPr>
        <p:txBody>
          <a:bodyPr wrap="square" rtlCol="0">
            <a:spAutoFit/>
          </a:bodyPr>
          <a:lstStyle/>
          <a:p>
            <a:pPr algn="ctr"/>
            <a:r>
              <a:rPr lang="en-IN" sz="3000" b="1" u="sng" dirty="0"/>
              <a:t>Monte Carlo Tree Search</a:t>
            </a:r>
          </a:p>
          <a:p>
            <a:pPr marL="457200" indent="-457200">
              <a:buFont typeface="Arial" panose="020B0604020202020204" pitchFamily="34" charset="0"/>
              <a:buChar char="•"/>
            </a:pPr>
            <a:r>
              <a:rPr lang="en-IN" sz="3000" dirty="0"/>
              <a:t>Monte Carlo tree search algorithm is made up of four main steps: selection, expansion, simulation, and backpropagation.</a:t>
            </a:r>
          </a:p>
          <a:p>
            <a:pPr marL="457200" indent="-457200">
              <a:buFont typeface="Arial" panose="020B0604020202020204" pitchFamily="34" charset="0"/>
              <a:buChar char="•"/>
            </a:pPr>
            <a:r>
              <a:rPr lang="en-IN" sz="3000" dirty="0"/>
              <a:t>For selection, the Monte Carlo algorithm searches through the current tree to find the highest value node using the Upper Confidence Bound formula. </a:t>
            </a:r>
          </a:p>
          <a:p>
            <a:pPr marL="457200" indent="-457200">
              <a:buFont typeface="Arial" panose="020B0604020202020204" pitchFamily="34" charset="0"/>
              <a:buChar char="•"/>
            </a:pPr>
            <a:r>
              <a:rPr lang="en-IN" sz="3000" dirty="0"/>
              <a:t>The formula returns the number of the node’s wins divided by the number of  times the node has been seen plus 2 times the natural log of the parent’s plays divided by the child’s plays. </a:t>
            </a:r>
          </a:p>
          <a:p>
            <a:pPr marL="457200" indent="-457200">
              <a:buFont typeface="Arial" panose="020B0604020202020204" pitchFamily="34" charset="0"/>
              <a:buChar char="•"/>
            </a:pPr>
            <a:r>
              <a:rPr lang="en-IN" sz="3000" dirty="0"/>
              <a:t>During expansion, the node that was selected is added to the tree. </a:t>
            </a:r>
          </a:p>
          <a:p>
            <a:pPr marL="457200" indent="-457200">
              <a:buFont typeface="Arial" panose="020B0604020202020204" pitchFamily="34" charset="0"/>
              <a:buChar char="•"/>
            </a:pPr>
            <a:r>
              <a:rPr lang="en-IN" sz="3000" dirty="0"/>
              <a:t>During the simulation step, the algorithm takes the expanded node and simulates several random wins until the game ends in a winner or a tie.</a:t>
            </a:r>
          </a:p>
          <a:p>
            <a:pPr marL="457200" indent="-457200">
              <a:buFont typeface="Arial" panose="020B0604020202020204" pitchFamily="34" charset="0"/>
              <a:buChar char="•"/>
            </a:pPr>
            <a:r>
              <a:rPr lang="en-IN" sz="3000" dirty="0"/>
              <a:t> After simulation, the nodes need to be updated.</a:t>
            </a:r>
          </a:p>
          <a:p>
            <a:pPr marL="457200" indent="-457200">
              <a:buFont typeface="Arial" panose="020B0604020202020204" pitchFamily="34" charset="0"/>
              <a:buChar char="•"/>
            </a:pPr>
            <a:r>
              <a:rPr lang="en-IN" sz="3000" dirty="0"/>
              <a:t> That’s what backpropagation does. For each state that is visited, the number of times seen must be updated. </a:t>
            </a:r>
          </a:p>
          <a:p>
            <a:pPr marL="457200" indent="-457200">
              <a:buFont typeface="Arial" panose="020B0604020202020204" pitchFamily="34" charset="0"/>
              <a:buChar char="•"/>
            </a:pPr>
            <a:r>
              <a:rPr lang="en-IN" sz="3000" dirty="0"/>
              <a:t>If the algorithm resulted in a win by the given token, the number of wins must also be updated. </a:t>
            </a:r>
          </a:p>
        </p:txBody>
      </p:sp>
      <p:sp>
        <p:nvSpPr>
          <p:cNvPr id="22" name="TextBox 21">
            <a:extLst>
              <a:ext uri="{FF2B5EF4-FFF2-40B4-BE49-F238E27FC236}">
                <a16:creationId xmlns:a16="http://schemas.microsoft.com/office/drawing/2014/main" id="{0605903C-A848-49C3-BBBA-6ECC72472C11}"/>
              </a:ext>
            </a:extLst>
          </p:cNvPr>
          <p:cNvSpPr txBox="1"/>
          <p:nvPr/>
        </p:nvSpPr>
        <p:spPr>
          <a:xfrm>
            <a:off x="14804219" y="2819143"/>
            <a:ext cx="6996172" cy="14342388"/>
          </a:xfrm>
          <a:prstGeom prst="rect">
            <a:avLst/>
          </a:prstGeom>
          <a:noFill/>
        </p:spPr>
        <p:txBody>
          <a:bodyPr wrap="square" rtlCol="0">
            <a:spAutoFit/>
          </a:bodyPr>
          <a:lstStyle/>
          <a:p>
            <a:pPr algn="ctr"/>
            <a:r>
              <a:rPr lang="en-IN" sz="3000" b="1" u="sng" dirty="0"/>
              <a:t>Minimax (with Alpha-Beta Pruning)</a:t>
            </a:r>
          </a:p>
          <a:p>
            <a:pPr marL="457200" indent="-457200">
              <a:buFont typeface="Arial" panose="020B0604020202020204" pitchFamily="34" charset="0"/>
              <a:buChar char="•"/>
            </a:pPr>
            <a:r>
              <a:rPr lang="en-IN" sz="2500" dirty="0"/>
              <a:t>The minimax algorithm takes into account all the valid moves the player can play for the entire duration of the game.</a:t>
            </a:r>
          </a:p>
          <a:p>
            <a:pPr marL="457200" indent="-457200">
              <a:buFont typeface="Arial" panose="020B0604020202020204" pitchFamily="34" charset="0"/>
              <a:buChar char="•"/>
            </a:pPr>
            <a:r>
              <a:rPr lang="en-IN" sz="2500" dirty="0"/>
              <a:t>With this knowledge, the algorithm aims to minimize the opposite player’s advantage while maximizing the AI agent’s advantage simultaneously. </a:t>
            </a:r>
          </a:p>
          <a:p>
            <a:pPr marL="457200" indent="-457200">
              <a:buFont typeface="Arial" panose="020B0604020202020204" pitchFamily="34" charset="0"/>
              <a:buChar char="•"/>
            </a:pPr>
            <a:r>
              <a:rPr lang="en-IN" sz="2500" dirty="0"/>
              <a:t>We can model the next set of all possible moves by a search tree. </a:t>
            </a:r>
          </a:p>
          <a:p>
            <a:pPr marL="457200" indent="-457200">
              <a:buFont typeface="Arial" panose="020B0604020202020204" pitchFamily="34" charset="0"/>
              <a:buChar char="•"/>
            </a:pPr>
            <a:r>
              <a:rPr lang="en-IN" sz="2500" dirty="0"/>
              <a:t>Since our game is ultimate tic tac toe, it has a 9x9 grid which gives it  81 possible moves along with a branching factor of 9. </a:t>
            </a:r>
          </a:p>
          <a:p>
            <a:pPr marL="457200" indent="-457200">
              <a:buFont typeface="Arial" panose="020B0604020202020204" pitchFamily="34" charset="0"/>
              <a:buChar char="•"/>
            </a:pPr>
            <a:r>
              <a:rPr lang="en-IN" sz="2500" dirty="0"/>
              <a:t>In the search tree, the top node(root) is the previous move made by the opposite player. The leaves of the tree are the possible moves for the AI to play next. </a:t>
            </a:r>
          </a:p>
          <a:p>
            <a:pPr marL="457200" indent="-457200">
              <a:buFont typeface="Arial" panose="020B0604020202020204" pitchFamily="34" charset="0"/>
              <a:buChar char="•"/>
            </a:pPr>
            <a:r>
              <a:rPr lang="en-IN" sz="2500" dirty="0"/>
              <a:t>The leaves of those leaves indicate the moves playable by the opponent and so on. </a:t>
            </a:r>
          </a:p>
          <a:p>
            <a:pPr marL="457200" indent="-457200">
              <a:buFont typeface="Arial" panose="020B0604020202020204" pitchFamily="34" charset="0"/>
              <a:buChar char="•"/>
            </a:pPr>
            <a:r>
              <a:rPr lang="en-IN" sz="2500" dirty="0"/>
              <a:t>Each node in the tree has information about the player with the maximum gain from any potential move. This is where the concept of MIN and MAX comes in. </a:t>
            </a:r>
          </a:p>
          <a:p>
            <a:pPr marL="457200" indent="-457200">
              <a:buFont typeface="Arial" panose="020B0604020202020204" pitchFamily="34" charset="0"/>
              <a:buChar char="•"/>
            </a:pPr>
            <a:r>
              <a:rPr lang="en-IN" sz="2500" dirty="0"/>
              <a:t>MIN will minimize the opponent’s advantage and MAX will maximize our AI agent’s advantage. </a:t>
            </a:r>
          </a:p>
          <a:p>
            <a:pPr marL="457200" indent="-457200">
              <a:buFont typeface="Arial" panose="020B0604020202020204" pitchFamily="34" charset="0"/>
              <a:buChar char="•"/>
            </a:pPr>
            <a:r>
              <a:rPr lang="en-IN" sz="2500" dirty="0"/>
              <a:t>To calculate this, minimax traverses all the way to the terminal nodes in our tree and then propagates up respective to the score. </a:t>
            </a:r>
          </a:p>
          <a:p>
            <a:pPr marL="457200" indent="-457200">
              <a:buFont typeface="Arial" panose="020B0604020202020204" pitchFamily="34" charset="0"/>
              <a:buChar char="•"/>
            </a:pPr>
            <a:r>
              <a:rPr lang="en-IN" sz="2500" dirty="0"/>
              <a:t>By doing this, the algorithm knows which is the most optimized path traversal and which player gains the most from the calculated path.</a:t>
            </a:r>
          </a:p>
          <a:p>
            <a:pPr marL="457200" indent="-457200">
              <a:buFont typeface="Arial" panose="020B0604020202020204" pitchFamily="34" charset="0"/>
              <a:buChar char="•"/>
            </a:pPr>
            <a:r>
              <a:rPr lang="en-IN" sz="2500" dirty="0"/>
              <a:t>Since the search tree is huge with respect to our game, we used a technique for minimax algorithm called the alpha beta pruning to reduce the computation and traversal of the entire tree. </a:t>
            </a:r>
            <a:br>
              <a:rPr lang="en-IN" sz="2100" dirty="0"/>
            </a:br>
            <a:endParaRPr lang="en-IN" sz="2100" dirty="0"/>
          </a:p>
        </p:txBody>
      </p:sp>
      <p:sp>
        <p:nvSpPr>
          <p:cNvPr id="13" name="TextBox 12">
            <a:extLst>
              <a:ext uri="{FF2B5EF4-FFF2-40B4-BE49-F238E27FC236}">
                <a16:creationId xmlns:a16="http://schemas.microsoft.com/office/drawing/2014/main" id="{31D9FDD3-E18E-4DFC-A334-40331B6A65ED}"/>
              </a:ext>
            </a:extLst>
          </p:cNvPr>
          <p:cNvSpPr txBox="1"/>
          <p:nvPr/>
        </p:nvSpPr>
        <p:spPr>
          <a:xfrm>
            <a:off x="7702913" y="2234088"/>
            <a:ext cx="14153413" cy="664078"/>
          </a:xfrm>
          <a:prstGeom prst="rect">
            <a:avLst/>
          </a:prstGeom>
          <a:solidFill>
            <a:schemeClr val="accent4"/>
          </a:solidFill>
        </p:spPr>
        <p:txBody>
          <a:bodyPr wrap="square" rtlCol="0">
            <a:spAutoFit/>
          </a:bodyPr>
          <a:lstStyle/>
          <a:p>
            <a:pPr algn="ctr"/>
            <a:r>
              <a:rPr lang="en-IN" sz="3600" dirty="0"/>
              <a:t>Algorithms Used</a:t>
            </a:r>
          </a:p>
        </p:txBody>
      </p:sp>
      <p:cxnSp>
        <p:nvCxnSpPr>
          <p:cNvPr id="24" name="Straight Connector 23">
            <a:extLst>
              <a:ext uri="{FF2B5EF4-FFF2-40B4-BE49-F238E27FC236}">
                <a16:creationId xmlns:a16="http://schemas.microsoft.com/office/drawing/2014/main" id="{9173B5EE-E26D-4240-9B05-27E426FF2B36}"/>
              </a:ext>
            </a:extLst>
          </p:cNvPr>
          <p:cNvCxnSpPr>
            <a:cxnSpLocks/>
          </p:cNvCxnSpPr>
          <p:nvPr/>
        </p:nvCxnSpPr>
        <p:spPr>
          <a:xfrm>
            <a:off x="14779159" y="2869134"/>
            <a:ext cx="0" cy="143613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8847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755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 Selarka</dc:creator>
  <cp:lastModifiedBy>Darsh Selarka</cp:lastModifiedBy>
  <cp:revision>14</cp:revision>
  <dcterms:created xsi:type="dcterms:W3CDTF">2019-12-15T16:49:20Z</dcterms:created>
  <dcterms:modified xsi:type="dcterms:W3CDTF">2019-12-16T05:32:07Z</dcterms:modified>
</cp:coreProperties>
</file>