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55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0E66FA2-70A3-4F7D-85FF-553CE06FF035}" type="datetimeFigureOut">
              <a:rPr lang="en-US" smtClean="0"/>
              <a:pPr/>
              <a:t>1/23/2014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529780D-FF11-4F46-9CA9-C1537A953F91}"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E66FA2-70A3-4F7D-85FF-553CE06FF035}" type="datetimeFigureOut">
              <a:rPr lang="en-US" smtClean="0"/>
              <a:pPr/>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9780D-FF11-4F46-9CA9-C1537A953F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E66FA2-70A3-4F7D-85FF-553CE06FF035}" type="datetimeFigureOut">
              <a:rPr lang="en-US" smtClean="0"/>
              <a:pPr/>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9780D-FF11-4F46-9CA9-C1537A953F91}"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0E66FA2-70A3-4F7D-85FF-553CE06FF035}" type="datetimeFigureOut">
              <a:rPr lang="en-US" smtClean="0"/>
              <a:pPr/>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9780D-FF11-4F46-9CA9-C1537A953F91}"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0E66FA2-70A3-4F7D-85FF-553CE06FF035}" type="datetimeFigureOut">
              <a:rPr lang="en-US" smtClean="0"/>
              <a:pPr/>
              <a:t>1/23/2014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529780D-FF11-4F46-9CA9-C1537A953F91}"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0E66FA2-70A3-4F7D-85FF-553CE06FF035}" type="datetimeFigureOut">
              <a:rPr lang="en-US" smtClean="0"/>
              <a:pPr/>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9780D-FF11-4F46-9CA9-C1537A953F91}"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0E66FA2-70A3-4F7D-85FF-553CE06FF035}" type="datetimeFigureOut">
              <a:rPr lang="en-US" smtClean="0"/>
              <a:pPr/>
              <a:t>1/23/2014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9780D-FF11-4F46-9CA9-C1537A953F91}"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E66FA2-70A3-4F7D-85FF-553CE06FF035}" type="datetimeFigureOut">
              <a:rPr lang="en-US" smtClean="0"/>
              <a:pPr/>
              <a:t>1/23/2014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29780D-FF11-4F46-9CA9-C1537A953F91}"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66FA2-70A3-4F7D-85FF-553CE06FF035}" type="datetimeFigureOut">
              <a:rPr lang="en-US" smtClean="0"/>
              <a:pPr/>
              <a:t>1/23/2014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9780D-FF11-4F46-9CA9-C1537A953F91}"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E66FA2-70A3-4F7D-85FF-553CE06FF035}" type="datetimeFigureOut">
              <a:rPr lang="en-US" smtClean="0"/>
              <a:pPr/>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9780D-FF11-4F46-9CA9-C1537A953F91}"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E66FA2-70A3-4F7D-85FF-553CE06FF035}" type="datetimeFigureOut">
              <a:rPr lang="en-US" smtClean="0"/>
              <a:pPr/>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9780D-FF11-4F46-9CA9-C1537A953F91}"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0E66FA2-70A3-4F7D-85FF-553CE06FF035}" type="datetimeFigureOut">
              <a:rPr lang="en-US" smtClean="0"/>
              <a:pPr/>
              <a:t>1/23/2014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529780D-FF11-4F46-9CA9-C1537A953F91}"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s-MX" dirty="0" smtClean="0"/>
              <a:t>Flujo de efectivo antes y después de impuestos</a:t>
            </a:r>
            <a:endParaRPr lang="en-US" dirty="0"/>
          </a:p>
        </p:txBody>
      </p:sp>
      <p:sp>
        <p:nvSpPr>
          <p:cNvPr id="3" name="Subtitle 2"/>
          <p:cNvSpPr>
            <a:spLocks noGrp="1"/>
          </p:cNvSpPr>
          <p:nvPr>
            <p:ph type="subTitle" idx="1"/>
          </p:nvPr>
        </p:nvSpPr>
        <p:spPr/>
        <p:txBody>
          <a:bodyPr/>
          <a:lstStyle/>
          <a:p>
            <a:r>
              <a:rPr lang="es-MX" dirty="0" smtClean="0"/>
              <a:t>Estado de resultados proyectado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Estado de resultados</a:t>
            </a:r>
            <a:endParaRPr lang="en-US" dirty="0"/>
          </a:p>
        </p:txBody>
      </p:sp>
      <p:sp>
        <p:nvSpPr>
          <p:cNvPr id="3" name="Content Placeholder 2"/>
          <p:cNvSpPr>
            <a:spLocks noGrp="1"/>
          </p:cNvSpPr>
          <p:nvPr>
            <p:ph sz="quarter" idx="1"/>
          </p:nvPr>
        </p:nvSpPr>
        <p:spPr/>
        <p:txBody>
          <a:bodyPr/>
          <a:lstStyle/>
          <a:p>
            <a:r>
              <a:rPr lang="es-MX" dirty="0" smtClean="0"/>
              <a:t>Es una herramienta contable que refleja el desempeño económico de la actividad de cualquier empresa al final de un ejercicio o período contable</a:t>
            </a:r>
          </a:p>
          <a:p>
            <a:r>
              <a:rPr lang="es-MX" dirty="0" smtClean="0"/>
              <a:t>El período es generalmente un año</a:t>
            </a:r>
          </a:p>
          <a:p>
            <a:r>
              <a:rPr lang="es-MX" dirty="0" smtClean="0"/>
              <a:t>Representa la diferencia que hay entre los ingresos y los costos, incluyendo el pago de impuestos y el reparto de utilidades</a:t>
            </a:r>
          </a:p>
          <a:p>
            <a:r>
              <a:rPr lang="es-MX" dirty="0" smtClean="0"/>
              <a:t>Los ingresos y los costos se basan en la LISR</a:t>
            </a:r>
          </a:p>
          <a:p>
            <a:r>
              <a:rPr lang="es-MX" dirty="0" smtClean="0"/>
              <a:t>Un estado de resultados puede realizarse al final de un período o en base a pronósticos, que son llamados estados de resultados proforma o proyectados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Estado de resultados proforma</a:t>
            </a:r>
            <a:endParaRPr lang="en-US" dirty="0"/>
          </a:p>
        </p:txBody>
      </p:sp>
      <p:sp>
        <p:nvSpPr>
          <p:cNvPr id="3" name="Content Placeholder 2"/>
          <p:cNvSpPr>
            <a:spLocks noGrp="1"/>
          </p:cNvSpPr>
          <p:nvPr>
            <p:ph sz="quarter" idx="1"/>
          </p:nvPr>
        </p:nvSpPr>
        <p:spPr/>
        <p:txBody>
          <a:bodyPr/>
          <a:lstStyle/>
          <a:p>
            <a:r>
              <a:rPr lang="es-MX" dirty="0" smtClean="0"/>
              <a:t>Registra los resultados económicos que podrían suceder si se toma como base una serie de pronósticos sobre la actividad de la empresa</a:t>
            </a:r>
          </a:p>
          <a:p>
            <a:r>
              <a:rPr lang="es-MX" dirty="0" smtClean="0"/>
              <a:t>Sirve para evaluar diferentes alternativas de acción, por ejemplo, financiamiento o inversión.</a:t>
            </a:r>
          </a:p>
          <a:p>
            <a:r>
              <a:rPr lang="es-MX" dirty="0" smtClean="0"/>
              <a:t>Estado de resultados:</a:t>
            </a:r>
          </a:p>
          <a:p>
            <a:pPr>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000364" y="4214818"/>
            <a:ext cx="3038475" cy="157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Estado de resultados proforma</a:t>
            </a:r>
            <a:endParaRPr lang="en-US" dirty="0"/>
          </a:p>
        </p:txBody>
      </p:sp>
      <p:sp>
        <p:nvSpPr>
          <p:cNvPr id="3" name="Content Placeholder 2"/>
          <p:cNvSpPr>
            <a:spLocks noGrp="1"/>
          </p:cNvSpPr>
          <p:nvPr>
            <p:ph sz="quarter" idx="1"/>
          </p:nvPr>
        </p:nvSpPr>
        <p:spPr/>
        <p:txBody>
          <a:bodyPr/>
          <a:lstStyle/>
          <a:p>
            <a:r>
              <a:rPr lang="es-MX" dirty="0" smtClean="0"/>
              <a:t>Costos totales deducibles de impuestos:</a:t>
            </a:r>
          </a:p>
          <a:p>
            <a:pPr lvl="1"/>
            <a:r>
              <a:rPr lang="es-MX" dirty="0" smtClean="0"/>
              <a:t>Costos de producción, directos e indirectos</a:t>
            </a:r>
          </a:p>
          <a:p>
            <a:pPr lvl="1"/>
            <a:r>
              <a:rPr lang="es-MX" dirty="0" smtClean="0"/>
              <a:t>Costos de administración, directos e indirectos</a:t>
            </a:r>
          </a:p>
          <a:p>
            <a:pPr lvl="1"/>
            <a:r>
              <a:rPr lang="es-MX" dirty="0" smtClean="0"/>
              <a:t>Costos de comercialización de los productos, directos o indirectos</a:t>
            </a:r>
          </a:p>
          <a:p>
            <a:pPr lvl="1"/>
            <a:r>
              <a:rPr lang="es-MX" dirty="0" smtClean="0"/>
              <a:t>Depreciación y amortización de activos</a:t>
            </a:r>
          </a:p>
          <a:p>
            <a:pPr lvl="1"/>
            <a:r>
              <a:rPr lang="es-MX" dirty="0" smtClean="0"/>
              <a:t>Intereses por concepto de deudas de la empresa (Costo financiero)</a:t>
            </a:r>
            <a:endParaRPr lang="en-US" dirty="0" smtClean="0"/>
          </a:p>
          <a:p>
            <a:pPr lvl="1">
              <a:buNone/>
            </a:pPr>
            <a:r>
              <a:rPr lang="es-MX" dirty="0" smtClean="0"/>
              <a:t>Nota:</a:t>
            </a:r>
          </a:p>
          <a:p>
            <a:pPr lvl="1">
              <a:buNone/>
            </a:pPr>
            <a:r>
              <a:rPr lang="es-MX" sz="1800" dirty="0" smtClean="0"/>
              <a:t>	La depreciación y los costos financieros se consideran como costo indirecto, pero por sus variaciones se clasifican por separado.</a:t>
            </a:r>
          </a:p>
          <a:p>
            <a:pPr lvl="1">
              <a:buNone/>
            </a:pPr>
            <a:r>
              <a:rPr lang="es-MX" sz="1800" dirty="0" smtClean="0"/>
              <a:t>	Las variaciones se deben al método de depreciación utilizado y al tipo de financiamiento solicitado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FNE y la depreciación y los intereses</a:t>
            </a:r>
            <a:endParaRPr lang="en-US" dirty="0"/>
          </a:p>
        </p:txBody>
      </p:sp>
      <p:sp>
        <p:nvSpPr>
          <p:cNvPr id="3" name="Content Placeholder 2"/>
          <p:cNvSpPr>
            <a:spLocks noGrp="1"/>
          </p:cNvSpPr>
          <p:nvPr>
            <p:ph sz="quarter" idx="1"/>
          </p:nvPr>
        </p:nvSpPr>
        <p:spPr/>
        <p:txBody>
          <a:bodyPr/>
          <a:lstStyle/>
          <a:p>
            <a:r>
              <a:rPr lang="es-MX" dirty="0" smtClean="0"/>
              <a:t>La depreciación y la amortización se suman a la utilidad después de impuestos porque el flujo neto de efectivo es la disponibilidad neta de efectivo.</a:t>
            </a:r>
          </a:p>
          <a:p>
            <a:r>
              <a:rPr lang="es-MX" dirty="0" smtClean="0"/>
              <a:t>La depreciación es un método fiscal para recuperar la inversión</a:t>
            </a:r>
          </a:p>
          <a:p>
            <a:r>
              <a:rPr lang="es-MX" dirty="0" smtClean="0"/>
              <a:t>Es una disponibilidad real de efectivo</a:t>
            </a:r>
          </a:p>
          <a:p>
            <a:r>
              <a:rPr lang="es-MX" dirty="0" smtClean="0"/>
              <a:t>La depreciación se considera un origen de recursos</a:t>
            </a:r>
          </a:p>
          <a:p>
            <a:r>
              <a:rPr lang="es-MX" dirty="0" smtClean="0"/>
              <a:t>Pago de Intereses:</a:t>
            </a:r>
          </a:p>
          <a:p>
            <a:pPr>
              <a:buNone/>
            </a:pPr>
            <a:r>
              <a:rPr lang="es-MX" dirty="0" smtClean="0"/>
              <a:t>	</a:t>
            </a:r>
            <a:r>
              <a:rPr lang="es-MX" sz="1800" dirty="0" smtClean="0"/>
              <a:t>La ley hacendaria permite la deducción de los intereses pagados por deudas, pero no se deduce el principal, por lo que debe de restarse de la utilidad después de impuestos. (Es una erogación adicional de efectivo)</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Estado de resultados proforma</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2571736" y="1714488"/>
            <a:ext cx="3424252" cy="3144202"/>
          </a:xfrm>
          <a:prstGeom prst="rect">
            <a:avLst/>
          </a:prstGeom>
          <a:noFill/>
          <a:ln w="9525">
            <a:noFill/>
            <a:miter lim="800000"/>
            <a:headEnd/>
            <a:tailEnd/>
          </a:ln>
          <a:effectLst/>
        </p:spPr>
      </p:pic>
      <p:sp>
        <p:nvSpPr>
          <p:cNvPr id="4" name="TextBox 3"/>
          <p:cNvSpPr txBox="1"/>
          <p:nvPr/>
        </p:nvSpPr>
        <p:spPr>
          <a:xfrm flipH="1">
            <a:off x="2571736" y="4286256"/>
            <a:ext cx="214314" cy="369332"/>
          </a:xfrm>
          <a:prstGeom prst="rect">
            <a:avLst/>
          </a:prstGeom>
          <a:solidFill>
            <a:schemeClr val="bg1"/>
          </a:solidFill>
        </p:spPr>
        <p:txBody>
          <a:bodyPr wrap="square" rtlCol="0">
            <a:spAutoFit/>
          </a:bodyPr>
          <a:lstStyle/>
          <a:p>
            <a:r>
              <a:rPr lang="es-MX"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MX" sz="2000" dirty="0" smtClean="0"/>
              <a:t>Flujo Neto de efectivo antes de impuestos y el efecto de la depreciación</a:t>
            </a:r>
            <a:endParaRPr lang="en-US" sz="2000" dirty="0"/>
          </a:p>
        </p:txBody>
      </p:sp>
      <p:sp>
        <p:nvSpPr>
          <p:cNvPr id="3" name="Content Placeholder 2"/>
          <p:cNvSpPr>
            <a:spLocks noGrp="1"/>
          </p:cNvSpPr>
          <p:nvPr>
            <p:ph sz="quarter" idx="1"/>
          </p:nvPr>
        </p:nvSpPr>
        <p:spPr/>
        <p:txBody>
          <a:bodyPr/>
          <a:lstStyle/>
          <a:p>
            <a:r>
              <a:rPr lang="es-MX" dirty="0" smtClean="0"/>
              <a:t>Organizaciones exentas del pago de impuestos</a:t>
            </a:r>
          </a:p>
          <a:p>
            <a:pPr lvl="1"/>
            <a:r>
              <a:rPr lang="es-MX" dirty="0" smtClean="0"/>
              <a:t>Sindicatos</a:t>
            </a:r>
          </a:p>
          <a:p>
            <a:pPr lvl="1"/>
            <a:r>
              <a:rPr lang="es-MX" dirty="0" smtClean="0"/>
              <a:t>Asociaciones civiles con fines educativos</a:t>
            </a:r>
          </a:p>
          <a:p>
            <a:pPr lvl="1"/>
            <a:r>
              <a:rPr lang="es-MX" dirty="0" smtClean="0"/>
              <a:t>Instituciones de beneficencia pública</a:t>
            </a:r>
          </a:p>
          <a:p>
            <a:pPr lvl="1"/>
            <a:r>
              <a:rPr lang="es-MX" dirty="0" smtClean="0"/>
              <a:t>El gobierno</a:t>
            </a:r>
            <a:endParaRPr lang="en-US" dirty="0" smtClean="0"/>
          </a:p>
          <a:p>
            <a:r>
              <a:rPr lang="es-MX" dirty="0" smtClean="0"/>
              <a:t>Sus decisiones requieren evaluación económica</a:t>
            </a:r>
          </a:p>
          <a:p>
            <a:pPr lvl="1"/>
            <a:r>
              <a:rPr lang="es-MX" dirty="0" smtClean="0"/>
              <a:t>Requieren una base para la toma de decisiones económicas</a:t>
            </a:r>
          </a:p>
          <a:p>
            <a:pPr lvl="1"/>
            <a:r>
              <a:rPr lang="es-MX" dirty="0" smtClean="0"/>
              <a:t>Deben de considerar la depreciación, no para el pago de impuestos sino para recuperar la inversión a través del precio del producto o servicio.</a:t>
            </a:r>
          </a:p>
          <a:p>
            <a:pPr lvl="1"/>
            <a:r>
              <a:rPr lang="es-MX" dirty="0" smtClean="0"/>
              <a:t>Cuando la entidad productiva no paga impuestos, la depreciación debe de considerarse un costo de producción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Ejemplo</a:t>
            </a:r>
            <a:endParaRPr lang="en-US" dirty="0"/>
          </a:p>
        </p:txBody>
      </p:sp>
      <p:sp>
        <p:nvSpPr>
          <p:cNvPr id="3" name="Content Placeholder 2"/>
          <p:cNvSpPr>
            <a:spLocks noGrp="1"/>
          </p:cNvSpPr>
          <p:nvPr>
            <p:ph sz="quarter" idx="1"/>
          </p:nvPr>
        </p:nvSpPr>
        <p:spPr/>
        <p:txBody>
          <a:bodyPr>
            <a:normAutofit lnSpcReduction="10000"/>
          </a:bodyPr>
          <a:lstStyle/>
          <a:p>
            <a:r>
              <a:rPr lang="es-MX" sz="1800" dirty="0" smtClean="0"/>
              <a:t>Un sindicato que produce alimentos para sus agremiados ha invertido $30,000 en equipo de producción. Sus ingresos anuales por la venta del alimento son de $28,000, sus costos son de $20,000 anuales en la producción del producto.</a:t>
            </a:r>
          </a:p>
          <a:p>
            <a:r>
              <a:rPr lang="es-MX" sz="1800" dirty="0" smtClean="0"/>
              <a:t>El equipo tiene una vida útil de cinco años, sin valor de salvamento al final de ese período.</a:t>
            </a:r>
          </a:p>
          <a:p>
            <a:r>
              <a:rPr lang="es-MX" sz="1800" dirty="0" smtClean="0"/>
              <a:t>El sindicato sabe que debe de hacer un cargo de depreciación anual pero no ha decidido cuál método de depreciación utilizar</a:t>
            </a:r>
          </a:p>
          <a:p>
            <a:r>
              <a:rPr lang="es-MX" sz="1800" dirty="0" smtClean="0"/>
              <a:t>La entidad no paga impuestos en actividades productivas</a:t>
            </a:r>
          </a:p>
          <a:p>
            <a:r>
              <a:rPr lang="es-MX" sz="1800" dirty="0" smtClean="0"/>
              <a:t>Se ha fijado una TMAR = 10%</a:t>
            </a:r>
          </a:p>
          <a:p>
            <a:pPr>
              <a:buNone/>
            </a:pPr>
            <a:endParaRPr lang="es-MX" sz="1800" dirty="0" smtClean="0"/>
          </a:p>
          <a:p>
            <a:pPr algn="ctr">
              <a:buNone/>
            </a:pPr>
            <a:r>
              <a:rPr lang="es-MX" sz="1800" b="1" dirty="0" smtClean="0"/>
              <a:t>¿Cuál método de depreciación deberá utilizar LR o SDA?</a:t>
            </a:r>
          </a:p>
          <a:p>
            <a:pPr>
              <a:buNone/>
            </a:pPr>
            <a:endParaRPr lang="es-MX" sz="1800" b="1" dirty="0" smtClean="0"/>
          </a:p>
          <a:p>
            <a:r>
              <a:rPr lang="es-MX" sz="1400" dirty="0" smtClean="0"/>
              <a:t>Utiliza un estado de resultados</a:t>
            </a:r>
          </a:p>
          <a:p>
            <a:r>
              <a:rPr lang="es-MX" sz="1400" dirty="0" smtClean="0"/>
              <a:t>Calcula la depreciación por ambos métodos</a:t>
            </a:r>
          </a:p>
          <a:p>
            <a:r>
              <a:rPr lang="es-MX" sz="1400" dirty="0" smtClean="0"/>
              <a:t>Resta la depreciación como costo de producción y súmala a la utilidad, que es la forma en que se recupera el efectivo</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137</TotalTime>
  <Words>500</Words>
  <Application>Microsoft Office PowerPoint</Application>
  <PresentationFormat>On-screen Show (4:3)</PresentationFormat>
  <Paragraphs>53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Origin</vt:lpstr>
      <vt:lpstr>Flujo de efectivo antes y después de impuestos</vt:lpstr>
      <vt:lpstr>Estado de resultados</vt:lpstr>
      <vt:lpstr>Estado de resultados proforma</vt:lpstr>
      <vt:lpstr>Estado de resultados proforma</vt:lpstr>
      <vt:lpstr>FNE y la depreciación y los intereses</vt:lpstr>
      <vt:lpstr>Estado de resultados proforma</vt:lpstr>
      <vt:lpstr>Flujo Neto de efectivo antes de impuestos y el efecto de la depreciación</vt:lpstr>
      <vt:lpstr>Ejemplo</vt:lpstr>
    </vt:vector>
  </TitlesOfParts>
  <Company>Tec de Monterrey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Flujo de efectivo antes y después de impuestos</dc:title>
  <dc:creator>Dolores Lankenau</dc:creator>
  <cp:lastModifiedBy>DLankenau</cp:lastModifiedBy>
  <cp:revision>16</cp:revision>
  <dcterms:created xsi:type="dcterms:W3CDTF">2009-04-13T16:01:33Z</dcterms:created>
  <dcterms:modified xsi:type="dcterms:W3CDTF">2014-01-23T20:45:19Z</dcterms:modified>
</cp:coreProperties>
</file>