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2" r:id="rId6"/>
    <p:sldId id="267" r:id="rId7"/>
    <p:sldId id="268" r:id="rId8"/>
    <p:sldId id="274" r:id="rId9"/>
    <p:sldId id="273" r:id="rId10"/>
    <p:sldId id="261" r:id="rId11"/>
    <p:sldId id="263" r:id="rId12"/>
    <p:sldId id="264" r:id="rId13"/>
    <p:sldId id="266" r:id="rId14"/>
    <p:sldId id="280" r:id="rId15"/>
    <p:sldId id="279" r:id="rId16"/>
    <p:sldId id="270" r:id="rId17"/>
    <p:sldId id="281" r:id="rId18"/>
    <p:sldId id="275" r:id="rId19"/>
    <p:sldId id="278" r:id="rId20"/>
    <p:sldId id="277" r:id="rId21"/>
    <p:sldId id="272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CA0EF-90C0-49DE-9CC9-77BA132971AA}" v="51" dt="2024-04-16T12:19:30.413"/>
    <p1510:client id="{1FA4B2BC-22FD-41CE-8746-272577A1BB31}" v="170" dt="2024-04-16T09:20:31.231"/>
    <p1510:client id="{2B21E74C-3FDC-4945-BF0F-74A2D844DF03}" v="196" dt="2024-04-16T09:34:19.834"/>
    <p1510:client id="{8939382B-9BA1-4A6A-BC63-F56972F3BF0E}" v="287" dt="2024-04-15T17:55:15.214"/>
    <p1510:client id="{ACC87705-09A5-DCAA-BFC6-0BD3608D2C1B}" v="2" dt="2024-04-15T10:22:49.857"/>
    <p1510:client id="{C00F5AB6-58D5-4D75-87A7-75E0AF72F9EF}" v="4" dt="2024-04-16T07:42:22.301"/>
    <p1510:client id="{C9D9767B-A209-07F6-9B38-3E1327B7C531}" v="101" dt="2024-04-16T09:48:29.603"/>
    <p1510:client id="{D1E39EC5-EEDA-95DB-A7D8-F680D689BBAB}" v="397" dt="2024-04-16T12:42:44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16/04/2024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16/04/2024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1713F8BB-B1B5-4D35-A08C-A275931309FC}" type="datetime1">
              <a:rPr lang="fr-FR" smtClean="0"/>
              <a:t>16/04/2024</a:t>
            </a:fld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BA18A1-B72F-49DD-8A51-DC4A9B10C77C}" type="datetime1">
              <a:rPr lang="fr-FR" smtClean="0"/>
              <a:t>16/04/2024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A74DDF-14B3-4359-B246-DC1DC867FD8F}" type="datetime1">
              <a:rPr lang="fr-FR" smtClean="0"/>
              <a:t>16/04/2024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DB94D9-FA33-4622-B5B0-3A212B55AFC9}" type="datetime1">
              <a:rPr lang="fr-FR" smtClean="0"/>
              <a:t>16/04/2024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"/>
              <a:t>Modifiez le style du 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F64E0A-ACF3-44BD-A54D-C44EDE2996DF}" type="datetime1">
              <a:rPr lang="fr-FR" smtClean="0"/>
              <a:t>16/04/2024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"/>
              <a:t>Modifiez le style du titre du masque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10B38C-D4F5-42C2-967A-0B7FC97B2621}" type="datetime1">
              <a:rPr lang="fr-FR" smtClean="0"/>
              <a:t>16/04/2024</a:t>
            </a:fld>
            <a:endParaRPr lang="en-US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/>
              <a:t>Modifiez les styles du texte du 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"/>
              <a:t>Modifiez les styles du texte du 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C9646D-2F82-4FD6-98A1-C2A4C26D0529}" type="datetime1">
              <a:rPr lang="fr-FR" smtClean="0"/>
              <a:t>16/04/2024</a:t>
            </a:fld>
            <a:endParaRPr lang="en-US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"/>
              <a:t>Cliquez pour modifier le style du titre du masque</a:t>
            </a:r>
            <a:endParaRPr lang="en-US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595C77-250B-4737-9E4A-69E5939CBC16}" type="datetime1">
              <a:rPr lang="fr-FR" smtClean="0"/>
              <a:t>16/04/2024</a:t>
            </a:fld>
            <a:endParaRPr lang="en-US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E81F3-FFCD-4236-B158-26C78CAC6E11}" type="datetime1">
              <a:rPr lang="fr-FR" smtClean="0"/>
              <a:t>16/04/2024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"/>
              <a:t>Modifiez les styles du texte du 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A97361A-7C50-452A-9761-2F2CCDC29838}" type="datetime1">
              <a:rPr lang="fr-FR" smtClean="0"/>
              <a:t>16/04/2024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7" name="Espace réservé a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E208F8F-9785-4D7E-B2D7-6FB9149CAF24}" type="datetime1">
              <a:rPr lang="fr-FR" smtClean="0"/>
              <a:t>16/04/2024</a:t>
            </a:fld>
            <a:endParaRPr lang="en-US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16/04/2024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8.svg"/><Relationship Id="rId7" Type="http://schemas.openxmlformats.org/officeDocument/2006/relationships/image" Target="../media/image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fr" sz="8000"/>
              <a:t>Pilotage et Gestion de projet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sz="2400">
                <a:solidFill>
                  <a:schemeClr val="tx1">
                    <a:lumMod val="85000"/>
                    <a:lumOff val="15000"/>
                  </a:schemeClr>
                </a:solidFill>
              </a:rPr>
              <a:t>Digichees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EC054A59-D1C2-290C-199B-C206B2E4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83" y="1152860"/>
            <a:ext cx="4747403" cy="486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Note de Cadrage 4/4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3200"/>
              <a:t>10) Risques</a:t>
            </a:r>
          </a:p>
          <a:p>
            <a:pPr>
              <a:lnSpc>
                <a:spcPct val="200000"/>
              </a:lnSpc>
            </a:pPr>
            <a:r>
              <a:rPr lang="fr-FR" sz="3200"/>
              <a:t>11) Conclusion / Propositions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5" name="Graphique 4" descr="Radioactif contour">
            <a:extLst>
              <a:ext uri="{FF2B5EF4-FFF2-40B4-BE49-F238E27FC236}">
                <a16:creationId xmlns:a16="http://schemas.microsoft.com/office/drawing/2014/main" id="{FC25E3F5-DF3F-FF78-3829-13C87910A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2896" y="2347511"/>
            <a:ext cx="914400" cy="914400"/>
          </a:xfrm>
          <a:prstGeom prst="rect">
            <a:avLst/>
          </a:prstGeom>
        </p:spPr>
      </p:pic>
      <p:pic>
        <p:nvPicPr>
          <p:cNvPr id="6" name="Graphique 5" descr="Questions contour">
            <a:extLst>
              <a:ext uri="{FF2B5EF4-FFF2-40B4-BE49-F238E27FC236}">
                <a16:creationId xmlns:a16="http://schemas.microsoft.com/office/drawing/2014/main" id="{DA387BF0-BC51-B2BB-F531-DDA4928B8A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896" y="3430836"/>
            <a:ext cx="914400" cy="914400"/>
          </a:xfrm>
          <a:prstGeom prst="rect">
            <a:avLst/>
          </a:prstGeom>
        </p:spPr>
      </p:pic>
      <p:pic>
        <p:nvPicPr>
          <p:cNvPr id="8" name="Image 7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B943D0B3-5738-A90C-78B3-60DC9E64C1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1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>
                <a:ea typeface="+mj-lt"/>
                <a:cs typeface="+mj-lt"/>
              </a:rPr>
              <a:t>Cahier des charges technique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457200" indent="-457200">
              <a:buClr>
                <a:srgbClr val="9BA8B7"/>
              </a:buClr>
              <a:buAutoNum type="arabicPeriod"/>
            </a:pPr>
            <a:r>
              <a:rPr lang="fr-FR" sz="3200"/>
              <a:t>Objectifs</a:t>
            </a:r>
            <a:endParaRPr lang="fr-FR" sz="1700"/>
          </a:p>
          <a:p>
            <a:pPr marL="457200" indent="-457200">
              <a:buClr>
                <a:srgbClr val="9BA8B7"/>
              </a:buClr>
              <a:buAutoNum type="arabicPeriod"/>
            </a:pPr>
            <a:r>
              <a:rPr lang="fr-FR" sz="3200"/>
              <a:t>Fonctionnalités</a:t>
            </a:r>
          </a:p>
          <a:p>
            <a:pPr marL="457200" indent="-457200">
              <a:buClr>
                <a:srgbClr val="9BA8B7"/>
              </a:buClr>
              <a:buAutoNum type="arabicPeriod"/>
            </a:pPr>
            <a:r>
              <a:rPr lang="fr-FR" sz="3200"/>
              <a:t>Sécurité</a:t>
            </a:r>
          </a:p>
          <a:p>
            <a:pPr marL="457200" indent="-457200">
              <a:buClr>
                <a:srgbClr val="9BA8B7"/>
              </a:buClr>
              <a:buAutoNum type="arabicPeriod"/>
            </a:pPr>
            <a:r>
              <a:rPr lang="fr-FR" sz="3200"/>
              <a:t>Budget</a:t>
            </a:r>
          </a:p>
          <a:p>
            <a:pPr marL="457200" indent="-457200">
              <a:buClr>
                <a:srgbClr val="9BA8B7"/>
              </a:buClr>
              <a:buAutoNum type="arabicPeriod"/>
            </a:pPr>
            <a:r>
              <a:rPr lang="fr-FR" sz="3200"/>
              <a:t>Calendrier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6" name="Image 5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C75A9B91-803C-2BAD-5904-F79DE0587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9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>
                <a:ea typeface="+mj-lt"/>
                <a:cs typeface="+mj-lt"/>
              </a:rPr>
              <a:t>Cahier des charges technique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85000" lnSpcReduction="20000"/>
          </a:bodyPr>
          <a:lstStyle/>
          <a:p>
            <a:pPr marL="457200" indent="-457200">
              <a:buFont typeface="Wingdings" panose="020F0502020204030204" pitchFamily="34" charset="0"/>
              <a:buChar char="Ø"/>
            </a:pPr>
            <a:r>
              <a:rPr lang="fr-FR" sz="3200"/>
              <a:t>Objectifs</a:t>
            </a:r>
            <a:endParaRPr lang="fr-FR"/>
          </a:p>
          <a:p>
            <a:pPr>
              <a:buFont typeface="Wingdings" panose="020F0502020204030204" pitchFamily="34" charset="0"/>
              <a:buChar char="Ø"/>
            </a:pPr>
            <a:endParaRPr lang="fr-FR" sz="3200"/>
          </a:p>
          <a:p>
            <a:pPr marL="749300" lvl="1" indent="-457200">
              <a:buFont typeface="Wingdings" pitchFamily="34" charset="0"/>
              <a:buChar char="Ø"/>
            </a:pPr>
            <a:r>
              <a:rPr lang="fr-FR" sz="3200"/>
              <a:t> </a:t>
            </a:r>
            <a:r>
              <a:rPr lang="fr-FR" sz="3200" b="1"/>
              <a:t>OBJECTIF 1 :</a:t>
            </a:r>
            <a:r>
              <a:rPr lang="fr-FR" sz="3200"/>
              <a:t> Refonte de l'interface utilisateur pour une            application légère</a:t>
            </a:r>
          </a:p>
          <a:p>
            <a:pPr marL="749300" lvl="1" indent="-457200">
              <a:buFont typeface="Wingdings" pitchFamily="34" charset="0"/>
              <a:buChar char="Ø"/>
            </a:pPr>
            <a:endParaRPr lang="fr-FR" sz="3200"/>
          </a:p>
          <a:p>
            <a:pPr marL="749300" lvl="1" indent="-457200">
              <a:buFont typeface="Wingdings" pitchFamily="34" charset="0"/>
              <a:buChar char="Ø"/>
            </a:pPr>
            <a:r>
              <a:rPr lang="fr-FR" sz="3200"/>
              <a:t> </a:t>
            </a:r>
            <a:r>
              <a:rPr lang="fr-FR" sz="3200" b="1"/>
              <a:t>OBJECTIF 2 :</a:t>
            </a:r>
            <a:r>
              <a:rPr lang="fr-FR" sz="3200"/>
              <a:t> Mise en place d'un système de gestion des stocks plus robuste et évolutif.</a:t>
            </a:r>
          </a:p>
          <a:p>
            <a:pPr marL="749300" lvl="1" indent="-457200">
              <a:buFont typeface="Wingdings" pitchFamily="34" charset="0"/>
              <a:buChar char="Ø"/>
            </a:pPr>
            <a:endParaRPr lang="fr-FR" sz="3200"/>
          </a:p>
          <a:p>
            <a:pPr marL="749300" lvl="1" indent="-457200">
              <a:buFont typeface="Wingdings" pitchFamily="34" charset="0"/>
              <a:buChar char="Ø"/>
            </a:pPr>
            <a:r>
              <a:rPr lang="fr-FR" sz="3200"/>
              <a:t> </a:t>
            </a:r>
            <a:r>
              <a:rPr lang="fr-FR" sz="3200" b="1"/>
              <a:t>OBJECTIF 3 : </a:t>
            </a:r>
            <a:r>
              <a:rPr lang="fr-FR" sz="3200"/>
              <a:t>L'amélioration de la Charte graphique.</a:t>
            </a:r>
          </a:p>
          <a:p>
            <a:pPr marL="1143000" indent="-1143000">
              <a:buFont typeface="Wingdings" panose="020F0502020204030204" pitchFamily="34" charset="0"/>
              <a:buChar char="Ø"/>
            </a:pPr>
            <a:endParaRPr lang="fr-FR" b="1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6" name="Image 5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89C670BA-390D-FC86-9D3F-CE375773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3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>
                <a:ea typeface="+mj-lt"/>
                <a:cs typeface="+mj-lt"/>
              </a:rPr>
              <a:t>Cahier des charges technique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04963"/>
            <a:ext cx="9078685" cy="3760891"/>
          </a:xfrm>
        </p:spPr>
        <p:txBody>
          <a:bodyPr vert="horz" lIns="0" tIns="45720" rIns="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fr-FR" sz="9600">
                <a:solidFill>
                  <a:schemeClr val="tx1"/>
                </a:solidFill>
              </a:rPr>
              <a:t>Fonctionnalités :</a:t>
            </a:r>
          </a:p>
          <a:p>
            <a:pPr marL="0" indent="0">
              <a:buNone/>
            </a:pPr>
            <a:endParaRPr lang="fr-FR" sz="10800">
              <a:solidFill>
                <a:srgbClr val="404040"/>
              </a:solidFill>
            </a:endParaRPr>
          </a:p>
          <a:p>
            <a:pPr marL="2109470" lvl="1" indent="-857250">
              <a:buFont typeface="Wingdings" panose="020F0502020204030204" pitchFamily="34" charset="0"/>
              <a:buChar char="Ø"/>
            </a:pPr>
            <a:r>
              <a:rPr lang="fr-FR" sz="7000">
                <a:solidFill>
                  <a:schemeClr val="tx1"/>
                </a:solidFill>
              </a:rPr>
              <a:t>Authentification </a:t>
            </a:r>
          </a:p>
          <a:p>
            <a:pPr marL="1252220" lvl="1" indent="0">
              <a:buNone/>
            </a:pPr>
            <a:endParaRPr lang="fr-FR" sz="7000">
              <a:solidFill>
                <a:schemeClr val="tx1"/>
              </a:solidFill>
            </a:endParaRPr>
          </a:p>
          <a:p>
            <a:pPr marL="2109470" lvl="1" indent="-857250">
              <a:buFont typeface="Wingdings" panose="020F0502020204030204" pitchFamily="34" charset="0"/>
              <a:buChar char="Ø"/>
            </a:pPr>
            <a:r>
              <a:rPr lang="fr-FR" sz="7000">
                <a:solidFill>
                  <a:schemeClr val="tx1"/>
                </a:solidFill>
              </a:rPr>
              <a:t>Administration </a:t>
            </a:r>
          </a:p>
          <a:p>
            <a:pPr marL="1252220" lvl="1" indent="0">
              <a:buNone/>
            </a:pPr>
            <a:endParaRPr lang="fr-FR" sz="7000">
              <a:solidFill>
                <a:schemeClr val="tx1"/>
              </a:solidFill>
            </a:endParaRPr>
          </a:p>
          <a:p>
            <a:pPr marL="2109470" lvl="1" indent="-857250">
              <a:buFont typeface="Wingdings" panose="020F0502020204030204" pitchFamily="34" charset="0"/>
              <a:buChar char="Ø"/>
            </a:pPr>
            <a:r>
              <a:rPr lang="fr-FR" sz="7000">
                <a:solidFill>
                  <a:schemeClr val="tx1"/>
                </a:solidFill>
              </a:rPr>
              <a:t>Gestion des Colis </a:t>
            </a:r>
          </a:p>
          <a:p>
            <a:pPr marL="1252220" lvl="1" indent="0">
              <a:buNone/>
            </a:pPr>
            <a:endParaRPr lang="fr-FR" sz="7000">
              <a:solidFill>
                <a:schemeClr val="tx1"/>
              </a:solidFill>
            </a:endParaRPr>
          </a:p>
          <a:p>
            <a:pPr marL="2109470" lvl="1" indent="-857250">
              <a:buFont typeface="Wingdings" panose="020F0502020204030204" pitchFamily="34" charset="0"/>
              <a:buChar char="Ø"/>
            </a:pPr>
            <a:r>
              <a:rPr lang="fr-FR" sz="7000">
                <a:solidFill>
                  <a:schemeClr val="tx1"/>
                </a:solidFill>
              </a:rPr>
              <a:t>Gestion des stocks </a:t>
            </a:r>
          </a:p>
          <a:p>
            <a:pPr marL="749300" lvl="1" indent="-457200">
              <a:buFont typeface="Wingdings" panose="020F0502020204030204" pitchFamily="34" charset="0"/>
              <a:buChar char="Ø"/>
            </a:pPr>
            <a:endParaRPr lang="fr-FR" sz="2200">
              <a:solidFill>
                <a:schemeClr val="tx1"/>
              </a:solidFill>
            </a:endParaRPr>
          </a:p>
          <a:p>
            <a:pPr marL="457200" indent="-457200">
              <a:lnSpc>
                <a:spcPct val="200000"/>
              </a:lnSpc>
              <a:buFont typeface="Wingdings" panose="020F0502020204030204" pitchFamily="34" charset="0"/>
              <a:buChar char="Ø"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6" name="Image 5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AABC4E3D-3122-6055-F4C9-5F1B63238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19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>
                <a:ea typeface="+mj-lt"/>
                <a:cs typeface="+mj-lt"/>
              </a:rPr>
              <a:t>Cahier des charges technique</a:t>
            </a:r>
            <a:endParaRPr lang="fr-FR"/>
          </a:p>
        </p:txBody>
      </p:sp>
      <p:pic>
        <p:nvPicPr>
          <p:cNvPr id="5" name="Espace réservé du contenu 4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C9EA2ED2-7637-6A5B-890D-B7F83A2DC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095" y="2301724"/>
            <a:ext cx="4999152" cy="356736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6" name="Image 5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AABC4E3D-3122-6055-F4C9-5F1B63238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0" y="4936123"/>
            <a:ext cx="1388588" cy="1413370"/>
          </a:xfrm>
          <a:prstGeom prst="rect">
            <a:avLst/>
          </a:prstGeom>
        </p:spPr>
      </p:pic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7779F50E-1DAF-1A3D-B404-85E74CE88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10" y="2289175"/>
            <a:ext cx="4742695" cy="357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43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>
                <a:ea typeface="+mj-lt"/>
                <a:cs typeface="+mj-lt"/>
              </a:rPr>
              <a:t>Cahier des charges technique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94685" cy="4111652"/>
          </a:xfrm>
        </p:spPr>
        <p:txBody>
          <a:bodyPr vert="horz" lIns="0" tIns="45720" rIns="0" bIns="45720" rtlCol="0" anchor="ctr">
            <a:normAutofit lnSpcReduction="10000"/>
          </a:bodyPr>
          <a:lstStyle/>
          <a:p>
            <a:pPr marL="0" indent="0">
              <a:buNone/>
            </a:pPr>
            <a:endParaRPr lang="fr-FR" sz="2700" b="1"/>
          </a:p>
          <a:p>
            <a:pPr marL="0" indent="0">
              <a:buNone/>
            </a:pPr>
            <a:r>
              <a:rPr lang="fr-FR" sz="2700" b="1"/>
              <a:t>Sécurité</a:t>
            </a:r>
          </a:p>
          <a:p>
            <a:pPr marL="383540" lvl="1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fr" sz="2500"/>
              <a:t>Hachage des mots de passe avec des algorithmes robustes.</a:t>
            </a:r>
          </a:p>
          <a:p>
            <a:pPr marL="383540" lvl="1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fr" sz="2500"/>
              <a:t>Autorisations basés sur les rôles pour gérer l'accès aux différentes fonctionnalités.</a:t>
            </a:r>
          </a:p>
          <a:p>
            <a:pPr marL="383540" lvl="1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fr" sz="2500"/>
              <a:t>Requêtes paramétrées ou des procédures stockées.</a:t>
            </a:r>
          </a:p>
          <a:p>
            <a:pPr marL="383540" lvl="1"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fr" sz="2500"/>
              <a:t>Mises à jour régulières des logiciels et du </a:t>
            </a:r>
            <a:r>
              <a:rPr lang="fr" sz="2500" err="1"/>
              <a:t>framework</a:t>
            </a:r>
            <a:r>
              <a:rPr lang="fr" sz="2500"/>
              <a:t>.</a:t>
            </a:r>
          </a:p>
          <a:p>
            <a:pPr marL="0" indent="0">
              <a:buNone/>
            </a:pPr>
            <a:endParaRPr lang="fr-FR" sz="27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6" name="Image 5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2D8496D7-D98B-3E4C-C336-E564AFC8B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99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>
                <a:ea typeface="+mj-lt"/>
                <a:cs typeface="+mj-lt"/>
              </a:rPr>
              <a:t>Cahier des charges technique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fr-FR" sz="2700"/>
              <a:t>Budget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6" name="Image 5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5FD6AC1-D849-23CC-08DC-C2C7E2FD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2548844"/>
            <a:ext cx="9359901" cy="35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3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>
                <a:ea typeface="+mj-lt"/>
                <a:cs typeface="+mj-lt"/>
              </a:rPr>
              <a:t>Cahier des charges technique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4486"/>
            <a:ext cx="10094685" cy="3724606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 sz="2700"/>
              <a:t>Calendrier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6" name="Image 5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618F312B-1D4F-17A4-CC3D-F5DD6D39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E29D195-C4D8-5292-8211-35D88CAB6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17" y="2872393"/>
            <a:ext cx="9144605" cy="321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08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>
                <a:ea typeface="+mj-lt"/>
                <a:cs typeface="+mj-lt"/>
              </a:rPr>
              <a:t>Questions</a:t>
            </a:r>
            <a:endParaRPr lang="fr-FR"/>
          </a:p>
        </p:txBody>
      </p:sp>
      <p:pic>
        <p:nvPicPr>
          <p:cNvPr id="5" name="Espace réservé du contenu 4" descr="Une image contenant clipart, Graphique, dessin humoristique, créativité&#10;&#10;Description générée automatiquement">
            <a:extLst>
              <a:ext uri="{FF2B5EF4-FFF2-40B4-BE49-F238E27FC236}">
                <a16:creationId xmlns:a16="http://schemas.microsoft.com/office/drawing/2014/main" id="{FB1E095D-1432-8AFB-6BB6-22819937C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7842" y="2108201"/>
            <a:ext cx="4697276" cy="3760891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6" name="Image 5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1B80939D-6F5B-8B5A-39E4-135345B9F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E269B-78E9-8302-E604-41F82CF9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898" y="525669"/>
            <a:ext cx="10058400" cy="943730"/>
          </a:xfrm>
        </p:spPr>
        <p:txBody>
          <a:bodyPr/>
          <a:lstStyle/>
          <a:p>
            <a:pPr algn="ctr"/>
            <a:r>
              <a:rPr lang="fr-FR"/>
              <a:t>Déroulement de la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CDB423-C2A6-9632-73AC-9DE9536F5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812" y="2099575"/>
            <a:ext cx="10058400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fr-FR" sz="3200"/>
              <a:t>- Présentation du projet et des membres de l’équipe</a:t>
            </a:r>
          </a:p>
          <a:p>
            <a:r>
              <a:rPr lang="fr-FR" sz="3200"/>
              <a:t>- Présentation du pilotage et management </a:t>
            </a:r>
          </a:p>
          <a:p>
            <a:r>
              <a:rPr lang="fr-FR" sz="3200"/>
              <a:t>- Présentation de la note de cadrage</a:t>
            </a:r>
          </a:p>
          <a:p>
            <a:pPr marL="0" indent="0">
              <a:buNone/>
            </a:pPr>
            <a:r>
              <a:rPr lang="fr-FR" sz="3200"/>
              <a:t>- Présentation du CDCT </a:t>
            </a:r>
          </a:p>
          <a:p>
            <a:pPr marL="0" indent="0">
              <a:buNone/>
            </a:pPr>
            <a:r>
              <a:rPr lang="fr-FR" sz="3200"/>
              <a:t>- Questions</a:t>
            </a:r>
          </a:p>
          <a:p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918234-629E-3EF0-B75D-67F7F844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6" name="Image 5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A60C8F28-43FD-E05C-0F35-6EA0CF43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31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>
                <a:ea typeface="+mj-lt"/>
                <a:cs typeface="+mj-lt"/>
              </a:rPr>
              <a:t>Présentation du projet et des membres de l’équipe</a:t>
            </a:r>
            <a:endParaRPr lang="fr-FR" sz="48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fr-FR" sz="3200"/>
              <a:t>Projet </a:t>
            </a:r>
            <a:r>
              <a:rPr lang="fr-FR" sz="3200" err="1"/>
              <a:t>DigiChees</a:t>
            </a:r>
            <a:r>
              <a:rPr lang="fr-FR" sz="3200"/>
              <a:t> : Refonte du SI de la gestion de cadeaux fidélité</a:t>
            </a:r>
            <a:endParaRPr lang="fr-FR"/>
          </a:p>
          <a:p>
            <a:pPr>
              <a:lnSpc>
                <a:spcPct val="200000"/>
              </a:lnSpc>
            </a:pPr>
            <a:r>
              <a:rPr lang="fr-FR" sz="3200"/>
              <a:t>Equipe :</a:t>
            </a:r>
            <a:endParaRPr lang="fr-FR"/>
          </a:p>
          <a:p>
            <a:pPr marL="0" indent="0">
              <a:lnSpc>
                <a:spcPct val="200000"/>
              </a:lnSpc>
              <a:buNone/>
            </a:pPr>
            <a:r>
              <a:rPr lang="fr-FR" sz="2400">
                <a:ea typeface="+mn-lt"/>
                <a:cs typeface="+mn-lt"/>
              </a:rPr>
              <a:t>Darcy NGUYEN : Chef de projet</a:t>
            </a:r>
            <a:endParaRPr lang="fr-FR" sz="2400"/>
          </a:p>
          <a:p>
            <a:pPr marL="0" indent="0">
              <a:lnSpc>
                <a:spcPct val="200000"/>
              </a:lnSpc>
              <a:buNone/>
            </a:pPr>
            <a:r>
              <a:rPr lang="fr-FR" sz="2200">
                <a:ea typeface="+mn-lt"/>
                <a:cs typeface="+mn-lt"/>
              </a:rPr>
              <a:t>Fatima Zahra ZABAKA : Scrum Master</a:t>
            </a:r>
            <a:endParaRPr lang="fr-FR" sz="2400"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fr-FR" sz="2400"/>
              <a:t>Victor LEBRETON : Développeur</a:t>
            </a:r>
            <a:endParaRPr lang="fr-FR" sz="2400">
              <a:ea typeface="+mn-lt"/>
              <a:cs typeface="+mn-lt"/>
            </a:endParaRPr>
          </a:p>
          <a:p>
            <a:pPr>
              <a:buNone/>
            </a:pPr>
            <a:endParaRPr lang="fr-FR" sz="2400">
              <a:solidFill>
                <a:srgbClr val="404040"/>
              </a:solidFill>
              <a:ea typeface="+mn-lt"/>
              <a:cs typeface="+mn-lt"/>
            </a:endParaRPr>
          </a:p>
          <a:p>
            <a:pPr marL="0" indent="0">
              <a:lnSpc>
                <a:spcPct val="200000"/>
              </a:lnSpc>
              <a:buNone/>
            </a:pPr>
            <a:endParaRPr lang="fr-FR" sz="32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6" name="Image 5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5E8108B1-2C52-55C8-C491-262BADE31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>
                <a:ea typeface="+mj-lt"/>
                <a:cs typeface="+mj-lt"/>
              </a:rPr>
              <a:t>Pilotage et management </a:t>
            </a:r>
            <a:endParaRPr lang="fr-FR" sz="48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3200"/>
              <a:t>Pilotage du projet avec la méthode agile</a:t>
            </a:r>
          </a:p>
          <a:p>
            <a:pPr>
              <a:lnSpc>
                <a:spcPct val="200000"/>
              </a:lnSpc>
            </a:pPr>
            <a:r>
              <a:rPr lang="fr-FR" sz="3200"/>
              <a:t>Framework SCRUM</a:t>
            </a:r>
          </a:p>
          <a:p>
            <a:pPr>
              <a:lnSpc>
                <a:spcPct val="200000"/>
              </a:lnSpc>
            </a:pPr>
            <a:r>
              <a:rPr lang="fr-FR" sz="3200"/>
              <a:t>Outils: Jira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5" name="Image 4" descr="Une image contenant texte, cercle, capture d’écran, Police&#10;&#10;Description générée automatiquement">
            <a:extLst>
              <a:ext uri="{FF2B5EF4-FFF2-40B4-BE49-F238E27FC236}">
                <a16:creationId xmlns:a16="http://schemas.microsoft.com/office/drawing/2014/main" id="{4DB31593-A5A5-2A10-32B6-6F9D52FB7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227" y="3207695"/>
            <a:ext cx="3297877" cy="2884344"/>
          </a:xfrm>
          <a:prstGeom prst="rect">
            <a:avLst/>
          </a:prstGeom>
        </p:spPr>
      </p:pic>
      <p:pic>
        <p:nvPicPr>
          <p:cNvPr id="7" name="Image 6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2338B2C8-BBC1-9B7A-26DF-6CFB74700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1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>
                <a:ea typeface="+mj-lt"/>
                <a:cs typeface="+mj-lt"/>
              </a:rPr>
              <a:t>Pilotage et management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 marL="200660" lvl="1" indent="0">
              <a:lnSpc>
                <a:spcPct val="200000"/>
              </a:lnSpc>
              <a:buNone/>
            </a:pPr>
            <a:r>
              <a:rPr lang="fr-FR" sz="2000"/>
              <a:t>Planification de l'Élaboration</a:t>
            </a:r>
            <a:r>
              <a:rPr lang="fr-FR" sz="2000">
                <a:ea typeface="+mn-lt"/>
                <a:cs typeface="+mn-lt"/>
              </a:rPr>
              <a:t> du cahier des Charges techniques et d’une note de cadrage.</a:t>
            </a:r>
            <a:endParaRPr lang="fr-FR" sz="200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5" name="Image 4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9C54B145-FCE9-966B-61EF-A3E7F8F9D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83" y="2887613"/>
            <a:ext cx="7026234" cy="2913287"/>
          </a:xfrm>
          <a:prstGeom prst="rect">
            <a:avLst/>
          </a:prstGeom>
        </p:spPr>
      </p:pic>
      <p:pic>
        <p:nvPicPr>
          <p:cNvPr id="7" name="Image 6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56C9FEDB-5D44-4639-75B7-9F65878C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8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800">
                <a:ea typeface="+mj-lt"/>
                <a:cs typeface="+mj-lt"/>
              </a:rPr>
              <a:t>Pilotage et management 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3200"/>
              <a:t>Planification du développement 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5" name="Image 4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6950BCE1-A4E1-9BFA-0046-5D9B8ADEC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06" y="3138552"/>
            <a:ext cx="6096000" cy="2548358"/>
          </a:xfrm>
          <a:prstGeom prst="rect">
            <a:avLst/>
          </a:prstGeom>
        </p:spPr>
      </p:pic>
      <p:pic>
        <p:nvPicPr>
          <p:cNvPr id="7" name="Image 6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FB014D1F-1773-C1E9-1C7F-FF58E2FBB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0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Note de Cadrage 1/4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3200"/>
              <a:t>1) Définition du besoin</a:t>
            </a:r>
          </a:p>
          <a:p>
            <a:pPr>
              <a:lnSpc>
                <a:spcPct val="200000"/>
              </a:lnSpc>
            </a:pPr>
            <a:r>
              <a:rPr lang="fr-FR" sz="3200"/>
              <a:t>2) Origine du Projet / Contexte</a:t>
            </a:r>
          </a:p>
          <a:p>
            <a:pPr>
              <a:lnSpc>
                <a:spcPct val="200000"/>
              </a:lnSpc>
            </a:pPr>
            <a:r>
              <a:rPr lang="fr-FR" sz="3200"/>
              <a:t>3) Objectifs du projet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5" name="Graphique 4" descr="Presse-papiers vérifié contour">
            <a:extLst>
              <a:ext uri="{FF2B5EF4-FFF2-40B4-BE49-F238E27FC236}">
                <a16:creationId xmlns:a16="http://schemas.microsoft.com/office/drawing/2014/main" id="{595E18CE-C84F-80A2-5ABC-7C6C759E1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11089" y="2338331"/>
            <a:ext cx="914400" cy="914400"/>
          </a:xfrm>
          <a:prstGeom prst="rect">
            <a:avLst/>
          </a:prstGeom>
        </p:spPr>
      </p:pic>
      <p:pic>
        <p:nvPicPr>
          <p:cNvPr id="6" name="Graphique 5" descr="Réunion contour">
            <a:extLst>
              <a:ext uri="{FF2B5EF4-FFF2-40B4-BE49-F238E27FC236}">
                <a16:creationId xmlns:a16="http://schemas.microsoft.com/office/drawing/2014/main" id="{CC934F5B-37AD-5646-FEBD-72EEAA83D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11089" y="3531824"/>
            <a:ext cx="914400" cy="914400"/>
          </a:xfrm>
          <a:prstGeom prst="rect">
            <a:avLst/>
          </a:prstGeom>
        </p:spPr>
      </p:pic>
      <p:pic>
        <p:nvPicPr>
          <p:cNvPr id="7" name="Graphique 6" descr="Mille contour">
            <a:extLst>
              <a:ext uri="{FF2B5EF4-FFF2-40B4-BE49-F238E27FC236}">
                <a16:creationId xmlns:a16="http://schemas.microsoft.com/office/drawing/2014/main" id="{3397E1C8-DAA5-A48F-A67A-BB2CDC32D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11089" y="4633511"/>
            <a:ext cx="914400" cy="914400"/>
          </a:xfrm>
          <a:prstGeom prst="rect">
            <a:avLst/>
          </a:prstGeom>
        </p:spPr>
      </p:pic>
      <p:pic>
        <p:nvPicPr>
          <p:cNvPr id="9" name="Image 8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841730D5-6F97-9AA0-29E4-705D9546BA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0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Note de Cadrage 2/4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3200"/>
              <a:t>4) Périmètre du projet</a:t>
            </a:r>
          </a:p>
          <a:p>
            <a:pPr>
              <a:lnSpc>
                <a:spcPct val="200000"/>
              </a:lnSpc>
            </a:pPr>
            <a:r>
              <a:rPr lang="fr-FR" sz="3200"/>
              <a:t>5) Contraintes</a:t>
            </a:r>
          </a:p>
          <a:p>
            <a:pPr>
              <a:lnSpc>
                <a:spcPct val="200000"/>
              </a:lnSpc>
            </a:pPr>
            <a:r>
              <a:rPr lang="fr-FR" sz="3200"/>
              <a:t>6) Acteurs et parties prenantes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5" name="Graphique 4" descr="Flèche en cercle contour">
            <a:extLst>
              <a:ext uri="{FF2B5EF4-FFF2-40B4-BE49-F238E27FC236}">
                <a16:creationId xmlns:a16="http://schemas.microsoft.com/office/drawing/2014/main" id="{74C3ADE9-6597-C4F1-4223-35451EA2B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4366" y="2375053"/>
            <a:ext cx="914400" cy="914400"/>
          </a:xfrm>
          <a:prstGeom prst="rect">
            <a:avLst/>
          </a:prstGeom>
        </p:spPr>
      </p:pic>
      <p:pic>
        <p:nvPicPr>
          <p:cNvPr id="6" name="Graphique 5" descr="Case à cocher barrée contour">
            <a:extLst>
              <a:ext uri="{FF2B5EF4-FFF2-40B4-BE49-F238E27FC236}">
                <a16:creationId xmlns:a16="http://schemas.microsoft.com/office/drawing/2014/main" id="{A64F36B7-A8E8-FD2E-805D-F89272479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4366" y="3430836"/>
            <a:ext cx="914400" cy="914400"/>
          </a:xfrm>
          <a:prstGeom prst="rect">
            <a:avLst/>
          </a:prstGeom>
        </p:spPr>
      </p:pic>
      <p:pic>
        <p:nvPicPr>
          <p:cNvPr id="7" name="Graphique 6" descr="Diagramme d’interconnexion contour">
            <a:extLst>
              <a:ext uri="{FF2B5EF4-FFF2-40B4-BE49-F238E27FC236}">
                <a16:creationId xmlns:a16="http://schemas.microsoft.com/office/drawing/2014/main" id="{5EC9F696-DC2F-29CF-F156-2BDFEDBBF0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4366" y="4587607"/>
            <a:ext cx="914400" cy="914400"/>
          </a:xfrm>
          <a:prstGeom prst="rect">
            <a:avLst/>
          </a:prstGeom>
        </p:spPr>
      </p:pic>
      <p:pic>
        <p:nvPicPr>
          <p:cNvPr id="9" name="Image 8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ECED6495-4A8F-E2B0-F02B-274B8687FB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65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9875-4509-1AC1-D0C8-541A2806D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Note de Cadrage 3/4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AE6234-2B6C-EF5C-09DC-367607499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fr-FR" sz="3200"/>
              <a:t>7) Macro-Planning</a:t>
            </a:r>
          </a:p>
          <a:p>
            <a:pPr>
              <a:lnSpc>
                <a:spcPct val="200000"/>
              </a:lnSpc>
            </a:pPr>
            <a:r>
              <a:rPr lang="fr-FR" sz="3200"/>
              <a:t>8) Ressources</a:t>
            </a:r>
          </a:p>
          <a:p>
            <a:pPr>
              <a:lnSpc>
                <a:spcPct val="200000"/>
              </a:lnSpc>
            </a:pPr>
            <a:r>
              <a:rPr lang="fr-FR" sz="3200"/>
              <a:t>9) Communication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84B1B0-B74D-FB5A-00BF-625C96D2C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16/04/2024</a:t>
            </a:fld>
            <a:endParaRPr lang="en-US"/>
          </a:p>
        </p:txBody>
      </p:sp>
      <p:pic>
        <p:nvPicPr>
          <p:cNvPr id="5" name="Graphique 4" descr="Diagramme de Gantt contour">
            <a:extLst>
              <a:ext uri="{FF2B5EF4-FFF2-40B4-BE49-F238E27FC236}">
                <a16:creationId xmlns:a16="http://schemas.microsoft.com/office/drawing/2014/main" id="{7B558868-C703-BCE6-B4E2-94A082209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17306" y="2246523"/>
            <a:ext cx="914400" cy="914400"/>
          </a:xfrm>
          <a:prstGeom prst="rect">
            <a:avLst/>
          </a:prstGeom>
        </p:spPr>
      </p:pic>
      <p:pic>
        <p:nvPicPr>
          <p:cNvPr id="6" name="Graphique 5" descr="Cycle avec des personnes contour">
            <a:extLst>
              <a:ext uri="{FF2B5EF4-FFF2-40B4-BE49-F238E27FC236}">
                <a16:creationId xmlns:a16="http://schemas.microsoft.com/office/drawing/2014/main" id="{F6FA309D-5282-BCF1-74AB-B56C1D7F7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7306" y="3430836"/>
            <a:ext cx="914400" cy="914400"/>
          </a:xfrm>
          <a:prstGeom prst="rect">
            <a:avLst/>
          </a:prstGeom>
        </p:spPr>
      </p:pic>
      <p:pic>
        <p:nvPicPr>
          <p:cNvPr id="7" name="Graphique 6" descr="Réunion contour">
            <a:extLst>
              <a:ext uri="{FF2B5EF4-FFF2-40B4-BE49-F238E27FC236}">
                <a16:creationId xmlns:a16="http://schemas.microsoft.com/office/drawing/2014/main" id="{43211ABF-47AC-22BA-A1D1-A7BCA300D2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306" y="4459077"/>
            <a:ext cx="914400" cy="914400"/>
          </a:xfrm>
          <a:prstGeom prst="rect">
            <a:avLst/>
          </a:prstGeom>
        </p:spPr>
      </p:pic>
      <p:pic>
        <p:nvPicPr>
          <p:cNvPr id="9" name="Image 8" descr="Une image contenant texte, lettre, conception, illustration&#10;&#10;Description générée automatiquement">
            <a:extLst>
              <a:ext uri="{FF2B5EF4-FFF2-40B4-BE49-F238E27FC236}">
                <a16:creationId xmlns:a16="http://schemas.microsoft.com/office/drawing/2014/main" id="{281724DA-13D0-248E-A978-7FB25EC594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04325" y="4682123"/>
            <a:ext cx="1388588" cy="1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2299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0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0f0433-acb6-424b-9c50-d359f85818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B155065E41444AA018B29051BCF74" ma:contentTypeVersion="14" ma:contentTypeDescription="Crée un document." ma:contentTypeScope="" ma:versionID="3f7948b87db18316e7c1904636d2894d">
  <xsd:schema xmlns:xsd="http://www.w3.org/2001/XMLSchema" xmlns:xs="http://www.w3.org/2001/XMLSchema" xmlns:p="http://schemas.microsoft.com/office/2006/metadata/properties" xmlns:ns3="cb0f0433-acb6-424b-9c50-d359f85818b7" xmlns:ns4="6bbaf3ca-d379-48a0-b589-16ecf4e413c2" targetNamespace="http://schemas.microsoft.com/office/2006/metadata/properties" ma:root="true" ma:fieldsID="d918d0393288df9cad92746c5e37baeb" ns3:_="" ns4:_="">
    <xsd:import namespace="cb0f0433-acb6-424b-9c50-d359f85818b7"/>
    <xsd:import namespace="6bbaf3ca-d379-48a0-b589-16ecf4e413c2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f0433-acb6-424b-9c50-d359f85818b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af3ca-d379-48a0-b589-16ecf4e413c2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9C5CED-A2EA-4C45-9B46-E7696A44BA3A}">
  <ds:schemaRefs>
    <ds:schemaRef ds:uri="6bbaf3ca-d379-48a0-b589-16ecf4e413c2"/>
    <ds:schemaRef ds:uri="cb0f0433-acb6-424b-9c50-d359f85818b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0F1238-371F-41A9-97B7-A0244D7D2F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F54224-01D5-462A-8E80-F7BBB264F9FF}">
  <ds:schemaRefs>
    <ds:schemaRef ds:uri="6bbaf3ca-d379-48a0-b589-16ecf4e413c2"/>
    <ds:schemaRef ds:uri="cb0f0433-acb6-424b-9c50-d359f85818b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{26CEDA85-BC70-442B-8662-72D35ABEEC8A}tf56160789_win32</Template>
  <Application>Microsoft Office PowerPoint</Application>
  <PresentationFormat>Grand écran</PresentationFormat>
  <Slides>18</Slides>
  <Notes>1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19" baseType="lpstr">
      <vt:lpstr>Personnalisé</vt:lpstr>
      <vt:lpstr>Pilotage et Gestion de projet</vt:lpstr>
      <vt:lpstr>Déroulement de la présentation</vt:lpstr>
      <vt:lpstr>Présentation du projet et des membres de l’équipe</vt:lpstr>
      <vt:lpstr>Pilotage et management </vt:lpstr>
      <vt:lpstr>Pilotage et management </vt:lpstr>
      <vt:lpstr>Pilotage et management </vt:lpstr>
      <vt:lpstr>Note de Cadrage 1/4</vt:lpstr>
      <vt:lpstr>Note de Cadrage 2/4</vt:lpstr>
      <vt:lpstr>Note de Cadrage 3/4</vt:lpstr>
      <vt:lpstr>Note de Cadrage 4/4</vt:lpstr>
      <vt:lpstr>Cahier des charges technique</vt:lpstr>
      <vt:lpstr>Cahier des charges technique</vt:lpstr>
      <vt:lpstr>Cahier des charges technique</vt:lpstr>
      <vt:lpstr>Cahier des charges technique</vt:lpstr>
      <vt:lpstr>Cahier des charges technique</vt:lpstr>
      <vt:lpstr>Cahier des charges technique</vt:lpstr>
      <vt:lpstr>Cahier des charges technique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Pilotage et Gestion de projet</dc:title>
  <dc:creator>Victor LEBRETON</dc:creator>
  <cp:revision>2</cp:revision>
  <dcterms:created xsi:type="dcterms:W3CDTF">2024-04-15T09:49:04Z</dcterms:created>
  <dcterms:modified xsi:type="dcterms:W3CDTF">2024-04-16T12:42:47Z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0x010100CDFB155065E41444AA018B29051BCF74</vt:lpwstr>
  </property>
</Properties>
</file>