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74" r:id="rId4"/>
    <p:sldId id="288" r:id="rId5"/>
    <p:sldId id="275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82" r:id="rId15"/>
    <p:sldId id="298" r:id="rId16"/>
    <p:sldId id="299" r:id="rId17"/>
    <p:sldId id="301" r:id="rId18"/>
    <p:sldId id="300" r:id="rId19"/>
    <p:sldId id="302" r:id="rId20"/>
    <p:sldId id="303" r:id="rId21"/>
    <p:sldId id="304" r:id="rId22"/>
    <p:sldId id="305" r:id="rId23"/>
    <p:sldId id="306" r:id="rId24"/>
    <p:sldId id="308" r:id="rId25"/>
    <p:sldId id="310" r:id="rId26"/>
    <p:sldId id="307" r:id="rId27"/>
    <p:sldId id="309" r:id="rId28"/>
    <p:sldId id="311" r:id="rId29"/>
    <p:sldId id="313" r:id="rId30"/>
    <p:sldId id="314" r:id="rId31"/>
    <p:sldId id="316" r:id="rId32"/>
    <p:sldId id="315" r:id="rId33"/>
    <p:sldId id="272" r:id="rId34"/>
    <p:sldId id="273" r:id="rId35"/>
    <p:sldId id="259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D96"/>
    <a:srgbClr val="86A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513" autoAdjust="0"/>
  </p:normalViewPr>
  <p:slideViewPr>
    <p:cSldViewPr snapToGrid="0">
      <p:cViewPr varScale="1">
        <p:scale>
          <a:sx n="115" d="100"/>
          <a:sy n="115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2747F-BB31-415B-8F54-11FE082B73E9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2216-2AE6-4183-9689-165435DEA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6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2216-2AE6-4183-9689-165435DEA98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2216-2AE6-4183-9689-165435DEA98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47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2216-2AE6-4183-9689-165435DEA98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85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2216-2AE6-4183-9689-165435DEA98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72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2216-2AE6-4183-9689-165435DEA98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3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2216-2AE6-4183-9689-165435DEA98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823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2216-2AE6-4183-9689-165435DEA98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790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2216-2AE6-4183-9689-165435DEA98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71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2216-2AE6-4183-9689-165435DEA98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0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67FE7-D4C9-4F03-B755-24D4126FEE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138989"/>
            <a:ext cx="6858000" cy="2387600"/>
          </a:xfrm>
        </p:spPr>
        <p:txBody>
          <a:bodyPr anchor="b">
            <a:normAutofit/>
          </a:bodyPr>
          <a:lstStyle>
            <a:lvl1pPr algn="ctr">
              <a:defRPr sz="47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9F37F1-7FFB-4C0A-BEF4-1028D4A63C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/>
              <a:t>MCC Lab.</a:t>
            </a:r>
            <a:br>
              <a:rPr lang="en-US" altLang="ko-KR" dirty="0"/>
            </a:br>
            <a:r>
              <a:rPr lang="en-US" altLang="ko-KR" dirty="0"/>
              <a:t>Presenter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7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29444593-9EC0-4D88-ABDA-1EDDC6DCCD2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15914" y="1105797"/>
            <a:ext cx="8512175" cy="4970809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 </a:t>
            </a:r>
            <a:r>
              <a:rPr lang="en-US" altLang="ko-KR" dirty="0"/>
              <a:t>(Master)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57D4E-94C4-45C8-870A-696FB592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제목 개체 틀 1">
            <a:extLst>
              <a:ext uri="{FF2B5EF4-FFF2-40B4-BE49-F238E27FC236}">
                <a16:creationId xmlns:a16="http://schemas.microsoft.com/office/drawing/2014/main" id="{92FE2DB6-B7D0-402A-8A61-55000BC2A0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885" y="130897"/>
            <a:ext cx="8512204" cy="808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(Master)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805C586F-1842-49C0-9462-59DFEA1BDB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6801" y="623888"/>
            <a:ext cx="1411288" cy="31591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altLang="ko-KR" dirty="0"/>
              <a:t>0 / 0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1025785"/>
            <a:ext cx="9144000" cy="0"/>
          </a:xfrm>
          <a:prstGeom prst="line">
            <a:avLst/>
          </a:prstGeom>
          <a:ln w="19050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2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42772-A51B-48DF-BF27-05E575C4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9B91CA-F23F-4903-8306-FA4FD39F2A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텍스트 개체 틀 16">
            <a:extLst>
              <a:ext uri="{FF2B5EF4-FFF2-40B4-BE49-F238E27FC236}">
                <a16:creationId xmlns:a16="http://schemas.microsoft.com/office/drawing/2014/main" id="{728D0EF4-D43A-471E-92E2-E48DC597B0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6801" y="623888"/>
            <a:ext cx="1411288" cy="31591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altLang="ko-KR" dirty="0"/>
              <a:t>0 / 0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025785"/>
            <a:ext cx="9144000" cy="0"/>
          </a:xfrm>
          <a:prstGeom prst="line">
            <a:avLst/>
          </a:prstGeom>
          <a:ln w="19050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21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섹션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988" y="2596455"/>
            <a:ext cx="8874521" cy="808442"/>
          </a:xfrm>
        </p:spPr>
        <p:txBody>
          <a:bodyPr>
            <a:noAutofit/>
          </a:bodyPr>
          <a:lstStyle>
            <a:lvl1pPr>
              <a:defRPr sz="4000" b="0"/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85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6E50E-2C11-43B0-AB41-2543E1E8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2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마무리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81EBA9-0368-4861-A500-73F200D3C9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CFF1F-8B10-43C0-A030-72DA62A56A10}"/>
              </a:ext>
            </a:extLst>
          </p:cNvPr>
          <p:cNvSpPr txBox="1"/>
          <p:nvPr/>
        </p:nvSpPr>
        <p:spPr>
          <a:xfrm>
            <a:off x="324199" y="2921170"/>
            <a:ext cx="5785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+mn-lt"/>
              </a:rPr>
              <a:t>Thank you!</a:t>
            </a:r>
            <a:endParaRPr lang="ko-KR" altLang="en-US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33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C7F942-7AB8-4D44-BC78-73AF252E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85" y="130897"/>
            <a:ext cx="8512232" cy="808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 </a:t>
            </a:r>
            <a:r>
              <a:rPr lang="en-US" altLang="ko-KR" dirty="0"/>
              <a:t>(Master)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E525EE-8E78-4730-A00B-B95F172A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885" y="1105795"/>
            <a:ext cx="8512232" cy="497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C3D57-1D7C-4296-9541-B5CE29D6C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8277" y="64129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C70A4-00F9-42AE-8B5D-7BB7B679B636}"/>
              </a:ext>
            </a:extLst>
          </p:cNvPr>
          <p:cNvSpPr txBox="1"/>
          <p:nvPr/>
        </p:nvSpPr>
        <p:spPr>
          <a:xfrm>
            <a:off x="622082" y="6425160"/>
            <a:ext cx="414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obile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ommunications &amp;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omputing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Lab.</a:t>
            </a:r>
            <a:endParaRPr lang="ko-KR" altLang="en-US" sz="1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91889D-B52B-4990-BAEE-A40D6D47953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" y="6211542"/>
            <a:ext cx="665604" cy="5665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99AAF9-541E-4464-8306-A28CA9C97E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541" y="130896"/>
            <a:ext cx="1639136" cy="33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3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252000" algn="l" defTabSz="685800" rtl="0" eaLnBrk="1" latinLnBrk="1" hangingPunct="1">
        <a:lnSpc>
          <a:spcPct val="90000"/>
        </a:lnSpc>
        <a:spcBef>
          <a:spcPts val="75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4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0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+mj-lt"/>
        <a:buAutoNum type="arabicPeriod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26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Century Gothic" panose="020B0502020202020204" pitchFamily="34" charset="0"/>
        <a:buChar char="―"/>
        <a:defRPr sz="1400" kern="1200">
          <a:solidFill>
            <a:schemeClr val="tx1"/>
          </a:solidFill>
          <a:latin typeface="+mn-ea"/>
          <a:ea typeface="+mn-ea"/>
          <a:cs typeface="+mn-cs"/>
        </a:defRPr>
      </a:lvl4pPr>
      <a:lvl5pPr marL="162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ü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reammusic23@hanyang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dreammusic23@hanyang.ac.kr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75BE0-A638-4107-8C77-2116E599F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자료구조론 실습</a:t>
            </a:r>
            <a:br>
              <a:rPr lang="en-US" altLang="ko-KR" dirty="0"/>
            </a:br>
            <a:r>
              <a:rPr lang="en-US" altLang="ko-KR" dirty="0"/>
              <a:t>6-7</a:t>
            </a:r>
            <a:r>
              <a:rPr lang="ko-KR" altLang="en-US" dirty="0"/>
              <a:t>주차 </a:t>
            </a:r>
            <a:r>
              <a:rPr lang="en-US" altLang="ko-KR" dirty="0"/>
              <a:t>Sort 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ED5309-F808-4988-B0BC-9252C4FCB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MCC Lab.</a:t>
            </a:r>
          </a:p>
          <a:p>
            <a:r>
              <a:rPr lang="ko-KR" altLang="en-US" dirty="0"/>
              <a:t>김수형</a:t>
            </a:r>
            <a:endParaRPr lang="en-US" altLang="ko-KR" dirty="0"/>
          </a:p>
          <a:p>
            <a:r>
              <a:rPr lang="en-US" altLang="ko-KR" sz="1600" dirty="0">
                <a:hlinkClick r:id="rId2"/>
              </a:rPr>
              <a:t>dreammusic23@hanyang.ac.kr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6164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275EED-33DB-4A67-B529-138DA9B263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merge(Queue q1, Queue q2, Queue result)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553CFD-9C46-4841-9AE8-BB3D5340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EAFD08-5B62-4E8C-B96C-CB363B7268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FC8D9C1F-0B98-4E05-B3C1-801BE8FC722B}"/>
              </a:ext>
            </a:extLst>
          </p:cNvPr>
          <p:cNvSpPr/>
          <p:nvPr/>
        </p:nvSpPr>
        <p:spPr>
          <a:xfrm>
            <a:off x="868681" y="1563648"/>
            <a:ext cx="363266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	45	63	85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E08984A-0BB7-4C6B-A977-111B8B836E6A}"/>
              </a:ext>
            </a:extLst>
          </p:cNvPr>
          <p:cNvSpPr/>
          <p:nvPr/>
        </p:nvSpPr>
        <p:spPr>
          <a:xfrm>
            <a:off x="4642657" y="1563648"/>
            <a:ext cx="363266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31	50	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9C257B3-9DAB-4CE6-AD7C-E32808A3DABC}"/>
              </a:ext>
            </a:extLst>
          </p:cNvPr>
          <p:cNvSpPr/>
          <p:nvPr/>
        </p:nvSpPr>
        <p:spPr>
          <a:xfrm>
            <a:off x="2904528" y="1509923"/>
            <a:ext cx="423333" cy="423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CCD7378C-5A89-4E9F-9241-1747AF64FA26}"/>
              </a:ext>
            </a:extLst>
          </p:cNvPr>
          <p:cNvSpPr/>
          <p:nvPr/>
        </p:nvSpPr>
        <p:spPr>
          <a:xfrm>
            <a:off x="7638306" y="1509923"/>
            <a:ext cx="423333" cy="423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91E3615-1974-4711-8AC4-5174A04E5F78}"/>
              </a:ext>
            </a:extLst>
          </p:cNvPr>
          <p:cNvCxnSpPr>
            <a:cxnSpLocks/>
            <a:stCxn id="143" idx="4"/>
          </p:cNvCxnSpPr>
          <p:nvPr/>
        </p:nvCxnSpPr>
        <p:spPr>
          <a:xfrm flipH="1">
            <a:off x="6068291" y="1933256"/>
            <a:ext cx="1781682" cy="398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B5A18E8-4C91-4E70-B555-F7799D7B4BE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3116195" y="1933256"/>
            <a:ext cx="2883780" cy="3984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FB8B91F-8FD9-43D8-B676-366608B2D754}"/>
              </a:ext>
            </a:extLst>
          </p:cNvPr>
          <p:cNvSpPr/>
          <p:nvPr/>
        </p:nvSpPr>
        <p:spPr>
          <a:xfrm>
            <a:off x="868681" y="5918228"/>
            <a:ext cx="7406640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24	31	45	50	63		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6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275EED-33DB-4A67-B529-138DA9B263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merge(Queue q1, Queue q2, Queue result)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553CFD-9C46-4841-9AE8-BB3D5340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EAFD08-5B62-4E8C-B96C-CB363B7268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FC8D9C1F-0B98-4E05-B3C1-801BE8FC722B}"/>
              </a:ext>
            </a:extLst>
          </p:cNvPr>
          <p:cNvSpPr/>
          <p:nvPr/>
        </p:nvSpPr>
        <p:spPr>
          <a:xfrm>
            <a:off x="868681" y="1563648"/>
            <a:ext cx="363266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	45	63	85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E08984A-0BB7-4C6B-A977-111B8B836E6A}"/>
              </a:ext>
            </a:extLst>
          </p:cNvPr>
          <p:cNvSpPr/>
          <p:nvPr/>
        </p:nvSpPr>
        <p:spPr>
          <a:xfrm>
            <a:off x="4642657" y="1563648"/>
            <a:ext cx="363266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31	50	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9C257B3-9DAB-4CE6-AD7C-E32808A3DABC}"/>
              </a:ext>
            </a:extLst>
          </p:cNvPr>
          <p:cNvSpPr/>
          <p:nvPr/>
        </p:nvSpPr>
        <p:spPr>
          <a:xfrm>
            <a:off x="3826948" y="1509923"/>
            <a:ext cx="423333" cy="423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CCD7378C-5A89-4E9F-9241-1747AF64FA26}"/>
              </a:ext>
            </a:extLst>
          </p:cNvPr>
          <p:cNvSpPr/>
          <p:nvPr/>
        </p:nvSpPr>
        <p:spPr>
          <a:xfrm>
            <a:off x="7589044" y="1509923"/>
            <a:ext cx="423333" cy="423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91E3615-1974-4711-8AC4-5174A04E5F78}"/>
              </a:ext>
            </a:extLst>
          </p:cNvPr>
          <p:cNvCxnSpPr>
            <a:cxnSpLocks/>
            <a:stCxn id="143" idx="4"/>
          </p:cNvCxnSpPr>
          <p:nvPr/>
        </p:nvCxnSpPr>
        <p:spPr>
          <a:xfrm flipH="1">
            <a:off x="7036276" y="1933256"/>
            <a:ext cx="764435" cy="398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B5A18E8-4C91-4E70-B555-F7799D7B4BE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4038615" y="1933256"/>
            <a:ext cx="2842794" cy="3984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33763E2-1AE6-4CCF-913E-6E966C8D3818}"/>
              </a:ext>
            </a:extLst>
          </p:cNvPr>
          <p:cNvSpPr/>
          <p:nvPr/>
        </p:nvSpPr>
        <p:spPr>
          <a:xfrm>
            <a:off x="868681" y="5918228"/>
            <a:ext cx="7406640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24	31	45	50	63	85	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30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275EED-33DB-4A67-B529-138DA9B263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merge(Queue q1, Queue q2, Queue result)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553CFD-9C46-4841-9AE8-BB3D5340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EAFD08-5B62-4E8C-B96C-CB363B7268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FC8D9C1F-0B98-4E05-B3C1-801BE8FC722B}"/>
              </a:ext>
            </a:extLst>
          </p:cNvPr>
          <p:cNvSpPr/>
          <p:nvPr/>
        </p:nvSpPr>
        <p:spPr>
          <a:xfrm>
            <a:off x="868681" y="1563648"/>
            <a:ext cx="3632662" cy="3158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	45	63	85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E08984A-0BB7-4C6B-A977-111B8B836E6A}"/>
              </a:ext>
            </a:extLst>
          </p:cNvPr>
          <p:cNvSpPr/>
          <p:nvPr/>
        </p:nvSpPr>
        <p:spPr>
          <a:xfrm>
            <a:off x="4642657" y="1563648"/>
            <a:ext cx="363266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31	50	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CCD7378C-5A89-4E9F-9241-1747AF64FA26}"/>
              </a:ext>
            </a:extLst>
          </p:cNvPr>
          <p:cNvSpPr/>
          <p:nvPr/>
        </p:nvSpPr>
        <p:spPr>
          <a:xfrm>
            <a:off x="7605962" y="1509923"/>
            <a:ext cx="423333" cy="423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91E3615-1974-4711-8AC4-5174A04E5F78}"/>
              </a:ext>
            </a:extLst>
          </p:cNvPr>
          <p:cNvCxnSpPr>
            <a:cxnSpLocks/>
            <a:stCxn id="143" idx="4"/>
          </p:cNvCxnSpPr>
          <p:nvPr/>
        </p:nvCxnSpPr>
        <p:spPr>
          <a:xfrm>
            <a:off x="7817629" y="1933256"/>
            <a:ext cx="0" cy="398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E4FC5D2-1DF3-471B-B639-EE9DBF56871F}"/>
              </a:ext>
            </a:extLst>
          </p:cNvPr>
          <p:cNvSpPr/>
          <p:nvPr/>
        </p:nvSpPr>
        <p:spPr>
          <a:xfrm>
            <a:off x="868681" y="5918228"/>
            <a:ext cx="7406640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24	31	45	50	63	85	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C5027-3B93-474B-9777-BC57DCCCD0F3}"/>
              </a:ext>
            </a:extLst>
          </p:cNvPr>
          <p:cNvSpPr txBox="1"/>
          <p:nvPr/>
        </p:nvSpPr>
        <p:spPr>
          <a:xfrm>
            <a:off x="4545643" y="1962328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이런식으로</a:t>
            </a:r>
            <a:r>
              <a:rPr lang="ko-KR" altLang="en-US" sz="1200" b="1" dirty="0"/>
              <a:t> 한 쪽이 먼저 다 들어갔다면</a:t>
            </a:r>
            <a:endParaRPr lang="en-US" altLang="ko-KR" sz="1200" b="1" dirty="0"/>
          </a:p>
          <a:p>
            <a:r>
              <a:rPr lang="ko-KR" altLang="en-US" sz="1200" b="1" dirty="0"/>
              <a:t>나머지 부분을 끝까지 다 넣어줘야 함</a:t>
            </a:r>
            <a:br>
              <a:rPr lang="en-US" altLang="ko-KR" sz="1200" b="1" dirty="0"/>
            </a:br>
            <a:r>
              <a:rPr lang="en-US" altLang="ko-KR" sz="1200" b="1" dirty="0"/>
              <a:t>(</a:t>
            </a:r>
            <a:r>
              <a:rPr lang="ko-KR" altLang="en-US" sz="1200" b="1" dirty="0"/>
              <a:t>현재는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개밖에 안 남았으나 여러 개 남을 수도 있음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72519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275EED-33DB-4A67-B529-138DA9B263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merge(Queue q1, Queue q2, Queue result)</a:t>
            </a:r>
          </a:p>
          <a:p>
            <a:pPr marL="630900" lvl="1" indent="-342900">
              <a:buFont typeface="+mj-lt"/>
              <a:buAutoNum type="arabicPeriod"/>
            </a:pPr>
            <a:r>
              <a:rPr lang="en-US" altLang="ko-KR" dirty="0"/>
              <a:t>q1</a:t>
            </a:r>
            <a:r>
              <a:rPr lang="ko-KR" altLang="en-US" dirty="0"/>
              <a:t>이나 </a:t>
            </a:r>
            <a:r>
              <a:rPr lang="en-US" altLang="ko-KR" dirty="0"/>
              <a:t>q2</a:t>
            </a:r>
            <a:r>
              <a:rPr lang="ko-KR" altLang="en-US" dirty="0"/>
              <a:t>가 비어 있지 않을 동안 </a:t>
            </a:r>
            <a:r>
              <a:rPr lang="en-US" altLang="ko-KR" dirty="0">
                <a:sym typeface="Wingdings" panose="05000000000000000000" pitchFamily="2" charset="2"/>
              </a:rPr>
              <a:t> </a:t>
            </a:r>
            <a:r>
              <a:rPr lang="en-US" altLang="ko-KR" sz="1400" dirty="0">
                <a:sym typeface="Wingdings" panose="05000000000000000000" pitchFamily="2" charset="2"/>
              </a:rPr>
              <a:t>while (!q1.isEmpty() &amp;&amp; !q2.isEmpty())</a:t>
            </a:r>
            <a:endParaRPr lang="en-US" altLang="ko-KR" dirty="0"/>
          </a:p>
          <a:p>
            <a:pPr marL="990900" lvl="2" indent="-342900"/>
            <a:r>
              <a:rPr lang="en-US" altLang="ko-KR" dirty="0"/>
              <a:t>q1</a:t>
            </a:r>
            <a:r>
              <a:rPr lang="ko-KR" altLang="en-US" dirty="0"/>
              <a:t>의 제일 앞 원소 </a:t>
            </a:r>
            <a:r>
              <a:rPr lang="en-US" altLang="ko-KR" dirty="0"/>
              <a:t>&lt; q2</a:t>
            </a:r>
            <a:r>
              <a:rPr lang="ko-KR" altLang="en-US" dirty="0"/>
              <a:t>의 제일 앞 원소 </a:t>
            </a:r>
            <a:r>
              <a:rPr lang="en-US" altLang="ko-KR" dirty="0">
                <a:sym typeface="Wingdings" panose="05000000000000000000" pitchFamily="2" charset="2"/>
              </a:rPr>
              <a:t> result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q1 </a:t>
            </a:r>
            <a:r>
              <a:rPr lang="ko-KR" altLang="en-US" dirty="0">
                <a:sym typeface="Wingdings" panose="05000000000000000000" pitchFamily="2" charset="2"/>
              </a:rPr>
              <a:t>추가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350900" lvl="3" indent="-342900"/>
            <a:r>
              <a:rPr lang="en-US" altLang="ko-KR" dirty="0">
                <a:sym typeface="Wingdings" panose="05000000000000000000" pitchFamily="2" charset="2"/>
              </a:rPr>
              <a:t>if (q1.first() &lt; q2.first()) { </a:t>
            </a:r>
            <a:r>
              <a:rPr lang="en-US" altLang="ko-KR" dirty="0" err="1">
                <a:sym typeface="Wingdings" panose="05000000000000000000" pitchFamily="2" charset="2"/>
              </a:rPr>
              <a:t>result.enqueue</a:t>
            </a:r>
            <a:r>
              <a:rPr lang="en-US" altLang="ko-KR" dirty="0">
                <a:sym typeface="Wingdings" panose="05000000000000000000" pitchFamily="2" charset="2"/>
              </a:rPr>
              <a:t>(q1.dequeue()); }</a:t>
            </a:r>
          </a:p>
          <a:p>
            <a:pPr marL="990900" lvl="2" indent="-342900"/>
            <a:r>
              <a:rPr lang="en-US" altLang="ko-KR" dirty="0">
                <a:sym typeface="Wingdings" panose="05000000000000000000" pitchFamily="2" charset="2"/>
              </a:rPr>
              <a:t>q1</a:t>
            </a:r>
            <a:r>
              <a:rPr lang="ko-KR" altLang="en-US" dirty="0">
                <a:sym typeface="Wingdings" panose="05000000000000000000" pitchFamily="2" charset="2"/>
              </a:rPr>
              <a:t>의 제일 앞 원소 </a:t>
            </a:r>
            <a:r>
              <a:rPr lang="en-US" altLang="ko-KR" dirty="0">
                <a:sym typeface="Wingdings" panose="05000000000000000000" pitchFamily="2" charset="2"/>
              </a:rPr>
              <a:t>&gt; q2</a:t>
            </a:r>
            <a:r>
              <a:rPr lang="ko-KR" altLang="en-US" dirty="0">
                <a:sym typeface="Wingdings" panose="05000000000000000000" pitchFamily="2" charset="2"/>
              </a:rPr>
              <a:t>의 제일 앞 원소 </a:t>
            </a:r>
            <a:r>
              <a:rPr lang="en-US" altLang="ko-KR" dirty="0">
                <a:sym typeface="Wingdings" panose="05000000000000000000" pitchFamily="2" charset="2"/>
              </a:rPr>
              <a:t> result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q2 </a:t>
            </a:r>
            <a:r>
              <a:rPr lang="ko-KR" altLang="en-US" dirty="0">
                <a:sym typeface="Wingdings" panose="05000000000000000000" pitchFamily="2" charset="2"/>
              </a:rPr>
              <a:t>추가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630900" lvl="1" indent="-34290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q1</a:t>
            </a:r>
            <a:r>
              <a:rPr lang="ko-KR" altLang="en-US" dirty="0">
                <a:sym typeface="Wingdings" panose="05000000000000000000" pitchFamily="2" charset="2"/>
              </a:rPr>
              <a:t>이 비어 있지 않을 동안 </a:t>
            </a:r>
            <a:r>
              <a:rPr lang="en-US" altLang="ko-KR" dirty="0">
                <a:sym typeface="Wingdings" panose="05000000000000000000" pitchFamily="2" charset="2"/>
              </a:rPr>
              <a:t> while (!q1.isEmpty())</a:t>
            </a:r>
          </a:p>
          <a:p>
            <a:pPr marL="990900" lvl="2" indent="-342900"/>
            <a:r>
              <a:rPr lang="en-US" altLang="ko-KR" dirty="0">
                <a:sym typeface="Wingdings" panose="05000000000000000000" pitchFamily="2" charset="2"/>
              </a:rPr>
              <a:t>q1</a:t>
            </a:r>
            <a:r>
              <a:rPr lang="ko-KR" altLang="en-US" dirty="0">
                <a:sym typeface="Wingdings" panose="05000000000000000000" pitchFamily="2" charset="2"/>
              </a:rPr>
              <a:t>의 모든 원소를 </a:t>
            </a:r>
            <a:r>
              <a:rPr lang="en-US" altLang="ko-KR" dirty="0">
                <a:sym typeface="Wingdings" panose="05000000000000000000" pitchFamily="2" charset="2"/>
              </a:rPr>
              <a:t>result</a:t>
            </a:r>
            <a:r>
              <a:rPr lang="ko-KR" altLang="en-US" dirty="0">
                <a:sym typeface="Wingdings" panose="05000000000000000000" pitchFamily="2" charset="2"/>
              </a:rPr>
              <a:t>에 추가 </a:t>
            </a:r>
            <a:r>
              <a:rPr lang="en-US" altLang="ko-KR" dirty="0">
                <a:sym typeface="Wingdings" panose="05000000000000000000" pitchFamily="2" charset="2"/>
              </a:rPr>
              <a:t> </a:t>
            </a:r>
            <a:r>
              <a:rPr lang="en-US" altLang="ko-KR" dirty="0" err="1">
                <a:sym typeface="Wingdings" panose="05000000000000000000" pitchFamily="2" charset="2"/>
              </a:rPr>
              <a:t>result.enqueue</a:t>
            </a:r>
            <a:r>
              <a:rPr lang="en-US" altLang="ko-KR" dirty="0">
                <a:sym typeface="Wingdings" panose="05000000000000000000" pitchFamily="2" charset="2"/>
              </a:rPr>
              <a:t>(q1.dequeue());</a:t>
            </a:r>
          </a:p>
          <a:p>
            <a:pPr marL="630900" lvl="1" indent="-34290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q2</a:t>
            </a:r>
            <a:r>
              <a:rPr lang="ko-KR" altLang="en-US" dirty="0">
                <a:sym typeface="Wingdings" panose="05000000000000000000" pitchFamily="2" charset="2"/>
              </a:rPr>
              <a:t>가 비어 있지 않을 동안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90900" lvl="2" indent="-342900"/>
            <a:r>
              <a:rPr lang="en-US" altLang="ko-KR" dirty="0">
                <a:sym typeface="Wingdings" panose="05000000000000000000" pitchFamily="2" charset="2"/>
              </a:rPr>
              <a:t>q2</a:t>
            </a:r>
            <a:r>
              <a:rPr lang="ko-KR" altLang="en-US" dirty="0">
                <a:sym typeface="Wingdings" panose="05000000000000000000" pitchFamily="2" charset="2"/>
              </a:rPr>
              <a:t>의 모든 원소를 </a:t>
            </a:r>
            <a:r>
              <a:rPr lang="en-US" altLang="ko-KR" dirty="0">
                <a:sym typeface="Wingdings" panose="05000000000000000000" pitchFamily="2" charset="2"/>
              </a:rPr>
              <a:t>result</a:t>
            </a:r>
            <a:r>
              <a:rPr lang="ko-KR" altLang="en-US" dirty="0">
                <a:sym typeface="Wingdings" panose="05000000000000000000" pitchFamily="2" charset="2"/>
              </a:rPr>
              <a:t>에 추가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553CFD-9C46-4841-9AE8-BB3D5340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EAFD08-5B62-4E8C-B96C-CB363B7268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2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E2E47EDE-08FF-4135-83EB-1A194AC4309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Quick sort</a:t>
                </a:r>
              </a:p>
              <a:p>
                <a:pPr lvl="1"/>
                <a:r>
                  <a:rPr lang="ko-KR" altLang="en-US" dirty="0"/>
                  <a:t>시간복잡도는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Divide-and-conquer </a:t>
                </a:r>
                <a:r>
                  <a:rPr lang="ko-KR" altLang="en-US" dirty="0"/>
                  <a:t>방식으로 정렬하는 정렬 방법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Pivot</a:t>
                </a:r>
              </a:p>
              <a:p>
                <a:pPr lvl="2"/>
                <a:r>
                  <a:rPr lang="ko-KR" altLang="en-US" dirty="0"/>
                  <a:t>정렬 기준 원소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Pivot</a:t>
                </a:r>
                <a:r>
                  <a:rPr lang="ko-KR" altLang="en-US" dirty="0"/>
                  <a:t>을 기준으로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작은 원소들을 왼쪽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/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큰 원소들을 오른쪽</a:t>
                </a:r>
                <a:r>
                  <a:rPr lang="ko-KR" altLang="en-US" dirty="0"/>
                  <a:t>으로 정렬</a:t>
                </a:r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E2E47EDE-08FF-4135-83EB-1A194AC43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645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BAE3D4A5-4D1C-48E4-BE79-377AFC47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4392D4-805B-4989-A37E-B32139CC24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61A1D33-5058-4BA6-B040-F61A6B270254}"/>
              </a:ext>
            </a:extLst>
          </p:cNvPr>
          <p:cNvSpPr/>
          <p:nvPr/>
        </p:nvSpPr>
        <p:spPr>
          <a:xfrm>
            <a:off x="708653" y="2983836"/>
            <a:ext cx="7726667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	3	8	4	9	1	6	2	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EECF640-017F-49C1-8AE8-620DB379B5AE}"/>
              </a:ext>
            </a:extLst>
          </p:cNvPr>
          <p:cNvSpPr/>
          <p:nvPr/>
        </p:nvSpPr>
        <p:spPr>
          <a:xfrm>
            <a:off x="741905" y="2971367"/>
            <a:ext cx="340822" cy="3408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8B9405-9619-4672-8767-DB7E4B37F946}"/>
              </a:ext>
            </a:extLst>
          </p:cNvPr>
          <p:cNvSpPr txBox="1"/>
          <p:nvPr/>
        </p:nvSpPr>
        <p:spPr>
          <a:xfrm>
            <a:off x="375951" y="3312189"/>
            <a:ext cx="10727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제일 왼쪽 값을</a:t>
            </a:r>
            <a:endParaRPr lang="en-US" altLang="ko-KR" sz="1050" dirty="0"/>
          </a:p>
          <a:p>
            <a:r>
              <a:rPr lang="en-US" altLang="ko-KR" sz="1050" dirty="0"/>
              <a:t>pivot</a:t>
            </a:r>
            <a:r>
              <a:rPr lang="ko-KR" altLang="en-US" sz="1050" dirty="0"/>
              <a:t>으로 결정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6905028-3681-4A4D-8BA7-5F4E91D8BBA3}"/>
              </a:ext>
            </a:extLst>
          </p:cNvPr>
          <p:cNvSpPr/>
          <p:nvPr/>
        </p:nvSpPr>
        <p:spPr>
          <a:xfrm>
            <a:off x="708653" y="3893684"/>
            <a:ext cx="3347959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	2	4	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534852B-0283-4A8D-9EBD-F559D780BA0F}"/>
              </a:ext>
            </a:extLst>
          </p:cNvPr>
          <p:cNvSpPr/>
          <p:nvPr/>
        </p:nvSpPr>
        <p:spPr>
          <a:xfrm>
            <a:off x="5087361" y="3893684"/>
            <a:ext cx="3347959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	6	8	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7BFFAB0-66B3-400D-8715-041A181D53FE}"/>
              </a:ext>
            </a:extLst>
          </p:cNvPr>
          <p:cNvSpPr/>
          <p:nvPr/>
        </p:nvSpPr>
        <p:spPr>
          <a:xfrm>
            <a:off x="4370745" y="3893684"/>
            <a:ext cx="40248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8934C8-9C34-469A-A41C-C1E7FC5D5502}"/>
              </a:ext>
            </a:extLst>
          </p:cNvPr>
          <p:cNvSpPr txBox="1"/>
          <p:nvPr/>
        </p:nvSpPr>
        <p:spPr>
          <a:xfrm>
            <a:off x="1395021" y="4209568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Pivot</a:t>
            </a:r>
            <a:r>
              <a:rPr lang="ko-KR" altLang="en-US" sz="1400" b="1" dirty="0"/>
              <a:t>보다 작은 원소들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3ED419-7C5F-4512-97B6-4E1EADCE4A5E}"/>
              </a:ext>
            </a:extLst>
          </p:cNvPr>
          <p:cNvSpPr txBox="1"/>
          <p:nvPr/>
        </p:nvSpPr>
        <p:spPr>
          <a:xfrm>
            <a:off x="5863498" y="420956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Pivot</a:t>
            </a:r>
            <a:r>
              <a:rPr lang="ko-KR" altLang="en-US" sz="1400" b="1" dirty="0"/>
              <a:t>보다 큰 원소들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CE9A6F-48F3-4ABB-B0EC-4139913B22E5}"/>
              </a:ext>
            </a:extLst>
          </p:cNvPr>
          <p:cNvSpPr txBox="1"/>
          <p:nvPr/>
        </p:nvSpPr>
        <p:spPr>
          <a:xfrm>
            <a:off x="3877725" y="4213148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Pivot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정렬 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A2FF731-7013-4411-B3AD-638A26563C88}"/>
              </a:ext>
            </a:extLst>
          </p:cNvPr>
          <p:cNvSpPr/>
          <p:nvPr/>
        </p:nvSpPr>
        <p:spPr>
          <a:xfrm>
            <a:off x="581892" y="3740156"/>
            <a:ext cx="3566160" cy="848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ADBBB8-8B09-422D-9027-60A5CF8B4A42}"/>
              </a:ext>
            </a:extLst>
          </p:cNvPr>
          <p:cNvSpPr/>
          <p:nvPr/>
        </p:nvSpPr>
        <p:spPr>
          <a:xfrm>
            <a:off x="4978260" y="3740156"/>
            <a:ext cx="3566160" cy="848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B4F683-B82E-4895-90F2-332F8924FEA9}"/>
              </a:ext>
            </a:extLst>
          </p:cNvPr>
          <p:cNvSpPr txBox="1"/>
          <p:nvPr/>
        </p:nvSpPr>
        <p:spPr>
          <a:xfrm>
            <a:off x="2223426" y="5001888"/>
            <a:ext cx="469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이거에 대해서도 다시 재귀적으로 </a:t>
            </a:r>
            <a:r>
              <a:rPr lang="en-US" altLang="ko-KR" b="1" dirty="0"/>
              <a:t>quicksort</a:t>
            </a:r>
            <a:endParaRPr lang="ko-KR" altLang="en-US" b="1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453B8549-02F2-4AB2-A545-4BB34692F3E2}"/>
              </a:ext>
            </a:extLst>
          </p:cNvPr>
          <p:cNvCxnSpPr>
            <a:stCxn id="49" idx="2"/>
            <a:endCxn id="52" idx="1"/>
          </p:cNvCxnSpPr>
          <p:nvPr/>
        </p:nvCxnSpPr>
        <p:spPr>
          <a:xfrm rot="5400000">
            <a:off x="1995235" y="4816816"/>
            <a:ext cx="597929" cy="141546"/>
          </a:xfrm>
          <a:prstGeom prst="bentConnector4">
            <a:avLst>
              <a:gd name="adj1" fmla="val 34558"/>
              <a:gd name="adj2" fmla="val 261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0F981FFE-D310-4AC2-81C4-7F8F88370BDE}"/>
              </a:ext>
            </a:extLst>
          </p:cNvPr>
          <p:cNvCxnSpPr>
            <a:stCxn id="50" idx="2"/>
            <a:endCxn id="52" idx="3"/>
          </p:cNvCxnSpPr>
          <p:nvPr/>
        </p:nvCxnSpPr>
        <p:spPr>
          <a:xfrm rot="16200000" flipH="1">
            <a:off x="6541979" y="4807986"/>
            <a:ext cx="597929" cy="159206"/>
          </a:xfrm>
          <a:prstGeom prst="bentConnector4">
            <a:avLst>
              <a:gd name="adj1" fmla="val 34558"/>
              <a:gd name="adj2" fmla="val 2610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00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6BD5A0-D557-4FC7-8753-7A7086E46A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Quick sort</a:t>
            </a:r>
          </a:p>
          <a:p>
            <a:pPr lvl="1"/>
            <a:r>
              <a:rPr lang="en-US" altLang="ko-KR" dirty="0" err="1"/>
              <a:t>quickSort</a:t>
            </a:r>
            <a:r>
              <a:rPr lang="en-US" altLang="ko-KR" dirty="0"/>
              <a:t>(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data, int start, int end);</a:t>
            </a:r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Divide &amp; Combine </a:t>
            </a:r>
            <a:r>
              <a:rPr lang="ko-KR" altLang="en-US" dirty="0"/>
              <a:t>과정</a:t>
            </a: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현재 정렬하고자 하는 </a:t>
            </a:r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/>
              <a:t>[start, end] </a:t>
            </a:r>
            <a:r>
              <a:rPr lang="ko-KR" altLang="en-US" dirty="0"/>
              <a:t>범위가 정렬이 됨</a:t>
            </a:r>
            <a:endParaRPr lang="en-US" altLang="ko-KR" dirty="0"/>
          </a:p>
          <a:p>
            <a:pPr lvl="2"/>
            <a:r>
              <a:rPr lang="en-US" altLang="ko-KR" dirty="0"/>
              <a:t>partition</a:t>
            </a:r>
            <a:r>
              <a:rPr lang="ko-KR" altLang="en-US" dirty="0"/>
              <a:t> 함수</a:t>
            </a:r>
            <a:r>
              <a:rPr lang="en-US" altLang="ko-KR" dirty="0"/>
              <a:t>(conquer)</a:t>
            </a:r>
            <a:r>
              <a:rPr lang="ko-KR" altLang="en-US" dirty="0"/>
              <a:t>를 호출해서</a:t>
            </a:r>
            <a:r>
              <a:rPr lang="en-US" altLang="ko-KR" dirty="0"/>
              <a:t> </a:t>
            </a:r>
            <a:r>
              <a:rPr lang="ko-KR" altLang="en-US" dirty="0"/>
              <a:t>세 부분으로 쪼갬</a:t>
            </a:r>
            <a:endParaRPr lang="en-US" altLang="ko-KR" dirty="0"/>
          </a:p>
          <a:p>
            <a:pPr lvl="3"/>
            <a:r>
              <a:rPr lang="en-US" altLang="ko-KR" dirty="0"/>
              <a:t>Pivot</a:t>
            </a:r>
            <a:r>
              <a:rPr lang="ko-KR" altLang="en-US" dirty="0"/>
              <a:t>보다 작은 부분 </a:t>
            </a:r>
            <a:r>
              <a:rPr lang="en-US" altLang="ko-KR" dirty="0"/>
              <a:t>/ pivot(</a:t>
            </a:r>
            <a:r>
              <a:rPr lang="ko-KR" altLang="en-US" dirty="0"/>
              <a:t>정렬됨</a:t>
            </a:r>
            <a:r>
              <a:rPr lang="en-US" altLang="ko-KR" dirty="0"/>
              <a:t>) / pivot</a:t>
            </a:r>
            <a:r>
              <a:rPr lang="ko-KR" altLang="en-US" dirty="0"/>
              <a:t>보다 큰 부분</a:t>
            </a:r>
            <a:endParaRPr lang="en-US" altLang="ko-KR" dirty="0"/>
          </a:p>
          <a:p>
            <a:pPr lvl="2"/>
            <a:r>
              <a:rPr lang="en-US" altLang="ko-KR" dirty="0"/>
              <a:t>Pivot</a:t>
            </a:r>
            <a:r>
              <a:rPr lang="ko-KR" altLang="en-US" dirty="0"/>
              <a:t>보다 작은 부분과 </a:t>
            </a:r>
            <a:r>
              <a:rPr lang="en-US" altLang="ko-KR" dirty="0"/>
              <a:t>pivot</a:t>
            </a:r>
            <a:r>
              <a:rPr lang="ko-KR" altLang="en-US" dirty="0"/>
              <a:t>보다 큰 부분에 대해서 다시 </a:t>
            </a:r>
            <a:r>
              <a:rPr lang="en-US" altLang="ko-KR" dirty="0" err="1"/>
              <a:t>quickSort</a:t>
            </a:r>
            <a:r>
              <a:rPr lang="ko-KR" altLang="en-US" dirty="0"/>
              <a:t>를 부름</a:t>
            </a:r>
            <a:endParaRPr lang="en-US" altLang="ko-KR" dirty="0"/>
          </a:p>
          <a:p>
            <a:pPr lvl="1"/>
            <a:r>
              <a:rPr lang="en-US" altLang="ko-KR" dirty="0"/>
              <a:t>partition(Queue q1, Queue q2, Queue result);</a:t>
            </a:r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Conquer </a:t>
            </a:r>
            <a:r>
              <a:rPr lang="ko-KR" altLang="en-US" dirty="0"/>
              <a:t>과정</a:t>
            </a: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결과 </a:t>
            </a:r>
            <a:r>
              <a:rPr lang="en-US" altLang="ko-KR" dirty="0"/>
              <a:t>: [start, end] </a:t>
            </a:r>
            <a:r>
              <a:rPr lang="ko-KR" altLang="en-US" dirty="0"/>
              <a:t>범위를 </a:t>
            </a:r>
            <a:r>
              <a:rPr lang="en-US" altLang="ko-KR" dirty="0"/>
              <a:t>pivot </a:t>
            </a:r>
            <a:r>
              <a:rPr lang="ko-KR" altLang="en-US" dirty="0"/>
              <a:t>기준으로 나누고</a:t>
            </a:r>
            <a:r>
              <a:rPr lang="en-US" altLang="ko-KR" dirty="0"/>
              <a:t>, pivot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를 </a:t>
            </a:r>
            <a:r>
              <a:rPr lang="en-US" altLang="ko-KR" dirty="0"/>
              <a:t>return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r>
              <a:rPr lang="en-US" altLang="ko-KR" dirty="0"/>
              <a:t>Pivot</a:t>
            </a:r>
            <a:r>
              <a:rPr lang="ko-KR" altLang="en-US" dirty="0"/>
              <a:t>을 뽑음</a:t>
            </a:r>
            <a:endParaRPr lang="en-US" altLang="ko-KR" dirty="0"/>
          </a:p>
          <a:p>
            <a:pPr lvl="3"/>
            <a:r>
              <a:rPr lang="ko-KR" altLang="en-US" dirty="0"/>
              <a:t>우리 예제에서는 제일 왼쪽 원소를 </a:t>
            </a:r>
            <a:r>
              <a:rPr lang="en-US" altLang="ko-KR" dirty="0"/>
              <a:t>pivot</a:t>
            </a:r>
            <a:r>
              <a:rPr lang="ko-KR" altLang="en-US" dirty="0"/>
              <a:t>으로 고름</a:t>
            </a:r>
            <a:endParaRPr lang="en-US" altLang="ko-KR" dirty="0"/>
          </a:p>
          <a:p>
            <a:pPr lvl="2"/>
            <a:r>
              <a:rPr lang="en-US" altLang="ko-KR" dirty="0"/>
              <a:t>Pivot</a:t>
            </a:r>
            <a:r>
              <a:rPr lang="ko-KR" altLang="en-US" dirty="0"/>
              <a:t>보다 작은 부분은 왼쪽으로 </a:t>
            </a:r>
            <a:r>
              <a:rPr lang="en-US" altLang="ko-KR" dirty="0"/>
              <a:t>/ </a:t>
            </a:r>
            <a:r>
              <a:rPr lang="ko-KR" altLang="en-US" dirty="0"/>
              <a:t>큰 부분은 오른쪽으로 나눔</a:t>
            </a:r>
            <a:endParaRPr lang="en-US" altLang="ko-KR" dirty="0"/>
          </a:p>
          <a:p>
            <a:pPr lvl="2"/>
            <a:r>
              <a:rPr lang="ko-KR" altLang="en-US" dirty="0"/>
              <a:t>최종적으로 </a:t>
            </a:r>
            <a:r>
              <a:rPr lang="en-US" altLang="ko-KR" dirty="0"/>
              <a:t>pivot</a:t>
            </a:r>
            <a:r>
              <a:rPr lang="ko-KR" altLang="en-US" dirty="0"/>
              <a:t>을 그 두 부분 사이로 이동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9AE6D3-CD0A-427E-92A0-FA101718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577E9-15BC-423F-81EB-62B0BE6FA1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39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C123F2-EC1F-450F-B8A0-B882E14EA5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5436319"/>
          </a:xfrm>
        </p:spPr>
        <p:txBody>
          <a:bodyPr>
            <a:normAutofit/>
          </a:bodyPr>
          <a:lstStyle/>
          <a:p>
            <a:r>
              <a:rPr lang="en-US" altLang="ko-KR" dirty="0"/>
              <a:t>Partition(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data, int start, int end)</a:t>
            </a:r>
          </a:p>
          <a:p>
            <a:pPr lvl="1"/>
            <a:r>
              <a:rPr lang="en-US" altLang="ko-KR" dirty="0"/>
              <a:t>[start,</a:t>
            </a:r>
            <a:r>
              <a:rPr lang="ko-KR" altLang="en-US" dirty="0"/>
              <a:t> </a:t>
            </a:r>
            <a:r>
              <a:rPr lang="en-US" altLang="ko-KR" dirty="0"/>
              <a:t>end]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전체 정렬 범위</a:t>
            </a:r>
            <a:endParaRPr lang="en-US" altLang="ko-KR" dirty="0"/>
          </a:p>
          <a:p>
            <a:pPr lvl="1"/>
            <a:r>
              <a:rPr lang="en-US" altLang="ko-KR" dirty="0"/>
              <a:t>[left, right] : pivot</a:t>
            </a:r>
            <a:r>
              <a:rPr lang="ko-KR" altLang="en-US" dirty="0"/>
              <a:t>보다 </a:t>
            </a:r>
            <a:r>
              <a:rPr lang="ko-KR" altLang="en-US" dirty="0" err="1"/>
              <a:t>작은지</a:t>
            </a:r>
            <a:r>
              <a:rPr lang="ko-KR" altLang="en-US" dirty="0"/>
              <a:t> 큰지 검사하기 위한 </a:t>
            </a:r>
            <a:r>
              <a:rPr lang="en-US" altLang="ko-KR" dirty="0"/>
              <a:t>index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left &lt;= right</a:t>
            </a:r>
            <a:r>
              <a:rPr lang="ko-KR" altLang="en-US" dirty="0"/>
              <a:t> 동안 반복</a:t>
            </a:r>
            <a:endParaRPr lang="en-US" altLang="ko-KR" dirty="0"/>
          </a:p>
          <a:p>
            <a:pPr lvl="3"/>
            <a:r>
              <a:rPr lang="en-US" altLang="ko-KR" dirty="0"/>
              <a:t>(left</a:t>
            </a:r>
            <a:r>
              <a:rPr lang="ko-KR" altLang="en-US" dirty="0"/>
              <a:t>쪽</a:t>
            </a:r>
            <a:r>
              <a:rPr lang="en-US" altLang="ko-KR" dirty="0"/>
              <a:t>) </a:t>
            </a:r>
            <a:r>
              <a:rPr lang="ko-KR" altLang="en-US" dirty="0"/>
              <a:t>만약 </a:t>
            </a:r>
            <a:r>
              <a:rPr lang="en-US" altLang="ko-KR" dirty="0"/>
              <a:t>left &lt;= right</a:t>
            </a:r>
            <a:r>
              <a:rPr lang="ko-KR" altLang="en-US" dirty="0"/>
              <a:t> </a:t>
            </a:r>
            <a:r>
              <a:rPr lang="en-US" altLang="ko-KR" dirty="0"/>
              <a:t>&amp;&amp;</a:t>
            </a:r>
            <a:r>
              <a:rPr lang="ko-KR" altLang="en-US" dirty="0"/>
              <a:t> </a:t>
            </a:r>
            <a:r>
              <a:rPr lang="en-US" altLang="ko-KR" dirty="0"/>
              <a:t>data[left]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pivot</a:t>
            </a:r>
            <a:r>
              <a:rPr lang="ko-KR" altLang="en-US" dirty="0"/>
              <a:t> </a:t>
            </a:r>
            <a:r>
              <a:rPr lang="en-US" altLang="ko-KR" dirty="0"/>
              <a:t>: pivot</a:t>
            </a:r>
            <a:r>
              <a:rPr lang="ko-KR" altLang="en-US" dirty="0"/>
              <a:t>보다 작으니까 제대로 되어 있음</a:t>
            </a:r>
            <a:endParaRPr lang="en-US" altLang="ko-KR" dirty="0"/>
          </a:p>
          <a:p>
            <a:pPr lvl="4"/>
            <a:r>
              <a:rPr lang="ko-KR" altLang="en-US" dirty="0"/>
              <a:t>이런 경우 </a:t>
            </a:r>
            <a:r>
              <a:rPr lang="en-US" altLang="ko-KR" dirty="0"/>
              <a:t>left++</a:t>
            </a:r>
          </a:p>
          <a:p>
            <a:pPr lvl="4"/>
            <a:r>
              <a:rPr lang="ko-KR" altLang="en-US" dirty="0"/>
              <a:t>그렇지 않다면 현재 </a:t>
            </a:r>
            <a:r>
              <a:rPr lang="en-US" altLang="ko-KR" dirty="0"/>
              <a:t>data[left] &gt; pivot</a:t>
            </a:r>
            <a:r>
              <a:rPr lang="ko-KR" altLang="en-US" dirty="0"/>
              <a:t>이므로 이 위치가 </a:t>
            </a:r>
            <a:r>
              <a:rPr lang="en-US" altLang="ko-KR" dirty="0"/>
              <a:t>right </a:t>
            </a:r>
            <a:r>
              <a:rPr lang="ko-KR" altLang="en-US" dirty="0"/>
              <a:t>쪽으로 가야 함</a:t>
            </a:r>
            <a:r>
              <a:rPr lang="en-US" altLang="ko-KR" dirty="0"/>
              <a:t>! (</a:t>
            </a:r>
            <a:r>
              <a:rPr lang="ko-KR" altLang="en-US" dirty="0"/>
              <a:t>일단 보류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(right</a:t>
            </a:r>
            <a:r>
              <a:rPr lang="ko-KR" altLang="en-US" dirty="0"/>
              <a:t>쪽</a:t>
            </a:r>
            <a:r>
              <a:rPr lang="en-US" altLang="ko-KR" dirty="0"/>
              <a:t>) </a:t>
            </a:r>
            <a:r>
              <a:rPr lang="ko-KR" altLang="en-US" dirty="0"/>
              <a:t>만약 </a:t>
            </a:r>
            <a:r>
              <a:rPr lang="en-US" altLang="ko-KR" dirty="0"/>
              <a:t>left &lt;= right &amp;&amp; data[right] &gt; pivot : pivot</a:t>
            </a:r>
            <a:r>
              <a:rPr lang="ko-KR" altLang="en-US" dirty="0"/>
              <a:t>보다 크니까 제대로 되어 있음</a:t>
            </a:r>
            <a:endParaRPr lang="en-US" altLang="ko-KR" dirty="0"/>
          </a:p>
          <a:p>
            <a:pPr lvl="4"/>
            <a:r>
              <a:rPr lang="ko-KR" altLang="en-US" dirty="0"/>
              <a:t>이런 경우 </a:t>
            </a:r>
            <a:r>
              <a:rPr lang="en-US" altLang="ko-KR" dirty="0"/>
              <a:t>right--</a:t>
            </a:r>
          </a:p>
          <a:p>
            <a:pPr lvl="4"/>
            <a:r>
              <a:rPr lang="ko-KR" altLang="en-US" dirty="0"/>
              <a:t>그렇지 않다면 현재 </a:t>
            </a:r>
            <a:r>
              <a:rPr lang="en-US" altLang="ko-KR" dirty="0"/>
              <a:t>data[right] &lt; pivot</a:t>
            </a:r>
            <a:r>
              <a:rPr lang="ko-KR" altLang="en-US" dirty="0"/>
              <a:t>이므로 이 위치가 </a:t>
            </a:r>
            <a:r>
              <a:rPr lang="en-US" altLang="ko-KR" dirty="0"/>
              <a:t>left </a:t>
            </a:r>
            <a:r>
              <a:rPr lang="ko-KR" altLang="en-US" dirty="0"/>
              <a:t>쪽으로 가야 함</a:t>
            </a:r>
            <a:r>
              <a:rPr lang="en-US" altLang="ko-KR" dirty="0"/>
              <a:t>!</a:t>
            </a:r>
          </a:p>
          <a:p>
            <a:pPr lvl="3"/>
            <a:r>
              <a:rPr lang="ko-KR" altLang="en-US" dirty="0"/>
              <a:t>여기까지 했는데 </a:t>
            </a:r>
            <a:r>
              <a:rPr lang="en-US" altLang="ko-KR" dirty="0"/>
              <a:t>left &lt; right </a:t>
            </a:r>
            <a:r>
              <a:rPr lang="ko-KR" altLang="en-US" dirty="0"/>
              <a:t>라면 </a:t>
            </a:r>
            <a:r>
              <a:rPr lang="en-US" altLang="ko-KR" dirty="0"/>
              <a:t>(= left, right </a:t>
            </a:r>
            <a:r>
              <a:rPr lang="ko-KR" altLang="en-US" dirty="0"/>
              <a:t>쪽에서 반대쪽으로 가야 할 애가 있음</a:t>
            </a:r>
            <a:r>
              <a:rPr lang="en-US" altLang="ko-KR" dirty="0"/>
              <a:t>)</a:t>
            </a:r>
          </a:p>
          <a:p>
            <a:pPr lvl="4"/>
            <a:r>
              <a:rPr lang="en-US" altLang="ko-KR" dirty="0"/>
              <a:t>data[left] </a:t>
            </a:r>
            <a:r>
              <a:rPr lang="en-US" altLang="ko-KR" dirty="0">
                <a:sym typeface="Wingdings" panose="05000000000000000000" pitchFamily="2" charset="2"/>
              </a:rPr>
              <a:t> data[right]</a:t>
            </a:r>
            <a:r>
              <a:rPr lang="ko-KR" altLang="en-US" dirty="0">
                <a:sym typeface="Wingdings" panose="05000000000000000000" pitchFamily="2" charset="2"/>
              </a:rPr>
              <a:t> 둘이 바뀌어야 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Left &gt; right </a:t>
            </a:r>
            <a:r>
              <a:rPr lang="ko-KR" altLang="en-US" dirty="0">
                <a:sym typeface="Wingdings" panose="05000000000000000000" pitchFamily="2" charset="2"/>
              </a:rPr>
              <a:t>되었으면 </a:t>
            </a:r>
            <a:r>
              <a:rPr lang="en-US" altLang="ko-KR" dirty="0">
                <a:sym typeface="Wingdings" panose="05000000000000000000" pitchFamily="2" charset="2"/>
              </a:rPr>
              <a:t>(= </a:t>
            </a:r>
            <a:r>
              <a:rPr lang="ko-KR" altLang="en-US" dirty="0">
                <a:sym typeface="Wingdings" panose="05000000000000000000" pitchFamily="2" charset="2"/>
              </a:rPr>
              <a:t>모든 범위를 다 확인함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Pivot</a:t>
            </a:r>
            <a:r>
              <a:rPr lang="ko-KR" altLang="en-US" dirty="0">
                <a:sym typeface="Wingdings" panose="05000000000000000000" pitchFamily="2" charset="2"/>
              </a:rPr>
              <a:t>의 위치를 바꿔줘야 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/>
              <a:t>현재 </a:t>
            </a:r>
            <a:r>
              <a:rPr lang="en-US" altLang="ko-KR" dirty="0"/>
              <a:t>left : pivot</a:t>
            </a:r>
            <a:r>
              <a:rPr lang="ko-KR" altLang="en-US" dirty="0"/>
              <a:t>보다 큰 첫 번째 위치</a:t>
            </a:r>
            <a:endParaRPr lang="en-US" altLang="ko-KR" dirty="0"/>
          </a:p>
          <a:p>
            <a:pPr lvl="3"/>
            <a:r>
              <a:rPr lang="ko-KR" altLang="en-US" dirty="0"/>
              <a:t>현재 </a:t>
            </a:r>
            <a:r>
              <a:rPr lang="en-US" altLang="ko-KR" dirty="0"/>
              <a:t>right : pivot</a:t>
            </a:r>
            <a:r>
              <a:rPr lang="ko-KR" altLang="en-US" dirty="0"/>
              <a:t>보다 작은 마지막 위치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0FDFDC-1BCF-4811-B2A9-959F4419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A5809-72AE-4EFA-B121-B98ED8DAEE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AC6938-B83B-496A-B7BF-2DE6F17EDA41}"/>
              </a:ext>
            </a:extLst>
          </p:cNvPr>
          <p:cNvSpPr/>
          <p:nvPr/>
        </p:nvSpPr>
        <p:spPr>
          <a:xfrm>
            <a:off x="708653" y="2285566"/>
            <a:ext cx="7726667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	3	8	4	9	1	6	2	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7A80AE-789F-4F10-BF25-125C4E611649}"/>
              </a:ext>
            </a:extLst>
          </p:cNvPr>
          <p:cNvSpPr/>
          <p:nvPr/>
        </p:nvSpPr>
        <p:spPr>
          <a:xfrm>
            <a:off x="708653" y="2231533"/>
            <a:ext cx="423949" cy="42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05606B-4F15-4154-A1A8-D9326433FE0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5550" y="2446211"/>
            <a:ext cx="189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5F2030-C52F-41C8-89CA-30424D928A75}"/>
              </a:ext>
            </a:extLst>
          </p:cNvPr>
          <p:cNvSpPr txBox="1"/>
          <p:nvPr/>
        </p:nvSpPr>
        <p:spPr>
          <a:xfrm>
            <a:off x="69751" y="2292322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start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99630E-908C-4A56-8CAF-C89BE995897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314946" y="2446211"/>
            <a:ext cx="212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BB713F-F004-463D-B6C5-938455F3DCC2}"/>
              </a:ext>
            </a:extLst>
          </p:cNvPr>
          <p:cNvSpPr txBox="1"/>
          <p:nvPr/>
        </p:nvSpPr>
        <p:spPr>
          <a:xfrm>
            <a:off x="8527222" y="2292322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end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017A7-5260-49B0-8894-54561F5A2DA1}"/>
              </a:ext>
            </a:extLst>
          </p:cNvPr>
          <p:cNvSpPr txBox="1"/>
          <p:nvPr/>
        </p:nvSpPr>
        <p:spPr>
          <a:xfrm>
            <a:off x="645550" y="199913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Pivot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7FE57E-9617-49D5-8074-2134600DAD3F}"/>
              </a:ext>
            </a:extLst>
          </p:cNvPr>
          <p:cNvCxnSpPr/>
          <p:nvPr/>
        </p:nvCxnSpPr>
        <p:spPr>
          <a:xfrm flipV="1">
            <a:off x="1829865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C9DD06-1E31-4D9A-AA30-8A83FB102C2D}"/>
              </a:ext>
            </a:extLst>
          </p:cNvPr>
          <p:cNvSpPr txBox="1"/>
          <p:nvPr/>
        </p:nvSpPr>
        <p:spPr>
          <a:xfrm>
            <a:off x="1591659" y="290848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left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42A9D6-2A96-4F06-B225-C83C396CA8D6}"/>
              </a:ext>
            </a:extLst>
          </p:cNvPr>
          <p:cNvCxnSpPr/>
          <p:nvPr/>
        </p:nvCxnSpPr>
        <p:spPr>
          <a:xfrm flipV="1">
            <a:off x="8236918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34F05D-7E42-49C4-AC71-9BC1CEA9174E}"/>
              </a:ext>
            </a:extLst>
          </p:cNvPr>
          <p:cNvSpPr txBox="1"/>
          <p:nvPr/>
        </p:nvSpPr>
        <p:spPr>
          <a:xfrm>
            <a:off x="7946614" y="290848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right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4DB8F6D-03E3-4B98-BF37-55F3FAE1D75A}"/>
              </a:ext>
            </a:extLst>
          </p:cNvPr>
          <p:cNvSpPr/>
          <p:nvPr/>
        </p:nvSpPr>
        <p:spPr>
          <a:xfrm>
            <a:off x="4896196" y="5985164"/>
            <a:ext cx="789709" cy="17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78612A-5956-467A-A218-8B0D2666C46B}"/>
              </a:ext>
            </a:extLst>
          </p:cNvPr>
          <p:cNvSpPr txBox="1"/>
          <p:nvPr/>
        </p:nvSpPr>
        <p:spPr>
          <a:xfrm>
            <a:off x="5819744" y="5810837"/>
            <a:ext cx="2874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Pivot </a:t>
            </a:r>
            <a:r>
              <a:rPr lang="en-US" altLang="ko-KR" sz="1400" b="1" dirty="0">
                <a:sym typeface="Wingdings" panose="05000000000000000000" pitchFamily="2" charset="2"/>
              </a:rPr>
              <a:t> data[right] </a:t>
            </a:r>
            <a:r>
              <a:rPr lang="ko-KR" altLang="en-US" sz="1400" b="1" dirty="0">
                <a:sym typeface="Wingdings" panose="05000000000000000000" pitchFamily="2" charset="2"/>
              </a:rPr>
              <a:t>혹은</a:t>
            </a:r>
            <a:br>
              <a:rPr lang="en-US" altLang="ko-KR" sz="1400" b="1" dirty="0">
                <a:sym typeface="Wingdings" panose="05000000000000000000" pitchFamily="2" charset="2"/>
              </a:rPr>
            </a:br>
            <a:r>
              <a:rPr lang="en-US" altLang="ko-KR" sz="1400" b="1" dirty="0">
                <a:sym typeface="Wingdings" panose="05000000000000000000" pitchFamily="2" charset="2"/>
              </a:rPr>
              <a:t>             data[left-1] </a:t>
            </a:r>
            <a:r>
              <a:rPr lang="ko-KR" altLang="en-US" sz="1400" b="1" dirty="0">
                <a:sym typeface="Wingdings" panose="05000000000000000000" pitchFamily="2" charset="2"/>
              </a:rPr>
              <a:t>바뀌어야 함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DE6128-6BC5-40B0-8266-31B58DC92683}"/>
              </a:ext>
            </a:extLst>
          </p:cNvPr>
          <p:cNvSpPr txBox="1"/>
          <p:nvPr/>
        </p:nvSpPr>
        <p:spPr>
          <a:xfrm>
            <a:off x="5004262" y="6442364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다음 슬라이드 보면서 익혀봅시다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4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C123F2-EC1F-450F-B8A0-B882E14EA5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5436319"/>
          </a:xfrm>
        </p:spPr>
        <p:txBody>
          <a:bodyPr>
            <a:normAutofit/>
          </a:bodyPr>
          <a:lstStyle/>
          <a:p>
            <a:r>
              <a:rPr lang="en-US" altLang="ko-KR" dirty="0"/>
              <a:t>Partition(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data, int start, int end)</a:t>
            </a:r>
          </a:p>
          <a:p>
            <a:pPr lvl="1"/>
            <a:r>
              <a:rPr lang="en-US" altLang="ko-KR" dirty="0"/>
              <a:t>[start,</a:t>
            </a:r>
            <a:r>
              <a:rPr lang="ko-KR" altLang="en-US" dirty="0"/>
              <a:t> </a:t>
            </a:r>
            <a:r>
              <a:rPr lang="en-US" altLang="ko-KR" dirty="0"/>
              <a:t>end]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전체 정렬 범위</a:t>
            </a:r>
            <a:endParaRPr lang="en-US" altLang="ko-KR" dirty="0"/>
          </a:p>
          <a:p>
            <a:pPr lvl="1"/>
            <a:r>
              <a:rPr lang="en-US" altLang="ko-KR" dirty="0"/>
              <a:t>[left, right] : pivot</a:t>
            </a:r>
            <a:r>
              <a:rPr lang="ko-KR" altLang="en-US" dirty="0"/>
              <a:t>보다 </a:t>
            </a:r>
            <a:r>
              <a:rPr lang="ko-KR" altLang="en-US" dirty="0" err="1"/>
              <a:t>작은지</a:t>
            </a:r>
            <a:r>
              <a:rPr lang="ko-KR" altLang="en-US" dirty="0"/>
              <a:t> 큰지 검사하기 위한 </a:t>
            </a:r>
            <a:r>
              <a:rPr lang="en-US" altLang="ko-KR" dirty="0"/>
              <a:t>index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88000" lvl="1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0FDFDC-1BCF-4811-B2A9-959F4419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A5809-72AE-4EFA-B121-B98ED8DAEE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AC6938-B83B-496A-B7BF-2DE6F17EDA41}"/>
              </a:ext>
            </a:extLst>
          </p:cNvPr>
          <p:cNvSpPr/>
          <p:nvPr/>
        </p:nvSpPr>
        <p:spPr>
          <a:xfrm>
            <a:off x="708653" y="2285566"/>
            <a:ext cx="7726667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	3	8	4	9	1	6	2	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7A80AE-789F-4F10-BF25-125C4E611649}"/>
              </a:ext>
            </a:extLst>
          </p:cNvPr>
          <p:cNvSpPr/>
          <p:nvPr/>
        </p:nvSpPr>
        <p:spPr>
          <a:xfrm>
            <a:off x="708653" y="2231533"/>
            <a:ext cx="423949" cy="42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05606B-4F15-4154-A1A8-D9326433FE0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5550" y="2446211"/>
            <a:ext cx="189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5F2030-C52F-41C8-89CA-30424D928A75}"/>
              </a:ext>
            </a:extLst>
          </p:cNvPr>
          <p:cNvSpPr txBox="1"/>
          <p:nvPr/>
        </p:nvSpPr>
        <p:spPr>
          <a:xfrm>
            <a:off x="69751" y="2292322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start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99630E-908C-4A56-8CAF-C89BE995897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314946" y="2446211"/>
            <a:ext cx="212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BB713F-F004-463D-B6C5-938455F3DCC2}"/>
              </a:ext>
            </a:extLst>
          </p:cNvPr>
          <p:cNvSpPr txBox="1"/>
          <p:nvPr/>
        </p:nvSpPr>
        <p:spPr>
          <a:xfrm>
            <a:off x="8527222" y="2292322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end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017A7-5260-49B0-8894-54561F5A2DA1}"/>
              </a:ext>
            </a:extLst>
          </p:cNvPr>
          <p:cNvSpPr txBox="1"/>
          <p:nvPr/>
        </p:nvSpPr>
        <p:spPr>
          <a:xfrm>
            <a:off x="645550" y="199913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Pivot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7FE57E-9617-49D5-8074-2134600DAD3F}"/>
              </a:ext>
            </a:extLst>
          </p:cNvPr>
          <p:cNvCxnSpPr/>
          <p:nvPr/>
        </p:nvCxnSpPr>
        <p:spPr>
          <a:xfrm flipV="1">
            <a:off x="1829865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C9DD06-1E31-4D9A-AA30-8A83FB102C2D}"/>
              </a:ext>
            </a:extLst>
          </p:cNvPr>
          <p:cNvSpPr txBox="1"/>
          <p:nvPr/>
        </p:nvSpPr>
        <p:spPr>
          <a:xfrm>
            <a:off x="1591659" y="290848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left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42A9D6-2A96-4F06-B225-C83C396CA8D6}"/>
              </a:ext>
            </a:extLst>
          </p:cNvPr>
          <p:cNvCxnSpPr/>
          <p:nvPr/>
        </p:nvCxnSpPr>
        <p:spPr>
          <a:xfrm flipV="1">
            <a:off x="8236918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34F05D-7E42-49C4-AC71-9BC1CEA9174E}"/>
              </a:ext>
            </a:extLst>
          </p:cNvPr>
          <p:cNvSpPr txBox="1"/>
          <p:nvPr/>
        </p:nvSpPr>
        <p:spPr>
          <a:xfrm>
            <a:off x="7946614" y="290848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right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642A1-1317-4DC3-96A0-921C325AD2C1}"/>
              </a:ext>
            </a:extLst>
          </p:cNvPr>
          <p:cNvSpPr txBox="1"/>
          <p:nvPr/>
        </p:nvSpPr>
        <p:spPr>
          <a:xfrm>
            <a:off x="315885" y="3153963"/>
            <a:ext cx="450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Pivot &gt; data[left] </a:t>
            </a:r>
            <a:r>
              <a:rPr lang="ko-KR" altLang="en-US" dirty="0"/>
              <a:t>이므로 통과 </a:t>
            </a:r>
            <a:r>
              <a:rPr lang="en-US" altLang="ko-KR" dirty="0">
                <a:sym typeface="Wingdings" panose="05000000000000000000" pitchFamily="2" charset="2"/>
              </a:rPr>
              <a:t> left++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161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C123F2-EC1F-450F-B8A0-B882E14EA5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5436319"/>
          </a:xfrm>
        </p:spPr>
        <p:txBody>
          <a:bodyPr>
            <a:normAutofit/>
          </a:bodyPr>
          <a:lstStyle/>
          <a:p>
            <a:r>
              <a:rPr lang="en-US" altLang="ko-KR" dirty="0"/>
              <a:t>Partition(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data, int start, int end)</a:t>
            </a:r>
          </a:p>
          <a:p>
            <a:pPr lvl="1"/>
            <a:r>
              <a:rPr lang="en-US" altLang="ko-KR" dirty="0"/>
              <a:t>[start,</a:t>
            </a:r>
            <a:r>
              <a:rPr lang="ko-KR" altLang="en-US" dirty="0"/>
              <a:t> </a:t>
            </a:r>
            <a:r>
              <a:rPr lang="en-US" altLang="ko-KR" dirty="0"/>
              <a:t>end]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전체 정렬 범위</a:t>
            </a:r>
            <a:endParaRPr lang="en-US" altLang="ko-KR" dirty="0"/>
          </a:p>
          <a:p>
            <a:pPr lvl="1"/>
            <a:r>
              <a:rPr lang="en-US" altLang="ko-KR" dirty="0"/>
              <a:t>[left, right] : pivot</a:t>
            </a:r>
            <a:r>
              <a:rPr lang="ko-KR" altLang="en-US" dirty="0"/>
              <a:t>보다 </a:t>
            </a:r>
            <a:r>
              <a:rPr lang="ko-KR" altLang="en-US" dirty="0" err="1"/>
              <a:t>작은지</a:t>
            </a:r>
            <a:r>
              <a:rPr lang="ko-KR" altLang="en-US" dirty="0"/>
              <a:t> 큰지 검사하기 위한 </a:t>
            </a:r>
            <a:r>
              <a:rPr lang="en-US" altLang="ko-KR" dirty="0"/>
              <a:t>index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88000" lvl="1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0FDFDC-1BCF-4811-B2A9-959F4419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A5809-72AE-4EFA-B121-B98ED8DAEE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AC6938-B83B-496A-B7BF-2DE6F17EDA41}"/>
              </a:ext>
            </a:extLst>
          </p:cNvPr>
          <p:cNvSpPr/>
          <p:nvPr/>
        </p:nvSpPr>
        <p:spPr>
          <a:xfrm>
            <a:off x="708653" y="2285566"/>
            <a:ext cx="7726667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	3	8	4	9	1	6	2	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7A80AE-789F-4F10-BF25-125C4E611649}"/>
              </a:ext>
            </a:extLst>
          </p:cNvPr>
          <p:cNvSpPr/>
          <p:nvPr/>
        </p:nvSpPr>
        <p:spPr>
          <a:xfrm>
            <a:off x="708653" y="2231533"/>
            <a:ext cx="423949" cy="42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05606B-4F15-4154-A1A8-D9326433FE0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5550" y="2446211"/>
            <a:ext cx="189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5F2030-C52F-41C8-89CA-30424D928A75}"/>
              </a:ext>
            </a:extLst>
          </p:cNvPr>
          <p:cNvSpPr txBox="1"/>
          <p:nvPr/>
        </p:nvSpPr>
        <p:spPr>
          <a:xfrm>
            <a:off x="69751" y="2292322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start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99630E-908C-4A56-8CAF-C89BE995897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314946" y="2446211"/>
            <a:ext cx="212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BB713F-F004-463D-B6C5-938455F3DCC2}"/>
              </a:ext>
            </a:extLst>
          </p:cNvPr>
          <p:cNvSpPr txBox="1"/>
          <p:nvPr/>
        </p:nvSpPr>
        <p:spPr>
          <a:xfrm>
            <a:off x="8527222" y="2292322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end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017A7-5260-49B0-8894-54561F5A2DA1}"/>
              </a:ext>
            </a:extLst>
          </p:cNvPr>
          <p:cNvSpPr txBox="1"/>
          <p:nvPr/>
        </p:nvSpPr>
        <p:spPr>
          <a:xfrm>
            <a:off x="645550" y="199913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Pivot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7FE57E-9617-49D5-8074-2134600DAD3F}"/>
              </a:ext>
            </a:extLst>
          </p:cNvPr>
          <p:cNvCxnSpPr/>
          <p:nvPr/>
        </p:nvCxnSpPr>
        <p:spPr>
          <a:xfrm flipV="1">
            <a:off x="2735952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C9DD06-1E31-4D9A-AA30-8A83FB102C2D}"/>
              </a:ext>
            </a:extLst>
          </p:cNvPr>
          <p:cNvSpPr txBox="1"/>
          <p:nvPr/>
        </p:nvSpPr>
        <p:spPr>
          <a:xfrm>
            <a:off x="2497746" y="290848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left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42A9D6-2A96-4F06-B225-C83C396CA8D6}"/>
              </a:ext>
            </a:extLst>
          </p:cNvPr>
          <p:cNvCxnSpPr/>
          <p:nvPr/>
        </p:nvCxnSpPr>
        <p:spPr>
          <a:xfrm flipV="1">
            <a:off x="8236918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34F05D-7E42-49C4-AC71-9BC1CEA9174E}"/>
              </a:ext>
            </a:extLst>
          </p:cNvPr>
          <p:cNvSpPr txBox="1"/>
          <p:nvPr/>
        </p:nvSpPr>
        <p:spPr>
          <a:xfrm>
            <a:off x="7946614" y="290848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right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642A1-1317-4DC3-96A0-921C325AD2C1}"/>
              </a:ext>
            </a:extLst>
          </p:cNvPr>
          <p:cNvSpPr txBox="1"/>
          <p:nvPr/>
        </p:nvSpPr>
        <p:spPr>
          <a:xfrm>
            <a:off x="959715" y="3169464"/>
            <a:ext cx="361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Pivot &lt; data[left] </a:t>
            </a:r>
            <a:r>
              <a:rPr lang="ko-KR" altLang="en-US" dirty="0"/>
              <a:t>이므로 보류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405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C123F2-EC1F-450F-B8A0-B882E14EA5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5436319"/>
          </a:xfrm>
        </p:spPr>
        <p:txBody>
          <a:bodyPr>
            <a:normAutofit/>
          </a:bodyPr>
          <a:lstStyle/>
          <a:p>
            <a:r>
              <a:rPr lang="en-US" altLang="ko-KR" dirty="0"/>
              <a:t>Partition(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data, int start, int end)</a:t>
            </a:r>
          </a:p>
          <a:p>
            <a:pPr lvl="1"/>
            <a:r>
              <a:rPr lang="en-US" altLang="ko-KR" dirty="0"/>
              <a:t>[start,</a:t>
            </a:r>
            <a:r>
              <a:rPr lang="ko-KR" altLang="en-US" dirty="0"/>
              <a:t> </a:t>
            </a:r>
            <a:r>
              <a:rPr lang="en-US" altLang="ko-KR" dirty="0"/>
              <a:t>end]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전체 정렬 범위</a:t>
            </a:r>
            <a:endParaRPr lang="en-US" altLang="ko-KR" dirty="0"/>
          </a:p>
          <a:p>
            <a:pPr lvl="1"/>
            <a:r>
              <a:rPr lang="en-US" altLang="ko-KR" dirty="0"/>
              <a:t>[left, right] : pivot</a:t>
            </a:r>
            <a:r>
              <a:rPr lang="ko-KR" altLang="en-US" dirty="0"/>
              <a:t>보다 </a:t>
            </a:r>
            <a:r>
              <a:rPr lang="ko-KR" altLang="en-US" dirty="0" err="1"/>
              <a:t>작은지</a:t>
            </a:r>
            <a:r>
              <a:rPr lang="ko-KR" altLang="en-US" dirty="0"/>
              <a:t> 큰지 검사하기 위한 </a:t>
            </a:r>
            <a:r>
              <a:rPr lang="en-US" altLang="ko-KR" dirty="0"/>
              <a:t>index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88000" lvl="1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0FDFDC-1BCF-4811-B2A9-959F4419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A5809-72AE-4EFA-B121-B98ED8DAEE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AC6938-B83B-496A-B7BF-2DE6F17EDA41}"/>
              </a:ext>
            </a:extLst>
          </p:cNvPr>
          <p:cNvSpPr/>
          <p:nvPr/>
        </p:nvSpPr>
        <p:spPr>
          <a:xfrm>
            <a:off x="708653" y="2285566"/>
            <a:ext cx="7726667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	3	8	4	9	1	6	2	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7A80AE-789F-4F10-BF25-125C4E611649}"/>
              </a:ext>
            </a:extLst>
          </p:cNvPr>
          <p:cNvSpPr/>
          <p:nvPr/>
        </p:nvSpPr>
        <p:spPr>
          <a:xfrm>
            <a:off x="708653" y="2231533"/>
            <a:ext cx="423949" cy="42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05606B-4F15-4154-A1A8-D9326433FE0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5550" y="2446211"/>
            <a:ext cx="189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5F2030-C52F-41C8-89CA-30424D928A75}"/>
              </a:ext>
            </a:extLst>
          </p:cNvPr>
          <p:cNvSpPr txBox="1"/>
          <p:nvPr/>
        </p:nvSpPr>
        <p:spPr>
          <a:xfrm>
            <a:off x="69751" y="2292322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start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99630E-908C-4A56-8CAF-C89BE995897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314946" y="2446211"/>
            <a:ext cx="212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BB713F-F004-463D-B6C5-938455F3DCC2}"/>
              </a:ext>
            </a:extLst>
          </p:cNvPr>
          <p:cNvSpPr txBox="1"/>
          <p:nvPr/>
        </p:nvSpPr>
        <p:spPr>
          <a:xfrm>
            <a:off x="8527222" y="2292322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end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017A7-5260-49B0-8894-54561F5A2DA1}"/>
              </a:ext>
            </a:extLst>
          </p:cNvPr>
          <p:cNvSpPr txBox="1"/>
          <p:nvPr/>
        </p:nvSpPr>
        <p:spPr>
          <a:xfrm>
            <a:off x="645550" y="199913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Pivot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7FE57E-9617-49D5-8074-2134600DAD3F}"/>
              </a:ext>
            </a:extLst>
          </p:cNvPr>
          <p:cNvCxnSpPr/>
          <p:nvPr/>
        </p:nvCxnSpPr>
        <p:spPr>
          <a:xfrm flipV="1">
            <a:off x="2735952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C9DD06-1E31-4D9A-AA30-8A83FB102C2D}"/>
              </a:ext>
            </a:extLst>
          </p:cNvPr>
          <p:cNvSpPr txBox="1"/>
          <p:nvPr/>
        </p:nvSpPr>
        <p:spPr>
          <a:xfrm>
            <a:off x="2497746" y="290848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left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42A9D6-2A96-4F06-B225-C83C396CA8D6}"/>
              </a:ext>
            </a:extLst>
          </p:cNvPr>
          <p:cNvCxnSpPr/>
          <p:nvPr/>
        </p:nvCxnSpPr>
        <p:spPr>
          <a:xfrm flipV="1">
            <a:off x="8236918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34F05D-7E42-49C4-AC71-9BC1CEA9174E}"/>
              </a:ext>
            </a:extLst>
          </p:cNvPr>
          <p:cNvSpPr txBox="1"/>
          <p:nvPr/>
        </p:nvSpPr>
        <p:spPr>
          <a:xfrm>
            <a:off x="7946614" y="290848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right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642A1-1317-4DC3-96A0-921C325AD2C1}"/>
              </a:ext>
            </a:extLst>
          </p:cNvPr>
          <p:cNvSpPr txBox="1"/>
          <p:nvPr/>
        </p:nvSpPr>
        <p:spPr>
          <a:xfrm>
            <a:off x="4421632" y="3184788"/>
            <a:ext cx="465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Pivot &lt; data[right] </a:t>
            </a:r>
            <a:r>
              <a:rPr lang="ko-KR" altLang="en-US" dirty="0"/>
              <a:t>이므로 통과 </a:t>
            </a:r>
            <a:r>
              <a:rPr lang="en-US" altLang="ko-KR" dirty="0">
                <a:sym typeface="Wingdings" panose="05000000000000000000" pitchFamily="2" charset="2"/>
              </a:rPr>
              <a:t> right--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6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6C6BD5A0-D557-4FC7-8753-7A7086E46A9F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315914" y="1105797"/>
                <a:ext cx="8512175" cy="4970809"/>
              </a:xfrm>
            </p:spPr>
            <p:txBody>
              <a:bodyPr/>
              <a:lstStyle/>
              <a:p>
                <a:r>
                  <a:rPr lang="en-US" altLang="ko-KR" dirty="0"/>
                  <a:t>Merge sort</a:t>
                </a:r>
              </a:p>
              <a:p>
                <a:pPr lvl="1"/>
                <a:r>
                  <a:rPr lang="ko-KR" altLang="en-US" dirty="0"/>
                  <a:t>시간복잡도는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Divide-and-conquer </a:t>
                </a:r>
                <a:r>
                  <a:rPr lang="ko-KR" altLang="en-US" dirty="0"/>
                  <a:t>방식으로 정렬하는 정렬 방법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Divide : </a:t>
                </a:r>
                <a:r>
                  <a:rPr lang="ko-KR" altLang="en-US" dirty="0"/>
                  <a:t>한 번에 문제를 풀 수가 없어서 문제를 쪼개는 과정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쪼갤 수 없을 때 까지 쪼개면 문제를 풀기 </a:t>
                </a:r>
                <a:r>
                  <a:rPr lang="ko-KR" altLang="en-US" dirty="0" err="1"/>
                  <a:t>쉬워짐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Conquer : </a:t>
                </a:r>
                <a:r>
                  <a:rPr lang="ko-KR" altLang="en-US" dirty="0"/>
                  <a:t>쪼개서 푼 문제를 가지고 큰 문제의 정답을 구하는 과정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Combine : </a:t>
                </a:r>
                <a:r>
                  <a:rPr lang="ko-KR" altLang="en-US" dirty="0"/>
                  <a:t>최종적으로 구한 정답들을 합쳐서 원래 문제의 해답을 구하는 과정</a:t>
                </a:r>
                <a:endParaRPr lang="en-US" altLang="ko-KR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6C6BD5A0-D557-4FC7-8753-7A7086E46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315914" y="1105797"/>
                <a:ext cx="8512175" cy="4970809"/>
              </a:xfrm>
              <a:blipFill>
                <a:blip r:embed="rId2"/>
                <a:stretch>
                  <a:fillRect l="-645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2A9AE6D3-CD0A-427E-92A0-FA101718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577E9-15BC-423F-81EB-62B0BE6FA1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44D1383-14CD-4ABE-AAC4-B018D36A8E4D}"/>
              </a:ext>
            </a:extLst>
          </p:cNvPr>
          <p:cNvSpPr/>
          <p:nvPr/>
        </p:nvSpPr>
        <p:spPr>
          <a:xfrm>
            <a:off x="939338" y="3200400"/>
            <a:ext cx="7406640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85	24	63	45	17	31	96	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5F680F6-CD1E-4802-AAFD-E77D1DDA5DC3}"/>
              </a:ext>
            </a:extLst>
          </p:cNvPr>
          <p:cNvSpPr/>
          <p:nvPr/>
        </p:nvSpPr>
        <p:spPr>
          <a:xfrm>
            <a:off x="939338" y="3668681"/>
            <a:ext cx="363266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85	24	63	45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7E3052F-FB2A-4F55-A077-8BF51D7D2D02}"/>
              </a:ext>
            </a:extLst>
          </p:cNvPr>
          <p:cNvSpPr/>
          <p:nvPr/>
        </p:nvSpPr>
        <p:spPr>
          <a:xfrm>
            <a:off x="4713316" y="3668681"/>
            <a:ext cx="363266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31	96	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C8A6BEA-B1E0-44DF-86BA-9A9572A5102D}"/>
              </a:ext>
            </a:extLst>
          </p:cNvPr>
          <p:cNvSpPr/>
          <p:nvPr/>
        </p:nvSpPr>
        <p:spPr>
          <a:xfrm>
            <a:off x="939325" y="4133376"/>
            <a:ext cx="1778911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85	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40BB5ED-7B19-434D-ACDD-772A0976F1F2}"/>
              </a:ext>
            </a:extLst>
          </p:cNvPr>
          <p:cNvSpPr/>
          <p:nvPr/>
        </p:nvSpPr>
        <p:spPr>
          <a:xfrm>
            <a:off x="2793076" y="4133376"/>
            <a:ext cx="1778911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63	45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0C447F2-5CA4-440F-8731-CEC1B5A4EFAE}"/>
              </a:ext>
            </a:extLst>
          </p:cNvPr>
          <p:cNvSpPr/>
          <p:nvPr/>
        </p:nvSpPr>
        <p:spPr>
          <a:xfrm>
            <a:off x="4713316" y="4133376"/>
            <a:ext cx="1778911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31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254265F-5F20-4CCC-8AAF-92D3C3F06520}"/>
              </a:ext>
            </a:extLst>
          </p:cNvPr>
          <p:cNvSpPr/>
          <p:nvPr/>
        </p:nvSpPr>
        <p:spPr>
          <a:xfrm>
            <a:off x="6567067" y="4133376"/>
            <a:ext cx="1778911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96	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F159E79-E803-4F74-8DC5-A6EBD63265AA}"/>
              </a:ext>
            </a:extLst>
          </p:cNvPr>
          <p:cNvSpPr/>
          <p:nvPr/>
        </p:nvSpPr>
        <p:spPr>
          <a:xfrm>
            <a:off x="939325" y="4598071"/>
            <a:ext cx="839599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2398136-B8A5-4FD3-A54F-BD5160929D5D}"/>
              </a:ext>
            </a:extLst>
          </p:cNvPr>
          <p:cNvSpPr/>
          <p:nvPr/>
        </p:nvSpPr>
        <p:spPr>
          <a:xfrm>
            <a:off x="1878637" y="4598071"/>
            <a:ext cx="839599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8F7E35A-EF7C-42A7-89BE-B29B383BD6CB}"/>
              </a:ext>
            </a:extLst>
          </p:cNvPr>
          <p:cNvSpPr/>
          <p:nvPr/>
        </p:nvSpPr>
        <p:spPr>
          <a:xfrm>
            <a:off x="2793076" y="4598071"/>
            <a:ext cx="839599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2A2B433-C9C4-4125-9CCD-42A59BF857CE}"/>
              </a:ext>
            </a:extLst>
          </p:cNvPr>
          <p:cNvSpPr/>
          <p:nvPr/>
        </p:nvSpPr>
        <p:spPr>
          <a:xfrm>
            <a:off x="3732388" y="4598071"/>
            <a:ext cx="839599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7DE8A-8631-4BB3-9975-0136209B8D30}"/>
              </a:ext>
            </a:extLst>
          </p:cNvPr>
          <p:cNvSpPr/>
          <p:nvPr/>
        </p:nvSpPr>
        <p:spPr>
          <a:xfrm>
            <a:off x="4713316" y="4598071"/>
            <a:ext cx="839599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56AD2A-9782-42FA-AFE5-4181F9A327C1}"/>
              </a:ext>
            </a:extLst>
          </p:cNvPr>
          <p:cNvSpPr/>
          <p:nvPr/>
        </p:nvSpPr>
        <p:spPr>
          <a:xfrm>
            <a:off x="5652628" y="4598071"/>
            <a:ext cx="839599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04DCA93-64F5-4E88-8535-CE0AFE57A0D5}"/>
              </a:ext>
            </a:extLst>
          </p:cNvPr>
          <p:cNvSpPr/>
          <p:nvPr/>
        </p:nvSpPr>
        <p:spPr>
          <a:xfrm>
            <a:off x="6567067" y="4598071"/>
            <a:ext cx="839599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74F12E5-AA86-4C09-B9E0-4AF0C48256F5}"/>
              </a:ext>
            </a:extLst>
          </p:cNvPr>
          <p:cNvSpPr/>
          <p:nvPr/>
        </p:nvSpPr>
        <p:spPr>
          <a:xfrm>
            <a:off x="7506379" y="4598071"/>
            <a:ext cx="839599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BAC941FC-A352-4930-9C72-A177C5C412F7}"/>
              </a:ext>
            </a:extLst>
          </p:cNvPr>
          <p:cNvSpPr/>
          <p:nvPr/>
        </p:nvSpPr>
        <p:spPr>
          <a:xfrm>
            <a:off x="739833" y="3200400"/>
            <a:ext cx="199492" cy="17135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F850A-97F0-40BA-AA99-CAD80425D3F4}"/>
              </a:ext>
            </a:extLst>
          </p:cNvPr>
          <p:cNvSpPr txBox="1"/>
          <p:nvPr/>
        </p:nvSpPr>
        <p:spPr>
          <a:xfrm rot="16200000">
            <a:off x="-531802" y="339710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Divide</a:t>
            </a:r>
            <a:r>
              <a:rPr lang="ko-KR" altLang="en-US" sz="1200" b="1" dirty="0">
                <a:solidFill>
                  <a:srgbClr val="FF0000"/>
                </a:solidFill>
              </a:rPr>
              <a:t>과정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더 이상 쪼개질 수 없을</a:t>
            </a:r>
            <a:br>
              <a:rPr lang="en-US" altLang="ko-KR" sz="1200" b="1" dirty="0">
                <a:solidFill>
                  <a:srgbClr val="FF0000"/>
                </a:solidFill>
              </a:rPr>
            </a:br>
            <a:r>
              <a:rPr lang="ko-KR" altLang="en-US" sz="1200" b="1" dirty="0">
                <a:solidFill>
                  <a:srgbClr val="FF0000"/>
                </a:solidFill>
              </a:rPr>
              <a:t>때 까지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문제를 쪼갬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73FBAFA-D496-4FA6-B379-BEFEB9E361A1}"/>
              </a:ext>
            </a:extLst>
          </p:cNvPr>
          <p:cNvSpPr/>
          <p:nvPr/>
        </p:nvSpPr>
        <p:spPr>
          <a:xfrm>
            <a:off x="939325" y="5062766"/>
            <a:ext cx="1778911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	85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258EF88-9772-406B-B90E-C97D9F86E9E3}"/>
              </a:ext>
            </a:extLst>
          </p:cNvPr>
          <p:cNvSpPr/>
          <p:nvPr/>
        </p:nvSpPr>
        <p:spPr>
          <a:xfrm>
            <a:off x="2793076" y="5062766"/>
            <a:ext cx="1778911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45	63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BD69E27-B458-4707-88EF-ACDF5DF9C425}"/>
              </a:ext>
            </a:extLst>
          </p:cNvPr>
          <p:cNvSpPr/>
          <p:nvPr/>
        </p:nvSpPr>
        <p:spPr>
          <a:xfrm>
            <a:off x="4713316" y="5062766"/>
            <a:ext cx="1778911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31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A63ED81-DD62-407A-BAE6-2B7CD33340C7}"/>
              </a:ext>
            </a:extLst>
          </p:cNvPr>
          <p:cNvSpPr/>
          <p:nvPr/>
        </p:nvSpPr>
        <p:spPr>
          <a:xfrm>
            <a:off x="6567067" y="5062766"/>
            <a:ext cx="1778911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50	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2E951F2-28FB-4DF3-B8DB-C377F7B20430}"/>
              </a:ext>
            </a:extLst>
          </p:cNvPr>
          <p:cNvSpPr/>
          <p:nvPr/>
        </p:nvSpPr>
        <p:spPr>
          <a:xfrm>
            <a:off x="939325" y="5527461"/>
            <a:ext cx="363266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	45	63	85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5A1F296-26A6-4DD0-9104-920799FF8B0F}"/>
              </a:ext>
            </a:extLst>
          </p:cNvPr>
          <p:cNvSpPr/>
          <p:nvPr/>
        </p:nvSpPr>
        <p:spPr>
          <a:xfrm>
            <a:off x="4713303" y="5527461"/>
            <a:ext cx="363266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31	50	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19C15923-0C7C-44E7-B29F-6509667D06E0}"/>
              </a:ext>
            </a:extLst>
          </p:cNvPr>
          <p:cNvSpPr/>
          <p:nvPr/>
        </p:nvSpPr>
        <p:spPr>
          <a:xfrm>
            <a:off x="939325" y="5992156"/>
            <a:ext cx="7406640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24	31	45	50	63	85	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왼쪽 중괄호 106">
            <a:extLst>
              <a:ext uri="{FF2B5EF4-FFF2-40B4-BE49-F238E27FC236}">
                <a16:creationId xmlns:a16="http://schemas.microsoft.com/office/drawing/2014/main" id="{3D69F93A-25BC-48FF-8C41-22C4B03C73A4}"/>
              </a:ext>
            </a:extLst>
          </p:cNvPr>
          <p:cNvSpPr/>
          <p:nvPr/>
        </p:nvSpPr>
        <p:spPr>
          <a:xfrm>
            <a:off x="739833" y="5060973"/>
            <a:ext cx="199492" cy="1247067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9659B3A-A5A6-43A4-B267-7D4B4B5C41CC}"/>
              </a:ext>
            </a:extLst>
          </p:cNvPr>
          <p:cNvSpPr txBox="1"/>
          <p:nvPr/>
        </p:nvSpPr>
        <p:spPr>
          <a:xfrm rot="16200000">
            <a:off x="-506324" y="5064877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Conquer</a:t>
            </a:r>
            <a:r>
              <a:rPr lang="ko-KR" altLang="en-US" sz="1200" dirty="0">
                <a:solidFill>
                  <a:srgbClr val="0070C0"/>
                </a:solidFill>
              </a:rPr>
              <a:t>과정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ko-KR" altLang="en-US" sz="1200" dirty="0">
                <a:solidFill>
                  <a:srgbClr val="0070C0"/>
                </a:solidFill>
              </a:rPr>
              <a:t>작은 문제를 풀어나가</a:t>
            </a:r>
            <a:br>
              <a:rPr lang="en-US" altLang="ko-KR" sz="1200" dirty="0">
                <a:solidFill>
                  <a:srgbClr val="0070C0"/>
                </a:solidFill>
              </a:rPr>
            </a:br>
            <a:r>
              <a:rPr lang="ko-KR" altLang="en-US" sz="1200" dirty="0">
                <a:solidFill>
                  <a:srgbClr val="0070C0"/>
                </a:solidFill>
              </a:rPr>
              <a:t>면서 큰 문제를 해결함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D738CD-02D1-402C-A429-A21B6270CB63}"/>
              </a:ext>
            </a:extLst>
          </p:cNvPr>
          <p:cNvCxnSpPr>
            <a:stCxn id="57" idx="2"/>
            <a:endCxn id="76" idx="0"/>
          </p:cNvCxnSpPr>
          <p:nvPr/>
        </p:nvCxnSpPr>
        <p:spPr>
          <a:xfrm>
            <a:off x="1359125" y="4913955"/>
            <a:ext cx="469656" cy="14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662369D-9CD7-4297-BBA4-EC766FE2D485}"/>
              </a:ext>
            </a:extLst>
          </p:cNvPr>
          <p:cNvCxnSpPr>
            <a:stCxn id="58" idx="2"/>
            <a:endCxn id="76" idx="0"/>
          </p:cNvCxnSpPr>
          <p:nvPr/>
        </p:nvCxnSpPr>
        <p:spPr>
          <a:xfrm flipH="1">
            <a:off x="1828781" y="4913955"/>
            <a:ext cx="469656" cy="14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8C1D3C8-D305-4576-A41B-2E56D77485C9}"/>
              </a:ext>
            </a:extLst>
          </p:cNvPr>
          <p:cNvCxnSpPr>
            <a:stCxn id="59" idx="2"/>
            <a:endCxn id="83" idx="0"/>
          </p:cNvCxnSpPr>
          <p:nvPr/>
        </p:nvCxnSpPr>
        <p:spPr>
          <a:xfrm>
            <a:off x="3212876" y="4913955"/>
            <a:ext cx="469656" cy="14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4368B88-8C54-4687-B536-489418DBB70D}"/>
              </a:ext>
            </a:extLst>
          </p:cNvPr>
          <p:cNvCxnSpPr>
            <a:stCxn id="60" idx="2"/>
            <a:endCxn id="83" idx="0"/>
          </p:cNvCxnSpPr>
          <p:nvPr/>
        </p:nvCxnSpPr>
        <p:spPr>
          <a:xfrm flipH="1">
            <a:off x="3682532" y="4913955"/>
            <a:ext cx="469656" cy="14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82B7DF2-1728-4696-9D75-AE3BFCBCE2AE}"/>
              </a:ext>
            </a:extLst>
          </p:cNvPr>
          <p:cNvCxnSpPr>
            <a:stCxn id="61" idx="2"/>
            <a:endCxn id="84" idx="0"/>
          </p:cNvCxnSpPr>
          <p:nvPr/>
        </p:nvCxnSpPr>
        <p:spPr>
          <a:xfrm>
            <a:off x="5133116" y="4913955"/>
            <a:ext cx="469656" cy="14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2619B97-1176-4B9C-AE83-94295BC63C39}"/>
              </a:ext>
            </a:extLst>
          </p:cNvPr>
          <p:cNvCxnSpPr>
            <a:stCxn id="63" idx="2"/>
            <a:endCxn id="84" idx="0"/>
          </p:cNvCxnSpPr>
          <p:nvPr/>
        </p:nvCxnSpPr>
        <p:spPr>
          <a:xfrm flipH="1">
            <a:off x="5602772" y="4913955"/>
            <a:ext cx="469656" cy="14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BD29D43-EC46-44D9-BC67-731DABC36FD9}"/>
              </a:ext>
            </a:extLst>
          </p:cNvPr>
          <p:cNvCxnSpPr>
            <a:stCxn id="64" idx="2"/>
            <a:endCxn id="85" idx="0"/>
          </p:cNvCxnSpPr>
          <p:nvPr/>
        </p:nvCxnSpPr>
        <p:spPr>
          <a:xfrm>
            <a:off x="6986867" y="4913955"/>
            <a:ext cx="469656" cy="14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2D04CB9-B027-4897-9EA9-DEE7B406EB0E}"/>
              </a:ext>
            </a:extLst>
          </p:cNvPr>
          <p:cNvCxnSpPr>
            <a:stCxn id="75" idx="2"/>
            <a:endCxn id="85" idx="0"/>
          </p:cNvCxnSpPr>
          <p:nvPr/>
        </p:nvCxnSpPr>
        <p:spPr>
          <a:xfrm flipH="1">
            <a:off x="7456523" y="4913955"/>
            <a:ext cx="469656" cy="14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6537D91-6225-4223-B696-828C16F38660}"/>
              </a:ext>
            </a:extLst>
          </p:cNvPr>
          <p:cNvCxnSpPr>
            <a:stCxn id="76" idx="2"/>
            <a:endCxn id="102" idx="0"/>
          </p:cNvCxnSpPr>
          <p:nvPr/>
        </p:nvCxnSpPr>
        <p:spPr>
          <a:xfrm>
            <a:off x="1828781" y="5378650"/>
            <a:ext cx="926875" cy="14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D6E6098-DBCD-4B8B-98E2-BBE55781FAA5}"/>
              </a:ext>
            </a:extLst>
          </p:cNvPr>
          <p:cNvCxnSpPr>
            <a:stCxn id="83" idx="2"/>
            <a:endCxn id="102" idx="0"/>
          </p:cNvCxnSpPr>
          <p:nvPr/>
        </p:nvCxnSpPr>
        <p:spPr>
          <a:xfrm flipH="1">
            <a:off x="2755656" y="5378650"/>
            <a:ext cx="926876" cy="14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BACDACC-7E12-4D54-932E-FA1844A55BB1}"/>
              </a:ext>
            </a:extLst>
          </p:cNvPr>
          <p:cNvCxnSpPr>
            <a:stCxn id="84" idx="2"/>
            <a:endCxn id="103" idx="0"/>
          </p:cNvCxnSpPr>
          <p:nvPr/>
        </p:nvCxnSpPr>
        <p:spPr>
          <a:xfrm>
            <a:off x="5602772" y="5378650"/>
            <a:ext cx="926862" cy="14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75AF6BA-2F79-4E54-BECC-A725B8CD1911}"/>
              </a:ext>
            </a:extLst>
          </p:cNvPr>
          <p:cNvCxnSpPr>
            <a:stCxn id="85" idx="2"/>
            <a:endCxn id="103" idx="0"/>
          </p:cNvCxnSpPr>
          <p:nvPr/>
        </p:nvCxnSpPr>
        <p:spPr>
          <a:xfrm flipH="1">
            <a:off x="6529634" y="5378650"/>
            <a:ext cx="926889" cy="14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FED4059-A5F4-48DE-B0EA-8CB6B23FF0A5}"/>
              </a:ext>
            </a:extLst>
          </p:cNvPr>
          <p:cNvCxnSpPr>
            <a:stCxn id="102" idx="2"/>
            <a:endCxn id="106" idx="0"/>
          </p:cNvCxnSpPr>
          <p:nvPr/>
        </p:nvCxnSpPr>
        <p:spPr>
          <a:xfrm>
            <a:off x="2755656" y="5843345"/>
            <a:ext cx="1886989" cy="14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59BD88F-1AD8-4B47-870D-59B1E58E2DC3}"/>
              </a:ext>
            </a:extLst>
          </p:cNvPr>
          <p:cNvCxnSpPr>
            <a:stCxn id="103" idx="2"/>
            <a:endCxn id="106" idx="0"/>
          </p:cNvCxnSpPr>
          <p:nvPr/>
        </p:nvCxnSpPr>
        <p:spPr>
          <a:xfrm flipH="1">
            <a:off x="4642645" y="5843345"/>
            <a:ext cx="1886989" cy="14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803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C123F2-EC1F-450F-B8A0-B882E14EA5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5436319"/>
          </a:xfrm>
        </p:spPr>
        <p:txBody>
          <a:bodyPr>
            <a:normAutofit/>
          </a:bodyPr>
          <a:lstStyle/>
          <a:p>
            <a:r>
              <a:rPr lang="en-US" altLang="ko-KR" dirty="0"/>
              <a:t>Partition(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data, int start, int end)</a:t>
            </a:r>
          </a:p>
          <a:p>
            <a:pPr lvl="1"/>
            <a:r>
              <a:rPr lang="en-US" altLang="ko-KR" dirty="0"/>
              <a:t>[start,</a:t>
            </a:r>
            <a:r>
              <a:rPr lang="ko-KR" altLang="en-US" dirty="0"/>
              <a:t> </a:t>
            </a:r>
            <a:r>
              <a:rPr lang="en-US" altLang="ko-KR" dirty="0"/>
              <a:t>end]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전체 정렬 범위</a:t>
            </a:r>
            <a:endParaRPr lang="en-US" altLang="ko-KR" dirty="0"/>
          </a:p>
          <a:p>
            <a:pPr lvl="1"/>
            <a:r>
              <a:rPr lang="en-US" altLang="ko-KR" dirty="0"/>
              <a:t>[left, right] : pivot</a:t>
            </a:r>
            <a:r>
              <a:rPr lang="ko-KR" altLang="en-US" dirty="0"/>
              <a:t>보다 </a:t>
            </a:r>
            <a:r>
              <a:rPr lang="ko-KR" altLang="en-US" dirty="0" err="1"/>
              <a:t>작은지</a:t>
            </a:r>
            <a:r>
              <a:rPr lang="ko-KR" altLang="en-US" dirty="0"/>
              <a:t> 큰지 검사하기 위한 </a:t>
            </a:r>
            <a:r>
              <a:rPr lang="en-US" altLang="ko-KR" dirty="0"/>
              <a:t>index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88000" lvl="1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0FDFDC-1BCF-4811-B2A9-959F4419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A5809-72AE-4EFA-B121-B98ED8DAEE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AC6938-B83B-496A-B7BF-2DE6F17EDA41}"/>
              </a:ext>
            </a:extLst>
          </p:cNvPr>
          <p:cNvSpPr/>
          <p:nvPr/>
        </p:nvSpPr>
        <p:spPr>
          <a:xfrm>
            <a:off x="708653" y="2285566"/>
            <a:ext cx="7726667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	3	8	4	9	1	6	2	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7A80AE-789F-4F10-BF25-125C4E611649}"/>
              </a:ext>
            </a:extLst>
          </p:cNvPr>
          <p:cNvSpPr/>
          <p:nvPr/>
        </p:nvSpPr>
        <p:spPr>
          <a:xfrm>
            <a:off x="708653" y="2231533"/>
            <a:ext cx="423949" cy="42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05606B-4F15-4154-A1A8-D9326433FE0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5550" y="2446211"/>
            <a:ext cx="189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5F2030-C52F-41C8-89CA-30424D928A75}"/>
              </a:ext>
            </a:extLst>
          </p:cNvPr>
          <p:cNvSpPr txBox="1"/>
          <p:nvPr/>
        </p:nvSpPr>
        <p:spPr>
          <a:xfrm>
            <a:off x="69751" y="2292322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start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99630E-908C-4A56-8CAF-C89BE995897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314946" y="2446211"/>
            <a:ext cx="212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BB713F-F004-463D-B6C5-938455F3DCC2}"/>
              </a:ext>
            </a:extLst>
          </p:cNvPr>
          <p:cNvSpPr txBox="1"/>
          <p:nvPr/>
        </p:nvSpPr>
        <p:spPr>
          <a:xfrm>
            <a:off x="8527222" y="2292322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end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017A7-5260-49B0-8894-54561F5A2DA1}"/>
              </a:ext>
            </a:extLst>
          </p:cNvPr>
          <p:cNvSpPr txBox="1"/>
          <p:nvPr/>
        </p:nvSpPr>
        <p:spPr>
          <a:xfrm>
            <a:off x="645550" y="199913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Pivot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7FE57E-9617-49D5-8074-2134600DAD3F}"/>
              </a:ext>
            </a:extLst>
          </p:cNvPr>
          <p:cNvCxnSpPr/>
          <p:nvPr/>
        </p:nvCxnSpPr>
        <p:spPr>
          <a:xfrm flipV="1">
            <a:off x="2735952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C9DD06-1E31-4D9A-AA30-8A83FB102C2D}"/>
              </a:ext>
            </a:extLst>
          </p:cNvPr>
          <p:cNvSpPr txBox="1"/>
          <p:nvPr/>
        </p:nvSpPr>
        <p:spPr>
          <a:xfrm>
            <a:off x="2497746" y="290848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left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42A9D6-2A96-4F06-B225-C83C396CA8D6}"/>
              </a:ext>
            </a:extLst>
          </p:cNvPr>
          <p:cNvCxnSpPr/>
          <p:nvPr/>
        </p:nvCxnSpPr>
        <p:spPr>
          <a:xfrm flipV="1">
            <a:off x="7305893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34F05D-7E42-49C4-AC71-9BC1CEA9174E}"/>
              </a:ext>
            </a:extLst>
          </p:cNvPr>
          <p:cNvSpPr txBox="1"/>
          <p:nvPr/>
        </p:nvSpPr>
        <p:spPr>
          <a:xfrm>
            <a:off x="7015589" y="290848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right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642A1-1317-4DC3-96A0-921C325AD2C1}"/>
              </a:ext>
            </a:extLst>
          </p:cNvPr>
          <p:cNvSpPr txBox="1"/>
          <p:nvPr/>
        </p:nvSpPr>
        <p:spPr>
          <a:xfrm>
            <a:off x="5440446" y="3197592"/>
            <a:ext cx="373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Pivot &gt; data[right] </a:t>
            </a:r>
            <a:r>
              <a:rPr lang="ko-KR" altLang="en-US" dirty="0"/>
              <a:t>이므로 보류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046995-3AD1-47FE-9734-ECCC07ABB7BD}"/>
              </a:ext>
            </a:extLst>
          </p:cNvPr>
          <p:cNvSpPr txBox="1"/>
          <p:nvPr/>
        </p:nvSpPr>
        <p:spPr>
          <a:xfrm>
            <a:off x="1982174" y="4163066"/>
            <a:ext cx="5179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이 순간 </a:t>
            </a:r>
            <a:r>
              <a:rPr lang="en-US" altLang="ko-KR" b="1" dirty="0">
                <a:solidFill>
                  <a:srgbClr val="FF0000"/>
                </a:solidFill>
              </a:rPr>
              <a:t>left </a:t>
            </a:r>
            <a:r>
              <a:rPr lang="ko-KR" altLang="en-US" b="1" dirty="0">
                <a:solidFill>
                  <a:srgbClr val="FF0000"/>
                </a:solidFill>
              </a:rPr>
              <a:t>위치</a:t>
            </a:r>
            <a:r>
              <a:rPr lang="en-US" altLang="ko-KR" b="1" dirty="0">
                <a:solidFill>
                  <a:srgbClr val="FF0000"/>
                </a:solidFill>
              </a:rPr>
              <a:t>(8)</a:t>
            </a:r>
            <a:r>
              <a:rPr lang="ko-KR" altLang="en-US" b="1" dirty="0">
                <a:solidFill>
                  <a:srgbClr val="FF0000"/>
                </a:solidFill>
              </a:rPr>
              <a:t>과 </a:t>
            </a:r>
            <a:r>
              <a:rPr lang="en-US" altLang="ko-KR" b="1" dirty="0">
                <a:solidFill>
                  <a:srgbClr val="FF0000"/>
                </a:solidFill>
              </a:rPr>
              <a:t>right </a:t>
            </a:r>
            <a:r>
              <a:rPr lang="ko-KR" altLang="en-US" b="1" dirty="0">
                <a:solidFill>
                  <a:srgbClr val="FF0000"/>
                </a:solidFill>
              </a:rPr>
              <a:t>위치</a:t>
            </a:r>
            <a:r>
              <a:rPr lang="en-US" altLang="ko-KR" b="1" dirty="0">
                <a:solidFill>
                  <a:srgbClr val="FF0000"/>
                </a:solidFill>
              </a:rPr>
              <a:t>(2)</a:t>
            </a:r>
            <a:r>
              <a:rPr lang="ko-KR" altLang="en-US" b="1" dirty="0">
                <a:solidFill>
                  <a:srgbClr val="FF0000"/>
                </a:solidFill>
              </a:rPr>
              <a:t>가 바뀌면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	1. [start+1, left] : pivot</a:t>
            </a:r>
            <a:r>
              <a:rPr lang="ko-KR" altLang="en-US" b="1" dirty="0">
                <a:solidFill>
                  <a:srgbClr val="FF0000"/>
                </a:solidFill>
              </a:rPr>
              <a:t>보다 작은 애들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	2. [right, end] : pivot</a:t>
            </a:r>
            <a:r>
              <a:rPr lang="ko-KR" altLang="en-US" b="1" dirty="0">
                <a:solidFill>
                  <a:srgbClr val="FF0000"/>
                </a:solidFill>
              </a:rPr>
              <a:t>보다 큰 애들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로 모두 규칙을 만족하게 됨</a:t>
            </a:r>
          </a:p>
        </p:txBody>
      </p:sp>
    </p:spTree>
    <p:extLst>
      <p:ext uri="{BB962C8B-B14F-4D97-AF65-F5344CB8AC3E}">
        <p14:creationId xmlns:p14="http://schemas.microsoft.com/office/powerpoint/2010/main" val="337082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C123F2-EC1F-450F-B8A0-B882E14EA5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5436319"/>
          </a:xfrm>
        </p:spPr>
        <p:txBody>
          <a:bodyPr>
            <a:normAutofit/>
          </a:bodyPr>
          <a:lstStyle/>
          <a:p>
            <a:r>
              <a:rPr lang="en-US" altLang="ko-KR" dirty="0"/>
              <a:t>Partition(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data, int start, int end)</a:t>
            </a:r>
          </a:p>
          <a:p>
            <a:pPr lvl="1"/>
            <a:r>
              <a:rPr lang="en-US" altLang="ko-KR" dirty="0"/>
              <a:t>[start,</a:t>
            </a:r>
            <a:r>
              <a:rPr lang="ko-KR" altLang="en-US" dirty="0"/>
              <a:t> </a:t>
            </a:r>
            <a:r>
              <a:rPr lang="en-US" altLang="ko-KR" dirty="0"/>
              <a:t>end]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전체 정렬 범위</a:t>
            </a:r>
            <a:endParaRPr lang="en-US" altLang="ko-KR" dirty="0"/>
          </a:p>
          <a:p>
            <a:pPr lvl="1"/>
            <a:r>
              <a:rPr lang="en-US" altLang="ko-KR" dirty="0"/>
              <a:t>[left, right] : pivot</a:t>
            </a:r>
            <a:r>
              <a:rPr lang="ko-KR" altLang="en-US" dirty="0"/>
              <a:t>보다 </a:t>
            </a:r>
            <a:r>
              <a:rPr lang="ko-KR" altLang="en-US" dirty="0" err="1"/>
              <a:t>작은지</a:t>
            </a:r>
            <a:r>
              <a:rPr lang="ko-KR" altLang="en-US" dirty="0"/>
              <a:t> 큰지 검사하기 위한 </a:t>
            </a:r>
            <a:r>
              <a:rPr lang="en-US" altLang="ko-KR" dirty="0"/>
              <a:t>index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88000" lvl="1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0FDFDC-1BCF-4811-B2A9-959F4419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A5809-72AE-4EFA-B121-B98ED8DAEE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AC6938-B83B-496A-B7BF-2DE6F17EDA41}"/>
              </a:ext>
            </a:extLst>
          </p:cNvPr>
          <p:cNvSpPr/>
          <p:nvPr/>
        </p:nvSpPr>
        <p:spPr>
          <a:xfrm>
            <a:off x="708653" y="2285566"/>
            <a:ext cx="7726667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	3	2	4	9	1	6	8	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7A80AE-789F-4F10-BF25-125C4E611649}"/>
              </a:ext>
            </a:extLst>
          </p:cNvPr>
          <p:cNvSpPr/>
          <p:nvPr/>
        </p:nvSpPr>
        <p:spPr>
          <a:xfrm>
            <a:off x="708653" y="2231533"/>
            <a:ext cx="423949" cy="42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05606B-4F15-4154-A1A8-D9326433FE0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5550" y="2446211"/>
            <a:ext cx="189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5F2030-C52F-41C8-89CA-30424D928A75}"/>
              </a:ext>
            </a:extLst>
          </p:cNvPr>
          <p:cNvSpPr txBox="1"/>
          <p:nvPr/>
        </p:nvSpPr>
        <p:spPr>
          <a:xfrm>
            <a:off x="69751" y="2292322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start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99630E-908C-4A56-8CAF-C89BE995897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314946" y="2446211"/>
            <a:ext cx="212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BB713F-F004-463D-B6C5-938455F3DCC2}"/>
              </a:ext>
            </a:extLst>
          </p:cNvPr>
          <p:cNvSpPr txBox="1"/>
          <p:nvPr/>
        </p:nvSpPr>
        <p:spPr>
          <a:xfrm>
            <a:off x="8527222" y="2292322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end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017A7-5260-49B0-8894-54561F5A2DA1}"/>
              </a:ext>
            </a:extLst>
          </p:cNvPr>
          <p:cNvSpPr txBox="1"/>
          <p:nvPr/>
        </p:nvSpPr>
        <p:spPr>
          <a:xfrm>
            <a:off x="645550" y="199913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Pivot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7FE57E-9617-49D5-8074-2134600DAD3F}"/>
              </a:ext>
            </a:extLst>
          </p:cNvPr>
          <p:cNvCxnSpPr/>
          <p:nvPr/>
        </p:nvCxnSpPr>
        <p:spPr>
          <a:xfrm flipV="1">
            <a:off x="2735952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C9DD06-1E31-4D9A-AA30-8A83FB102C2D}"/>
              </a:ext>
            </a:extLst>
          </p:cNvPr>
          <p:cNvSpPr txBox="1"/>
          <p:nvPr/>
        </p:nvSpPr>
        <p:spPr>
          <a:xfrm>
            <a:off x="2497746" y="290848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left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42A9D6-2A96-4F06-B225-C83C396CA8D6}"/>
              </a:ext>
            </a:extLst>
          </p:cNvPr>
          <p:cNvCxnSpPr/>
          <p:nvPr/>
        </p:nvCxnSpPr>
        <p:spPr>
          <a:xfrm flipV="1">
            <a:off x="7305893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34F05D-7E42-49C4-AC71-9BC1CEA9174E}"/>
              </a:ext>
            </a:extLst>
          </p:cNvPr>
          <p:cNvSpPr txBox="1"/>
          <p:nvPr/>
        </p:nvSpPr>
        <p:spPr>
          <a:xfrm>
            <a:off x="7015589" y="290848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right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642A1-1317-4DC3-96A0-921C325AD2C1}"/>
              </a:ext>
            </a:extLst>
          </p:cNvPr>
          <p:cNvSpPr txBox="1"/>
          <p:nvPr/>
        </p:nvSpPr>
        <p:spPr>
          <a:xfrm>
            <a:off x="3190289" y="3882572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data[left] </a:t>
            </a:r>
            <a:r>
              <a:rPr lang="en-US" altLang="ko-KR" dirty="0">
                <a:sym typeface="Wingdings" panose="05000000000000000000" pitchFamily="2" charset="2"/>
              </a:rPr>
              <a:t> data[right] swap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850F17-06AE-459C-814B-1943E71437FE}"/>
              </a:ext>
            </a:extLst>
          </p:cNvPr>
          <p:cNvSpPr/>
          <p:nvPr/>
        </p:nvSpPr>
        <p:spPr>
          <a:xfrm>
            <a:off x="1429789" y="2119745"/>
            <a:ext cx="1677363" cy="1124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1FA4C8-5E6C-40C1-B853-C123E71F6E19}"/>
              </a:ext>
            </a:extLst>
          </p:cNvPr>
          <p:cNvSpPr/>
          <p:nvPr/>
        </p:nvSpPr>
        <p:spPr>
          <a:xfrm>
            <a:off x="6954341" y="2117615"/>
            <a:ext cx="1677363" cy="11245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7C7D4B-0E6D-436A-B806-A4353C3652BF}"/>
              </a:ext>
            </a:extLst>
          </p:cNvPr>
          <p:cNvSpPr/>
          <p:nvPr/>
        </p:nvSpPr>
        <p:spPr>
          <a:xfrm>
            <a:off x="3451576" y="2117615"/>
            <a:ext cx="3208162" cy="11245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2C77B-8617-47A0-8DE5-16E60D1BFC00}"/>
              </a:ext>
            </a:extLst>
          </p:cNvPr>
          <p:cNvSpPr txBox="1"/>
          <p:nvPr/>
        </p:nvSpPr>
        <p:spPr>
          <a:xfrm>
            <a:off x="808211" y="3224330"/>
            <a:ext cx="1566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Pivot</a:t>
            </a:r>
            <a:r>
              <a:rPr lang="ko-KR" altLang="en-US" sz="1200" b="1" dirty="0">
                <a:solidFill>
                  <a:srgbClr val="FF0000"/>
                </a:solidFill>
              </a:rPr>
              <a:t>보다 작은 애들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4607AA-E1FF-4DF6-81EB-3D98ECA4F97D}"/>
              </a:ext>
            </a:extLst>
          </p:cNvPr>
          <p:cNvSpPr txBox="1"/>
          <p:nvPr/>
        </p:nvSpPr>
        <p:spPr>
          <a:xfrm>
            <a:off x="7513716" y="3264337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Pivot</a:t>
            </a:r>
            <a:r>
              <a:rPr lang="ko-KR" altLang="en-US" sz="1200" b="1" dirty="0">
                <a:solidFill>
                  <a:srgbClr val="0070C0"/>
                </a:solidFill>
              </a:rPr>
              <a:t>보다 큰 애들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9018F1-FEA1-4FFC-BF2F-16036820AD0C}"/>
              </a:ext>
            </a:extLst>
          </p:cNvPr>
          <p:cNvSpPr txBox="1"/>
          <p:nvPr/>
        </p:nvSpPr>
        <p:spPr>
          <a:xfrm>
            <a:off x="4478415" y="2964057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7030A0"/>
                </a:solidFill>
              </a:rPr>
              <a:t>아직 </a:t>
            </a:r>
            <a:r>
              <a:rPr lang="ko-KR" altLang="en-US" sz="1200" b="1" dirty="0" err="1">
                <a:solidFill>
                  <a:srgbClr val="7030A0"/>
                </a:solidFill>
              </a:rPr>
              <a:t>안된애들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1DB79C1-A397-41AA-93DF-69D29AD0B7AD}"/>
              </a:ext>
            </a:extLst>
          </p:cNvPr>
          <p:cNvCxnSpPr>
            <a:stCxn id="7" idx="1"/>
            <a:endCxn id="15" idx="2"/>
          </p:cNvCxnSpPr>
          <p:nvPr/>
        </p:nvCxnSpPr>
        <p:spPr>
          <a:xfrm rot="10800000">
            <a:off x="2735953" y="3216262"/>
            <a:ext cx="454337" cy="850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B9B4C53-25C1-4309-8174-4A22471658E2}"/>
              </a:ext>
            </a:extLst>
          </p:cNvPr>
          <p:cNvCxnSpPr>
            <a:stCxn id="7" idx="3"/>
            <a:endCxn id="17" idx="2"/>
          </p:cNvCxnSpPr>
          <p:nvPr/>
        </p:nvCxnSpPr>
        <p:spPr>
          <a:xfrm flipV="1">
            <a:off x="6742865" y="3216261"/>
            <a:ext cx="563028" cy="850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76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C123F2-EC1F-450F-B8A0-B882E14EA5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5436319"/>
          </a:xfrm>
        </p:spPr>
        <p:txBody>
          <a:bodyPr>
            <a:normAutofit/>
          </a:bodyPr>
          <a:lstStyle/>
          <a:p>
            <a:r>
              <a:rPr lang="en-US" altLang="ko-KR" dirty="0"/>
              <a:t>Partition(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data, int start, int end)</a:t>
            </a:r>
          </a:p>
          <a:p>
            <a:pPr lvl="1"/>
            <a:r>
              <a:rPr lang="en-US" altLang="ko-KR" dirty="0"/>
              <a:t>[start,</a:t>
            </a:r>
            <a:r>
              <a:rPr lang="ko-KR" altLang="en-US" dirty="0"/>
              <a:t> </a:t>
            </a:r>
            <a:r>
              <a:rPr lang="en-US" altLang="ko-KR" dirty="0"/>
              <a:t>end]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전체 정렬 범위</a:t>
            </a:r>
            <a:endParaRPr lang="en-US" altLang="ko-KR" dirty="0"/>
          </a:p>
          <a:p>
            <a:pPr lvl="1"/>
            <a:r>
              <a:rPr lang="en-US" altLang="ko-KR" dirty="0"/>
              <a:t>[left, right] : pivot</a:t>
            </a:r>
            <a:r>
              <a:rPr lang="ko-KR" altLang="en-US" dirty="0"/>
              <a:t>보다 </a:t>
            </a:r>
            <a:r>
              <a:rPr lang="ko-KR" altLang="en-US" dirty="0" err="1"/>
              <a:t>작은지</a:t>
            </a:r>
            <a:r>
              <a:rPr lang="ko-KR" altLang="en-US" dirty="0"/>
              <a:t> 큰지 검사하기 위한 </a:t>
            </a:r>
            <a:r>
              <a:rPr lang="en-US" altLang="ko-KR" dirty="0"/>
              <a:t>index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88000" lvl="1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0FDFDC-1BCF-4811-B2A9-959F4419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A5809-72AE-4EFA-B121-B98ED8DAEE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AC6938-B83B-496A-B7BF-2DE6F17EDA41}"/>
              </a:ext>
            </a:extLst>
          </p:cNvPr>
          <p:cNvSpPr/>
          <p:nvPr/>
        </p:nvSpPr>
        <p:spPr>
          <a:xfrm>
            <a:off x="708653" y="2285566"/>
            <a:ext cx="7726667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	3	2	4	9	1	6	8	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7A80AE-789F-4F10-BF25-125C4E611649}"/>
              </a:ext>
            </a:extLst>
          </p:cNvPr>
          <p:cNvSpPr/>
          <p:nvPr/>
        </p:nvSpPr>
        <p:spPr>
          <a:xfrm>
            <a:off x="708653" y="2231533"/>
            <a:ext cx="423949" cy="42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05606B-4F15-4154-A1A8-D9326433FE0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5550" y="2446211"/>
            <a:ext cx="189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5F2030-C52F-41C8-89CA-30424D928A75}"/>
              </a:ext>
            </a:extLst>
          </p:cNvPr>
          <p:cNvSpPr txBox="1"/>
          <p:nvPr/>
        </p:nvSpPr>
        <p:spPr>
          <a:xfrm>
            <a:off x="69751" y="2292322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start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99630E-908C-4A56-8CAF-C89BE995897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314946" y="2446211"/>
            <a:ext cx="212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BB713F-F004-463D-B6C5-938455F3DCC2}"/>
              </a:ext>
            </a:extLst>
          </p:cNvPr>
          <p:cNvSpPr txBox="1"/>
          <p:nvPr/>
        </p:nvSpPr>
        <p:spPr>
          <a:xfrm>
            <a:off x="8527222" y="2292322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end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017A7-5260-49B0-8894-54561F5A2DA1}"/>
              </a:ext>
            </a:extLst>
          </p:cNvPr>
          <p:cNvSpPr txBox="1"/>
          <p:nvPr/>
        </p:nvSpPr>
        <p:spPr>
          <a:xfrm>
            <a:off x="645550" y="199913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Pivot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7FE57E-9617-49D5-8074-2134600DAD3F}"/>
              </a:ext>
            </a:extLst>
          </p:cNvPr>
          <p:cNvCxnSpPr/>
          <p:nvPr/>
        </p:nvCxnSpPr>
        <p:spPr>
          <a:xfrm flipV="1">
            <a:off x="3650191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C9DD06-1E31-4D9A-AA30-8A83FB102C2D}"/>
              </a:ext>
            </a:extLst>
          </p:cNvPr>
          <p:cNvSpPr txBox="1"/>
          <p:nvPr/>
        </p:nvSpPr>
        <p:spPr>
          <a:xfrm>
            <a:off x="3411985" y="290848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left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42A9D6-2A96-4F06-B225-C83C396CA8D6}"/>
              </a:ext>
            </a:extLst>
          </p:cNvPr>
          <p:cNvCxnSpPr/>
          <p:nvPr/>
        </p:nvCxnSpPr>
        <p:spPr>
          <a:xfrm flipV="1">
            <a:off x="7305893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34F05D-7E42-49C4-AC71-9BC1CEA9174E}"/>
              </a:ext>
            </a:extLst>
          </p:cNvPr>
          <p:cNvSpPr txBox="1"/>
          <p:nvPr/>
        </p:nvSpPr>
        <p:spPr>
          <a:xfrm>
            <a:off x="7015589" y="290848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right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642A1-1317-4DC3-96A0-921C325AD2C1}"/>
              </a:ext>
            </a:extLst>
          </p:cNvPr>
          <p:cNvSpPr txBox="1"/>
          <p:nvPr/>
        </p:nvSpPr>
        <p:spPr>
          <a:xfrm>
            <a:off x="3184839" y="3530204"/>
            <a:ext cx="450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Pivot &gt; data[left] </a:t>
            </a:r>
            <a:r>
              <a:rPr lang="ko-KR" altLang="en-US" dirty="0"/>
              <a:t>이므로 통과 </a:t>
            </a:r>
            <a:r>
              <a:rPr lang="en-US" altLang="ko-KR" dirty="0">
                <a:sym typeface="Wingdings" panose="05000000000000000000" pitchFamily="2" charset="2"/>
              </a:rPr>
              <a:t> left++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541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C123F2-EC1F-450F-B8A0-B882E14EA5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5436319"/>
          </a:xfrm>
        </p:spPr>
        <p:txBody>
          <a:bodyPr>
            <a:normAutofit/>
          </a:bodyPr>
          <a:lstStyle/>
          <a:p>
            <a:r>
              <a:rPr lang="en-US" altLang="ko-KR" dirty="0"/>
              <a:t>Partition(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data, int start, int end)</a:t>
            </a:r>
          </a:p>
          <a:p>
            <a:pPr lvl="1"/>
            <a:r>
              <a:rPr lang="en-US" altLang="ko-KR" dirty="0"/>
              <a:t>[start,</a:t>
            </a:r>
            <a:r>
              <a:rPr lang="ko-KR" altLang="en-US" dirty="0"/>
              <a:t> </a:t>
            </a:r>
            <a:r>
              <a:rPr lang="en-US" altLang="ko-KR" dirty="0"/>
              <a:t>end]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전체 정렬 범위</a:t>
            </a:r>
            <a:endParaRPr lang="en-US" altLang="ko-KR" dirty="0"/>
          </a:p>
          <a:p>
            <a:pPr lvl="1"/>
            <a:r>
              <a:rPr lang="en-US" altLang="ko-KR" dirty="0"/>
              <a:t>[left, right] : pivot</a:t>
            </a:r>
            <a:r>
              <a:rPr lang="ko-KR" altLang="en-US" dirty="0"/>
              <a:t>보다 </a:t>
            </a:r>
            <a:r>
              <a:rPr lang="ko-KR" altLang="en-US" dirty="0" err="1"/>
              <a:t>작은지</a:t>
            </a:r>
            <a:r>
              <a:rPr lang="ko-KR" altLang="en-US" dirty="0"/>
              <a:t> 큰지 검사하기 위한 </a:t>
            </a:r>
            <a:r>
              <a:rPr lang="en-US" altLang="ko-KR" dirty="0"/>
              <a:t>index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88000" lvl="1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0FDFDC-1BCF-4811-B2A9-959F4419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A5809-72AE-4EFA-B121-B98ED8DAEE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AC6938-B83B-496A-B7BF-2DE6F17EDA41}"/>
              </a:ext>
            </a:extLst>
          </p:cNvPr>
          <p:cNvSpPr/>
          <p:nvPr/>
        </p:nvSpPr>
        <p:spPr>
          <a:xfrm>
            <a:off x="708653" y="2285566"/>
            <a:ext cx="7726667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	3	2	4	9	1	6	8	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7A80AE-789F-4F10-BF25-125C4E611649}"/>
              </a:ext>
            </a:extLst>
          </p:cNvPr>
          <p:cNvSpPr/>
          <p:nvPr/>
        </p:nvSpPr>
        <p:spPr>
          <a:xfrm>
            <a:off x="708653" y="2231533"/>
            <a:ext cx="423949" cy="42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05606B-4F15-4154-A1A8-D9326433FE0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5550" y="2446211"/>
            <a:ext cx="189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5F2030-C52F-41C8-89CA-30424D928A75}"/>
              </a:ext>
            </a:extLst>
          </p:cNvPr>
          <p:cNvSpPr txBox="1"/>
          <p:nvPr/>
        </p:nvSpPr>
        <p:spPr>
          <a:xfrm>
            <a:off x="69751" y="2292322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start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99630E-908C-4A56-8CAF-C89BE995897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314946" y="2446211"/>
            <a:ext cx="212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BB713F-F004-463D-B6C5-938455F3DCC2}"/>
              </a:ext>
            </a:extLst>
          </p:cNvPr>
          <p:cNvSpPr txBox="1"/>
          <p:nvPr/>
        </p:nvSpPr>
        <p:spPr>
          <a:xfrm>
            <a:off x="8527222" y="2292322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end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017A7-5260-49B0-8894-54561F5A2DA1}"/>
              </a:ext>
            </a:extLst>
          </p:cNvPr>
          <p:cNvSpPr txBox="1"/>
          <p:nvPr/>
        </p:nvSpPr>
        <p:spPr>
          <a:xfrm>
            <a:off x="645550" y="199913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Pivot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7FE57E-9617-49D5-8074-2134600DAD3F}"/>
              </a:ext>
            </a:extLst>
          </p:cNvPr>
          <p:cNvCxnSpPr/>
          <p:nvPr/>
        </p:nvCxnSpPr>
        <p:spPr>
          <a:xfrm flipV="1">
            <a:off x="4572000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C9DD06-1E31-4D9A-AA30-8A83FB102C2D}"/>
              </a:ext>
            </a:extLst>
          </p:cNvPr>
          <p:cNvSpPr txBox="1"/>
          <p:nvPr/>
        </p:nvSpPr>
        <p:spPr>
          <a:xfrm>
            <a:off x="4333794" y="290848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left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42A9D6-2A96-4F06-B225-C83C396CA8D6}"/>
              </a:ext>
            </a:extLst>
          </p:cNvPr>
          <p:cNvCxnSpPr/>
          <p:nvPr/>
        </p:nvCxnSpPr>
        <p:spPr>
          <a:xfrm flipV="1">
            <a:off x="7305893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34F05D-7E42-49C4-AC71-9BC1CEA9174E}"/>
              </a:ext>
            </a:extLst>
          </p:cNvPr>
          <p:cNvSpPr txBox="1"/>
          <p:nvPr/>
        </p:nvSpPr>
        <p:spPr>
          <a:xfrm>
            <a:off x="7015589" y="290848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right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642A1-1317-4DC3-96A0-921C325AD2C1}"/>
              </a:ext>
            </a:extLst>
          </p:cNvPr>
          <p:cNvSpPr txBox="1"/>
          <p:nvPr/>
        </p:nvSpPr>
        <p:spPr>
          <a:xfrm>
            <a:off x="3184839" y="3530204"/>
            <a:ext cx="352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Pivot &lt; data[left] </a:t>
            </a:r>
            <a:r>
              <a:rPr lang="ko-KR" altLang="en-US" dirty="0"/>
              <a:t>이므로 보류</a:t>
            </a:r>
          </a:p>
        </p:txBody>
      </p:sp>
    </p:spTree>
    <p:extLst>
      <p:ext uri="{BB962C8B-B14F-4D97-AF65-F5344CB8AC3E}">
        <p14:creationId xmlns:p14="http://schemas.microsoft.com/office/powerpoint/2010/main" val="2638495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C123F2-EC1F-450F-B8A0-B882E14EA5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5436319"/>
          </a:xfrm>
        </p:spPr>
        <p:txBody>
          <a:bodyPr>
            <a:normAutofit/>
          </a:bodyPr>
          <a:lstStyle/>
          <a:p>
            <a:r>
              <a:rPr lang="en-US" altLang="ko-KR" dirty="0"/>
              <a:t>Partition(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data, int start, int end)</a:t>
            </a:r>
          </a:p>
          <a:p>
            <a:pPr lvl="1"/>
            <a:r>
              <a:rPr lang="en-US" altLang="ko-KR" dirty="0"/>
              <a:t>[start,</a:t>
            </a:r>
            <a:r>
              <a:rPr lang="ko-KR" altLang="en-US" dirty="0"/>
              <a:t> </a:t>
            </a:r>
            <a:r>
              <a:rPr lang="en-US" altLang="ko-KR" dirty="0"/>
              <a:t>end]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전체 정렬 범위</a:t>
            </a:r>
            <a:endParaRPr lang="en-US" altLang="ko-KR" dirty="0"/>
          </a:p>
          <a:p>
            <a:pPr lvl="1"/>
            <a:r>
              <a:rPr lang="en-US" altLang="ko-KR" dirty="0"/>
              <a:t>[left, right] : pivot</a:t>
            </a:r>
            <a:r>
              <a:rPr lang="ko-KR" altLang="en-US" dirty="0"/>
              <a:t>보다 </a:t>
            </a:r>
            <a:r>
              <a:rPr lang="ko-KR" altLang="en-US" dirty="0" err="1"/>
              <a:t>작은지</a:t>
            </a:r>
            <a:r>
              <a:rPr lang="ko-KR" altLang="en-US" dirty="0"/>
              <a:t> 큰지 검사하기 위한 </a:t>
            </a:r>
            <a:r>
              <a:rPr lang="en-US" altLang="ko-KR" dirty="0"/>
              <a:t>index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88000" lvl="1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0FDFDC-1BCF-4811-B2A9-959F4419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A5809-72AE-4EFA-B121-B98ED8DAEE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AC6938-B83B-496A-B7BF-2DE6F17EDA41}"/>
              </a:ext>
            </a:extLst>
          </p:cNvPr>
          <p:cNvSpPr/>
          <p:nvPr/>
        </p:nvSpPr>
        <p:spPr>
          <a:xfrm>
            <a:off x="708653" y="2285566"/>
            <a:ext cx="7726667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	3	2	4	9	1	6	8	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7A80AE-789F-4F10-BF25-125C4E611649}"/>
              </a:ext>
            </a:extLst>
          </p:cNvPr>
          <p:cNvSpPr/>
          <p:nvPr/>
        </p:nvSpPr>
        <p:spPr>
          <a:xfrm>
            <a:off x="708653" y="2231533"/>
            <a:ext cx="423949" cy="42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05606B-4F15-4154-A1A8-D9326433FE0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5550" y="2446211"/>
            <a:ext cx="189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5F2030-C52F-41C8-89CA-30424D928A75}"/>
              </a:ext>
            </a:extLst>
          </p:cNvPr>
          <p:cNvSpPr txBox="1"/>
          <p:nvPr/>
        </p:nvSpPr>
        <p:spPr>
          <a:xfrm>
            <a:off x="69751" y="2292322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start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99630E-908C-4A56-8CAF-C89BE995897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314946" y="2446211"/>
            <a:ext cx="212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BB713F-F004-463D-B6C5-938455F3DCC2}"/>
              </a:ext>
            </a:extLst>
          </p:cNvPr>
          <p:cNvSpPr txBox="1"/>
          <p:nvPr/>
        </p:nvSpPr>
        <p:spPr>
          <a:xfrm>
            <a:off x="8527222" y="2292322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end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017A7-5260-49B0-8894-54561F5A2DA1}"/>
              </a:ext>
            </a:extLst>
          </p:cNvPr>
          <p:cNvSpPr txBox="1"/>
          <p:nvPr/>
        </p:nvSpPr>
        <p:spPr>
          <a:xfrm>
            <a:off x="645550" y="199913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Pivot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7FE57E-9617-49D5-8074-2134600DAD3F}"/>
              </a:ext>
            </a:extLst>
          </p:cNvPr>
          <p:cNvCxnSpPr/>
          <p:nvPr/>
        </p:nvCxnSpPr>
        <p:spPr>
          <a:xfrm flipV="1">
            <a:off x="4572000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C9DD06-1E31-4D9A-AA30-8A83FB102C2D}"/>
              </a:ext>
            </a:extLst>
          </p:cNvPr>
          <p:cNvSpPr txBox="1"/>
          <p:nvPr/>
        </p:nvSpPr>
        <p:spPr>
          <a:xfrm>
            <a:off x="4333794" y="290848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left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42A9D6-2A96-4F06-B225-C83C396CA8D6}"/>
              </a:ext>
            </a:extLst>
          </p:cNvPr>
          <p:cNvCxnSpPr/>
          <p:nvPr/>
        </p:nvCxnSpPr>
        <p:spPr>
          <a:xfrm flipV="1">
            <a:off x="7305893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34F05D-7E42-49C4-AC71-9BC1CEA9174E}"/>
              </a:ext>
            </a:extLst>
          </p:cNvPr>
          <p:cNvSpPr txBox="1"/>
          <p:nvPr/>
        </p:nvSpPr>
        <p:spPr>
          <a:xfrm>
            <a:off x="7015589" y="290848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right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642A1-1317-4DC3-96A0-921C325AD2C1}"/>
              </a:ext>
            </a:extLst>
          </p:cNvPr>
          <p:cNvSpPr txBox="1"/>
          <p:nvPr/>
        </p:nvSpPr>
        <p:spPr>
          <a:xfrm>
            <a:off x="3184839" y="3530204"/>
            <a:ext cx="473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Pivot &lt; data[right] </a:t>
            </a:r>
            <a:r>
              <a:rPr lang="ko-KR" altLang="en-US" dirty="0"/>
              <a:t>이므로 통과 </a:t>
            </a:r>
            <a:r>
              <a:rPr lang="en-US" altLang="ko-KR" dirty="0">
                <a:sym typeface="Wingdings" panose="05000000000000000000" pitchFamily="2" charset="2"/>
              </a:rPr>
              <a:t> right--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338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C123F2-EC1F-450F-B8A0-B882E14EA5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5436319"/>
          </a:xfrm>
        </p:spPr>
        <p:txBody>
          <a:bodyPr>
            <a:normAutofit/>
          </a:bodyPr>
          <a:lstStyle/>
          <a:p>
            <a:r>
              <a:rPr lang="en-US" altLang="ko-KR" dirty="0"/>
              <a:t>Partition(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data, int start, int end)</a:t>
            </a:r>
          </a:p>
          <a:p>
            <a:pPr lvl="1"/>
            <a:r>
              <a:rPr lang="en-US" altLang="ko-KR" dirty="0"/>
              <a:t>[start,</a:t>
            </a:r>
            <a:r>
              <a:rPr lang="ko-KR" altLang="en-US" dirty="0"/>
              <a:t> </a:t>
            </a:r>
            <a:r>
              <a:rPr lang="en-US" altLang="ko-KR" dirty="0"/>
              <a:t>end]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전체 정렬 범위</a:t>
            </a:r>
            <a:endParaRPr lang="en-US" altLang="ko-KR" dirty="0"/>
          </a:p>
          <a:p>
            <a:pPr lvl="1"/>
            <a:r>
              <a:rPr lang="en-US" altLang="ko-KR" dirty="0"/>
              <a:t>[left, right] : pivot</a:t>
            </a:r>
            <a:r>
              <a:rPr lang="ko-KR" altLang="en-US" dirty="0"/>
              <a:t>보다 </a:t>
            </a:r>
            <a:r>
              <a:rPr lang="ko-KR" altLang="en-US" dirty="0" err="1"/>
              <a:t>작은지</a:t>
            </a:r>
            <a:r>
              <a:rPr lang="ko-KR" altLang="en-US" dirty="0"/>
              <a:t> 큰지 검사하기 위한 </a:t>
            </a:r>
            <a:r>
              <a:rPr lang="en-US" altLang="ko-KR" dirty="0"/>
              <a:t>index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88000" lvl="1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0FDFDC-1BCF-4811-B2A9-959F4419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A5809-72AE-4EFA-B121-B98ED8DAEE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AC6938-B83B-496A-B7BF-2DE6F17EDA41}"/>
              </a:ext>
            </a:extLst>
          </p:cNvPr>
          <p:cNvSpPr/>
          <p:nvPr/>
        </p:nvSpPr>
        <p:spPr>
          <a:xfrm>
            <a:off x="708653" y="2285566"/>
            <a:ext cx="7726667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	3	2	4	9	1	6	8	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7A80AE-789F-4F10-BF25-125C4E611649}"/>
              </a:ext>
            </a:extLst>
          </p:cNvPr>
          <p:cNvSpPr/>
          <p:nvPr/>
        </p:nvSpPr>
        <p:spPr>
          <a:xfrm>
            <a:off x="708653" y="2231533"/>
            <a:ext cx="423949" cy="42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05606B-4F15-4154-A1A8-D9326433FE0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5550" y="2446211"/>
            <a:ext cx="189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5F2030-C52F-41C8-89CA-30424D928A75}"/>
              </a:ext>
            </a:extLst>
          </p:cNvPr>
          <p:cNvSpPr txBox="1"/>
          <p:nvPr/>
        </p:nvSpPr>
        <p:spPr>
          <a:xfrm>
            <a:off x="69751" y="2292322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start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99630E-908C-4A56-8CAF-C89BE995897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314946" y="2446211"/>
            <a:ext cx="212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BB713F-F004-463D-B6C5-938455F3DCC2}"/>
              </a:ext>
            </a:extLst>
          </p:cNvPr>
          <p:cNvSpPr txBox="1"/>
          <p:nvPr/>
        </p:nvSpPr>
        <p:spPr>
          <a:xfrm>
            <a:off x="8527222" y="2292322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end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017A7-5260-49B0-8894-54561F5A2DA1}"/>
              </a:ext>
            </a:extLst>
          </p:cNvPr>
          <p:cNvSpPr txBox="1"/>
          <p:nvPr/>
        </p:nvSpPr>
        <p:spPr>
          <a:xfrm>
            <a:off x="645550" y="199913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Pivot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7FE57E-9617-49D5-8074-2134600DAD3F}"/>
              </a:ext>
            </a:extLst>
          </p:cNvPr>
          <p:cNvCxnSpPr/>
          <p:nvPr/>
        </p:nvCxnSpPr>
        <p:spPr>
          <a:xfrm flipV="1">
            <a:off x="4572000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C9DD06-1E31-4D9A-AA30-8A83FB102C2D}"/>
              </a:ext>
            </a:extLst>
          </p:cNvPr>
          <p:cNvSpPr txBox="1"/>
          <p:nvPr/>
        </p:nvSpPr>
        <p:spPr>
          <a:xfrm>
            <a:off x="4333794" y="290848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left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42A9D6-2A96-4F06-B225-C83C396CA8D6}"/>
              </a:ext>
            </a:extLst>
          </p:cNvPr>
          <p:cNvCxnSpPr/>
          <p:nvPr/>
        </p:nvCxnSpPr>
        <p:spPr>
          <a:xfrm flipV="1">
            <a:off x="6393115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34F05D-7E42-49C4-AC71-9BC1CEA9174E}"/>
              </a:ext>
            </a:extLst>
          </p:cNvPr>
          <p:cNvSpPr txBox="1"/>
          <p:nvPr/>
        </p:nvSpPr>
        <p:spPr>
          <a:xfrm>
            <a:off x="6102811" y="290848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right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642A1-1317-4DC3-96A0-921C325AD2C1}"/>
              </a:ext>
            </a:extLst>
          </p:cNvPr>
          <p:cNvSpPr txBox="1"/>
          <p:nvPr/>
        </p:nvSpPr>
        <p:spPr>
          <a:xfrm>
            <a:off x="3184839" y="3530204"/>
            <a:ext cx="473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Pivot &lt; data[right] </a:t>
            </a:r>
            <a:r>
              <a:rPr lang="ko-KR" altLang="en-US" dirty="0"/>
              <a:t>이므로 통과 </a:t>
            </a:r>
            <a:r>
              <a:rPr lang="en-US" altLang="ko-KR" dirty="0">
                <a:sym typeface="Wingdings" panose="05000000000000000000" pitchFamily="2" charset="2"/>
              </a:rPr>
              <a:t> right--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083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C123F2-EC1F-450F-B8A0-B882E14EA5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5436319"/>
          </a:xfrm>
        </p:spPr>
        <p:txBody>
          <a:bodyPr>
            <a:normAutofit/>
          </a:bodyPr>
          <a:lstStyle/>
          <a:p>
            <a:r>
              <a:rPr lang="en-US" altLang="ko-KR" dirty="0"/>
              <a:t>Partition(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data, int start, int end)</a:t>
            </a:r>
          </a:p>
          <a:p>
            <a:pPr lvl="1"/>
            <a:r>
              <a:rPr lang="en-US" altLang="ko-KR" dirty="0"/>
              <a:t>[start,</a:t>
            </a:r>
            <a:r>
              <a:rPr lang="ko-KR" altLang="en-US" dirty="0"/>
              <a:t> </a:t>
            </a:r>
            <a:r>
              <a:rPr lang="en-US" altLang="ko-KR" dirty="0"/>
              <a:t>end]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전체 정렬 범위</a:t>
            </a:r>
            <a:endParaRPr lang="en-US" altLang="ko-KR" dirty="0"/>
          </a:p>
          <a:p>
            <a:pPr lvl="1"/>
            <a:r>
              <a:rPr lang="en-US" altLang="ko-KR" dirty="0"/>
              <a:t>[left, right] : pivot</a:t>
            </a:r>
            <a:r>
              <a:rPr lang="ko-KR" altLang="en-US" dirty="0"/>
              <a:t>보다 </a:t>
            </a:r>
            <a:r>
              <a:rPr lang="ko-KR" altLang="en-US" dirty="0" err="1"/>
              <a:t>작은지</a:t>
            </a:r>
            <a:r>
              <a:rPr lang="ko-KR" altLang="en-US" dirty="0"/>
              <a:t> 큰지 검사하기 위한 </a:t>
            </a:r>
            <a:r>
              <a:rPr lang="en-US" altLang="ko-KR" dirty="0"/>
              <a:t>index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88000" lvl="1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0FDFDC-1BCF-4811-B2A9-959F4419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A5809-72AE-4EFA-B121-B98ED8DAEE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AC6938-B83B-496A-B7BF-2DE6F17EDA41}"/>
              </a:ext>
            </a:extLst>
          </p:cNvPr>
          <p:cNvSpPr/>
          <p:nvPr/>
        </p:nvSpPr>
        <p:spPr>
          <a:xfrm>
            <a:off x="708653" y="2285566"/>
            <a:ext cx="7726667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	3	2	4	9	1	6	8	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7A80AE-789F-4F10-BF25-125C4E611649}"/>
              </a:ext>
            </a:extLst>
          </p:cNvPr>
          <p:cNvSpPr/>
          <p:nvPr/>
        </p:nvSpPr>
        <p:spPr>
          <a:xfrm>
            <a:off x="708653" y="2231533"/>
            <a:ext cx="423949" cy="42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05606B-4F15-4154-A1A8-D9326433FE0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5550" y="2446211"/>
            <a:ext cx="189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5F2030-C52F-41C8-89CA-30424D928A75}"/>
              </a:ext>
            </a:extLst>
          </p:cNvPr>
          <p:cNvSpPr txBox="1"/>
          <p:nvPr/>
        </p:nvSpPr>
        <p:spPr>
          <a:xfrm>
            <a:off x="69751" y="2292322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start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99630E-908C-4A56-8CAF-C89BE995897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314946" y="2446211"/>
            <a:ext cx="212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BB713F-F004-463D-B6C5-938455F3DCC2}"/>
              </a:ext>
            </a:extLst>
          </p:cNvPr>
          <p:cNvSpPr txBox="1"/>
          <p:nvPr/>
        </p:nvSpPr>
        <p:spPr>
          <a:xfrm>
            <a:off x="8527222" y="2292322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end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017A7-5260-49B0-8894-54561F5A2DA1}"/>
              </a:ext>
            </a:extLst>
          </p:cNvPr>
          <p:cNvSpPr txBox="1"/>
          <p:nvPr/>
        </p:nvSpPr>
        <p:spPr>
          <a:xfrm>
            <a:off x="645550" y="199913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Pivot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7FE57E-9617-49D5-8074-2134600DAD3F}"/>
              </a:ext>
            </a:extLst>
          </p:cNvPr>
          <p:cNvCxnSpPr/>
          <p:nvPr/>
        </p:nvCxnSpPr>
        <p:spPr>
          <a:xfrm flipV="1">
            <a:off x="4572000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C9DD06-1E31-4D9A-AA30-8A83FB102C2D}"/>
              </a:ext>
            </a:extLst>
          </p:cNvPr>
          <p:cNvSpPr txBox="1"/>
          <p:nvPr/>
        </p:nvSpPr>
        <p:spPr>
          <a:xfrm>
            <a:off x="4333794" y="290848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left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42A9D6-2A96-4F06-B225-C83C396CA8D6}"/>
              </a:ext>
            </a:extLst>
          </p:cNvPr>
          <p:cNvCxnSpPr/>
          <p:nvPr/>
        </p:nvCxnSpPr>
        <p:spPr>
          <a:xfrm flipV="1">
            <a:off x="5482508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34F05D-7E42-49C4-AC71-9BC1CEA9174E}"/>
              </a:ext>
            </a:extLst>
          </p:cNvPr>
          <p:cNvSpPr txBox="1"/>
          <p:nvPr/>
        </p:nvSpPr>
        <p:spPr>
          <a:xfrm>
            <a:off x="5192204" y="290848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right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642A1-1317-4DC3-96A0-921C325AD2C1}"/>
              </a:ext>
            </a:extLst>
          </p:cNvPr>
          <p:cNvSpPr txBox="1"/>
          <p:nvPr/>
        </p:nvSpPr>
        <p:spPr>
          <a:xfrm>
            <a:off x="3184839" y="3530204"/>
            <a:ext cx="376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Pivot &gt; data[right] </a:t>
            </a:r>
            <a:r>
              <a:rPr lang="ko-KR" altLang="en-US" dirty="0"/>
              <a:t>이므로 보류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12F14-6B49-4352-A1E3-B70119825A9F}"/>
              </a:ext>
            </a:extLst>
          </p:cNvPr>
          <p:cNvSpPr txBox="1"/>
          <p:nvPr/>
        </p:nvSpPr>
        <p:spPr>
          <a:xfrm>
            <a:off x="1982174" y="4163066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이 순간 </a:t>
            </a:r>
            <a:r>
              <a:rPr lang="en-US" altLang="ko-KR" b="1" dirty="0">
                <a:solidFill>
                  <a:srgbClr val="FF0000"/>
                </a:solidFill>
              </a:rPr>
              <a:t>left(9)</a:t>
            </a:r>
            <a:r>
              <a:rPr lang="ko-KR" altLang="en-US" b="1" dirty="0">
                <a:solidFill>
                  <a:srgbClr val="FF0000"/>
                </a:solidFill>
              </a:rPr>
              <a:t>와 </a:t>
            </a:r>
            <a:r>
              <a:rPr lang="en-US" altLang="ko-KR" b="1" dirty="0">
                <a:solidFill>
                  <a:srgbClr val="FF0000"/>
                </a:solidFill>
              </a:rPr>
              <a:t>right(1)</a:t>
            </a:r>
            <a:r>
              <a:rPr lang="ko-KR" altLang="en-US" b="1" dirty="0">
                <a:solidFill>
                  <a:srgbClr val="FF0000"/>
                </a:solidFill>
              </a:rPr>
              <a:t>가 또 바뀌어야 함</a:t>
            </a:r>
          </a:p>
        </p:txBody>
      </p:sp>
    </p:spTree>
    <p:extLst>
      <p:ext uri="{BB962C8B-B14F-4D97-AF65-F5344CB8AC3E}">
        <p14:creationId xmlns:p14="http://schemas.microsoft.com/office/powerpoint/2010/main" val="1710920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C123F2-EC1F-450F-B8A0-B882E14EA5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5436319"/>
          </a:xfrm>
        </p:spPr>
        <p:txBody>
          <a:bodyPr>
            <a:normAutofit/>
          </a:bodyPr>
          <a:lstStyle/>
          <a:p>
            <a:r>
              <a:rPr lang="en-US" altLang="ko-KR" dirty="0"/>
              <a:t>Partition(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data, int start, int end)</a:t>
            </a:r>
          </a:p>
          <a:p>
            <a:pPr lvl="1"/>
            <a:r>
              <a:rPr lang="en-US" altLang="ko-KR" dirty="0"/>
              <a:t>[start,</a:t>
            </a:r>
            <a:r>
              <a:rPr lang="ko-KR" altLang="en-US" dirty="0"/>
              <a:t> </a:t>
            </a:r>
            <a:r>
              <a:rPr lang="en-US" altLang="ko-KR" dirty="0"/>
              <a:t>end]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전체 정렬 범위</a:t>
            </a:r>
            <a:endParaRPr lang="en-US" altLang="ko-KR" dirty="0"/>
          </a:p>
          <a:p>
            <a:pPr lvl="1"/>
            <a:r>
              <a:rPr lang="en-US" altLang="ko-KR" dirty="0"/>
              <a:t>[left, right] : pivot</a:t>
            </a:r>
            <a:r>
              <a:rPr lang="ko-KR" altLang="en-US" dirty="0"/>
              <a:t>보다 </a:t>
            </a:r>
            <a:r>
              <a:rPr lang="ko-KR" altLang="en-US" dirty="0" err="1"/>
              <a:t>작은지</a:t>
            </a:r>
            <a:r>
              <a:rPr lang="ko-KR" altLang="en-US" dirty="0"/>
              <a:t> 큰지 검사하기 위한 </a:t>
            </a:r>
            <a:r>
              <a:rPr lang="en-US" altLang="ko-KR" dirty="0"/>
              <a:t>index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88000" lvl="1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0FDFDC-1BCF-4811-B2A9-959F4419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A5809-72AE-4EFA-B121-B98ED8DAEE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AC6938-B83B-496A-B7BF-2DE6F17EDA41}"/>
              </a:ext>
            </a:extLst>
          </p:cNvPr>
          <p:cNvSpPr/>
          <p:nvPr/>
        </p:nvSpPr>
        <p:spPr>
          <a:xfrm>
            <a:off x="708653" y="2285566"/>
            <a:ext cx="7726667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	3	2	4	1	9	6	8	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7A80AE-789F-4F10-BF25-125C4E611649}"/>
              </a:ext>
            </a:extLst>
          </p:cNvPr>
          <p:cNvSpPr/>
          <p:nvPr/>
        </p:nvSpPr>
        <p:spPr>
          <a:xfrm>
            <a:off x="708653" y="2231533"/>
            <a:ext cx="423949" cy="42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05606B-4F15-4154-A1A8-D9326433FE0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5550" y="2446211"/>
            <a:ext cx="189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5F2030-C52F-41C8-89CA-30424D928A75}"/>
              </a:ext>
            </a:extLst>
          </p:cNvPr>
          <p:cNvSpPr txBox="1"/>
          <p:nvPr/>
        </p:nvSpPr>
        <p:spPr>
          <a:xfrm>
            <a:off x="69751" y="2292322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start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99630E-908C-4A56-8CAF-C89BE995897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314946" y="2446211"/>
            <a:ext cx="212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BB713F-F004-463D-B6C5-938455F3DCC2}"/>
              </a:ext>
            </a:extLst>
          </p:cNvPr>
          <p:cNvSpPr txBox="1"/>
          <p:nvPr/>
        </p:nvSpPr>
        <p:spPr>
          <a:xfrm>
            <a:off x="8527222" y="2292322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end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017A7-5260-49B0-8894-54561F5A2DA1}"/>
              </a:ext>
            </a:extLst>
          </p:cNvPr>
          <p:cNvSpPr txBox="1"/>
          <p:nvPr/>
        </p:nvSpPr>
        <p:spPr>
          <a:xfrm>
            <a:off x="645550" y="199913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Pivot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7FE57E-9617-49D5-8074-2134600DAD3F}"/>
              </a:ext>
            </a:extLst>
          </p:cNvPr>
          <p:cNvCxnSpPr/>
          <p:nvPr/>
        </p:nvCxnSpPr>
        <p:spPr>
          <a:xfrm flipV="1">
            <a:off x="4572000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C9DD06-1E31-4D9A-AA30-8A83FB102C2D}"/>
              </a:ext>
            </a:extLst>
          </p:cNvPr>
          <p:cNvSpPr txBox="1"/>
          <p:nvPr/>
        </p:nvSpPr>
        <p:spPr>
          <a:xfrm>
            <a:off x="4333794" y="290848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left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42A9D6-2A96-4F06-B225-C83C396CA8D6}"/>
              </a:ext>
            </a:extLst>
          </p:cNvPr>
          <p:cNvCxnSpPr/>
          <p:nvPr/>
        </p:nvCxnSpPr>
        <p:spPr>
          <a:xfrm flipV="1">
            <a:off x="5474195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34F05D-7E42-49C4-AC71-9BC1CEA9174E}"/>
              </a:ext>
            </a:extLst>
          </p:cNvPr>
          <p:cNvSpPr txBox="1"/>
          <p:nvPr/>
        </p:nvSpPr>
        <p:spPr>
          <a:xfrm>
            <a:off x="5183891" y="290848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right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642A1-1317-4DC3-96A0-921C325AD2C1}"/>
              </a:ext>
            </a:extLst>
          </p:cNvPr>
          <p:cNvSpPr txBox="1"/>
          <p:nvPr/>
        </p:nvSpPr>
        <p:spPr>
          <a:xfrm>
            <a:off x="3184839" y="3530204"/>
            <a:ext cx="462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Pivot &gt; data[left] </a:t>
            </a:r>
            <a:r>
              <a:rPr lang="ko-KR" altLang="en-US" dirty="0"/>
              <a:t>이므로 통과 </a:t>
            </a:r>
            <a:r>
              <a:rPr lang="en-US" altLang="ko-KR" dirty="0">
                <a:sym typeface="Wingdings" panose="05000000000000000000" pitchFamily="2" charset="2"/>
              </a:rPr>
              <a:t> left++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415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C123F2-EC1F-450F-B8A0-B882E14EA5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5436319"/>
          </a:xfrm>
        </p:spPr>
        <p:txBody>
          <a:bodyPr>
            <a:normAutofit/>
          </a:bodyPr>
          <a:lstStyle/>
          <a:p>
            <a:r>
              <a:rPr lang="en-US" altLang="ko-KR" dirty="0"/>
              <a:t>Partition(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data, int start, int end)</a:t>
            </a:r>
          </a:p>
          <a:p>
            <a:pPr lvl="1"/>
            <a:r>
              <a:rPr lang="en-US" altLang="ko-KR" dirty="0"/>
              <a:t>[start,</a:t>
            </a:r>
            <a:r>
              <a:rPr lang="ko-KR" altLang="en-US" dirty="0"/>
              <a:t> </a:t>
            </a:r>
            <a:r>
              <a:rPr lang="en-US" altLang="ko-KR" dirty="0"/>
              <a:t>end]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전체 정렬 범위</a:t>
            </a:r>
            <a:endParaRPr lang="en-US" altLang="ko-KR" dirty="0"/>
          </a:p>
          <a:p>
            <a:pPr lvl="1"/>
            <a:r>
              <a:rPr lang="en-US" altLang="ko-KR" dirty="0"/>
              <a:t>[left, right] : pivot</a:t>
            </a:r>
            <a:r>
              <a:rPr lang="ko-KR" altLang="en-US" dirty="0"/>
              <a:t>보다 </a:t>
            </a:r>
            <a:r>
              <a:rPr lang="ko-KR" altLang="en-US" dirty="0" err="1"/>
              <a:t>작은지</a:t>
            </a:r>
            <a:r>
              <a:rPr lang="ko-KR" altLang="en-US" dirty="0"/>
              <a:t> 큰지 검사하기 위한 </a:t>
            </a:r>
            <a:r>
              <a:rPr lang="en-US" altLang="ko-KR" dirty="0"/>
              <a:t>index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88000" lvl="1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0FDFDC-1BCF-4811-B2A9-959F4419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A5809-72AE-4EFA-B121-B98ED8DAEE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AC6938-B83B-496A-B7BF-2DE6F17EDA41}"/>
              </a:ext>
            </a:extLst>
          </p:cNvPr>
          <p:cNvSpPr/>
          <p:nvPr/>
        </p:nvSpPr>
        <p:spPr>
          <a:xfrm>
            <a:off x="708653" y="2285566"/>
            <a:ext cx="7726667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	3	2	4	1	9	6	8	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7A80AE-789F-4F10-BF25-125C4E611649}"/>
              </a:ext>
            </a:extLst>
          </p:cNvPr>
          <p:cNvSpPr/>
          <p:nvPr/>
        </p:nvSpPr>
        <p:spPr>
          <a:xfrm>
            <a:off x="708653" y="2231533"/>
            <a:ext cx="423949" cy="42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05606B-4F15-4154-A1A8-D9326433FE0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5550" y="2446211"/>
            <a:ext cx="189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5F2030-C52F-41C8-89CA-30424D928A75}"/>
              </a:ext>
            </a:extLst>
          </p:cNvPr>
          <p:cNvSpPr txBox="1"/>
          <p:nvPr/>
        </p:nvSpPr>
        <p:spPr>
          <a:xfrm>
            <a:off x="69751" y="2292322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start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99630E-908C-4A56-8CAF-C89BE995897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314946" y="2446211"/>
            <a:ext cx="212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BB713F-F004-463D-B6C5-938455F3DCC2}"/>
              </a:ext>
            </a:extLst>
          </p:cNvPr>
          <p:cNvSpPr txBox="1"/>
          <p:nvPr/>
        </p:nvSpPr>
        <p:spPr>
          <a:xfrm>
            <a:off x="8527222" y="2292322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end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017A7-5260-49B0-8894-54561F5A2DA1}"/>
              </a:ext>
            </a:extLst>
          </p:cNvPr>
          <p:cNvSpPr txBox="1"/>
          <p:nvPr/>
        </p:nvSpPr>
        <p:spPr>
          <a:xfrm>
            <a:off x="645550" y="199913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Pivot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7FE57E-9617-49D5-8074-2134600DAD3F}"/>
              </a:ext>
            </a:extLst>
          </p:cNvPr>
          <p:cNvCxnSpPr>
            <a:cxnSpLocks/>
          </p:cNvCxnSpPr>
          <p:nvPr/>
        </p:nvCxnSpPr>
        <p:spPr>
          <a:xfrm flipV="1">
            <a:off x="4987506" y="2543898"/>
            <a:ext cx="415767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C9DD06-1E31-4D9A-AA30-8A83FB102C2D}"/>
              </a:ext>
            </a:extLst>
          </p:cNvPr>
          <p:cNvSpPr txBox="1"/>
          <p:nvPr/>
        </p:nvSpPr>
        <p:spPr>
          <a:xfrm>
            <a:off x="4749300" y="290848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left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42A9D6-2A96-4F06-B225-C83C396CA8D6}"/>
              </a:ext>
            </a:extLst>
          </p:cNvPr>
          <p:cNvCxnSpPr/>
          <p:nvPr/>
        </p:nvCxnSpPr>
        <p:spPr>
          <a:xfrm flipV="1">
            <a:off x="5474195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34F05D-7E42-49C4-AC71-9BC1CEA9174E}"/>
              </a:ext>
            </a:extLst>
          </p:cNvPr>
          <p:cNvSpPr txBox="1"/>
          <p:nvPr/>
        </p:nvSpPr>
        <p:spPr>
          <a:xfrm>
            <a:off x="5183891" y="290848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right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642A1-1317-4DC3-96A0-921C325AD2C1}"/>
              </a:ext>
            </a:extLst>
          </p:cNvPr>
          <p:cNvSpPr txBox="1"/>
          <p:nvPr/>
        </p:nvSpPr>
        <p:spPr>
          <a:xfrm>
            <a:off x="3184839" y="3530204"/>
            <a:ext cx="479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Pivot &lt; data[right] </a:t>
            </a:r>
            <a:r>
              <a:rPr lang="ko-KR" altLang="en-US" dirty="0"/>
              <a:t>이므로 통과 </a:t>
            </a:r>
            <a:r>
              <a:rPr lang="en-US" altLang="ko-KR" dirty="0">
                <a:sym typeface="Wingdings" panose="05000000000000000000" pitchFamily="2" charset="2"/>
              </a:rPr>
              <a:t> right--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804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C123F2-EC1F-450F-B8A0-B882E14EA5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5436319"/>
          </a:xfrm>
        </p:spPr>
        <p:txBody>
          <a:bodyPr>
            <a:normAutofit/>
          </a:bodyPr>
          <a:lstStyle/>
          <a:p>
            <a:r>
              <a:rPr lang="en-US" altLang="ko-KR" dirty="0"/>
              <a:t>Partition(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data, int start, int end)</a:t>
            </a:r>
          </a:p>
          <a:p>
            <a:pPr lvl="1"/>
            <a:r>
              <a:rPr lang="en-US" altLang="ko-KR" dirty="0"/>
              <a:t>[start,</a:t>
            </a:r>
            <a:r>
              <a:rPr lang="ko-KR" altLang="en-US" dirty="0"/>
              <a:t> </a:t>
            </a:r>
            <a:r>
              <a:rPr lang="en-US" altLang="ko-KR" dirty="0"/>
              <a:t>end]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전체 정렬 범위</a:t>
            </a:r>
            <a:endParaRPr lang="en-US" altLang="ko-KR" dirty="0"/>
          </a:p>
          <a:p>
            <a:pPr lvl="1"/>
            <a:r>
              <a:rPr lang="en-US" altLang="ko-KR" dirty="0"/>
              <a:t>[left, right] : pivot</a:t>
            </a:r>
            <a:r>
              <a:rPr lang="ko-KR" altLang="en-US" dirty="0"/>
              <a:t>보다 </a:t>
            </a:r>
            <a:r>
              <a:rPr lang="ko-KR" altLang="en-US" dirty="0" err="1"/>
              <a:t>작은지</a:t>
            </a:r>
            <a:r>
              <a:rPr lang="ko-KR" altLang="en-US" dirty="0"/>
              <a:t> 큰지 검사하기 위한 </a:t>
            </a:r>
            <a:r>
              <a:rPr lang="en-US" altLang="ko-KR" dirty="0"/>
              <a:t>index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88000" lvl="1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0FDFDC-1BCF-4811-B2A9-959F4419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A5809-72AE-4EFA-B121-B98ED8DAEE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AC6938-B83B-496A-B7BF-2DE6F17EDA41}"/>
              </a:ext>
            </a:extLst>
          </p:cNvPr>
          <p:cNvSpPr/>
          <p:nvPr/>
        </p:nvSpPr>
        <p:spPr>
          <a:xfrm>
            <a:off x="708653" y="2285566"/>
            <a:ext cx="7726667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	3	2	4	1	9	6	8	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7A80AE-789F-4F10-BF25-125C4E611649}"/>
              </a:ext>
            </a:extLst>
          </p:cNvPr>
          <p:cNvSpPr/>
          <p:nvPr/>
        </p:nvSpPr>
        <p:spPr>
          <a:xfrm>
            <a:off x="708653" y="2231533"/>
            <a:ext cx="423949" cy="42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05606B-4F15-4154-A1A8-D9326433FE0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5550" y="2446211"/>
            <a:ext cx="189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5F2030-C52F-41C8-89CA-30424D928A75}"/>
              </a:ext>
            </a:extLst>
          </p:cNvPr>
          <p:cNvSpPr txBox="1"/>
          <p:nvPr/>
        </p:nvSpPr>
        <p:spPr>
          <a:xfrm>
            <a:off x="69751" y="2292322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start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99630E-908C-4A56-8CAF-C89BE995897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314946" y="2446211"/>
            <a:ext cx="212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BB713F-F004-463D-B6C5-938455F3DCC2}"/>
              </a:ext>
            </a:extLst>
          </p:cNvPr>
          <p:cNvSpPr txBox="1"/>
          <p:nvPr/>
        </p:nvSpPr>
        <p:spPr>
          <a:xfrm>
            <a:off x="8527222" y="2292322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end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017A7-5260-49B0-8894-54561F5A2DA1}"/>
              </a:ext>
            </a:extLst>
          </p:cNvPr>
          <p:cNvSpPr txBox="1"/>
          <p:nvPr/>
        </p:nvSpPr>
        <p:spPr>
          <a:xfrm>
            <a:off x="645550" y="199913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Pivot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7FE57E-9617-49D5-8074-2134600DAD3F}"/>
              </a:ext>
            </a:extLst>
          </p:cNvPr>
          <p:cNvCxnSpPr/>
          <p:nvPr/>
        </p:nvCxnSpPr>
        <p:spPr>
          <a:xfrm flipV="1">
            <a:off x="4572000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C9DD06-1E31-4D9A-AA30-8A83FB102C2D}"/>
              </a:ext>
            </a:extLst>
          </p:cNvPr>
          <p:cNvSpPr txBox="1"/>
          <p:nvPr/>
        </p:nvSpPr>
        <p:spPr>
          <a:xfrm>
            <a:off x="4281696" y="290848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right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42A9D6-2A96-4F06-B225-C83C396CA8D6}"/>
              </a:ext>
            </a:extLst>
          </p:cNvPr>
          <p:cNvCxnSpPr/>
          <p:nvPr/>
        </p:nvCxnSpPr>
        <p:spPr>
          <a:xfrm flipV="1">
            <a:off x="5474195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34F05D-7E42-49C4-AC71-9BC1CEA9174E}"/>
              </a:ext>
            </a:extLst>
          </p:cNvPr>
          <p:cNvSpPr txBox="1"/>
          <p:nvPr/>
        </p:nvSpPr>
        <p:spPr>
          <a:xfrm>
            <a:off x="5235989" y="2908484"/>
            <a:ext cx="476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left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642A1-1317-4DC3-96A0-921C325AD2C1}"/>
              </a:ext>
            </a:extLst>
          </p:cNvPr>
          <p:cNvSpPr txBox="1"/>
          <p:nvPr/>
        </p:nvSpPr>
        <p:spPr>
          <a:xfrm>
            <a:off x="1865155" y="3338629"/>
            <a:ext cx="5413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13. right &gt; left </a:t>
            </a:r>
            <a:r>
              <a:rPr lang="ko-KR" altLang="en-US" b="1" dirty="0"/>
              <a:t>가 되었으므로 모두 검사를 한 것임</a:t>
            </a:r>
            <a:endParaRPr lang="en-US" altLang="ko-KR" b="1" dirty="0"/>
          </a:p>
          <a:p>
            <a:r>
              <a:rPr lang="en-US" altLang="ko-KR" b="1" dirty="0">
                <a:solidFill>
                  <a:srgbClr val="FF0000"/>
                </a:solidFill>
              </a:rPr>
              <a:t> 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[start+1, right]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까지가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pivot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보다 작은 경우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en-US" altLang="ko-KR" b="1" dirty="0">
                <a:solidFill>
                  <a:srgbClr val="0070C0"/>
                </a:solidFill>
                <a:sym typeface="Wingdings" panose="05000000000000000000" pitchFamily="2" charset="2"/>
              </a:rPr>
              <a:t> [left, end] </a:t>
            </a:r>
            <a:r>
              <a:rPr lang="ko-KR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까지가 </a:t>
            </a:r>
            <a:r>
              <a:rPr lang="en-US" altLang="ko-KR" b="1" dirty="0">
                <a:solidFill>
                  <a:srgbClr val="0070C0"/>
                </a:solidFill>
                <a:sym typeface="Wingdings" panose="05000000000000000000" pitchFamily="2" charset="2"/>
              </a:rPr>
              <a:t>pivot</a:t>
            </a:r>
            <a:r>
              <a:rPr lang="ko-KR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보다 큰 경우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9A6497-7C2D-4EA0-9927-CAF73E06C753}"/>
              </a:ext>
            </a:extLst>
          </p:cNvPr>
          <p:cNvSpPr/>
          <p:nvPr/>
        </p:nvSpPr>
        <p:spPr>
          <a:xfrm>
            <a:off x="1612669" y="2137630"/>
            <a:ext cx="3322453" cy="1078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298ACC-5F31-4F62-9F87-ACFB60760621}"/>
              </a:ext>
            </a:extLst>
          </p:cNvPr>
          <p:cNvSpPr/>
          <p:nvPr/>
        </p:nvSpPr>
        <p:spPr>
          <a:xfrm>
            <a:off x="5144514" y="2137630"/>
            <a:ext cx="3322453" cy="10786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0F04B39-E533-41FB-AB8F-90320BCC34E3}"/>
              </a:ext>
            </a:extLst>
          </p:cNvPr>
          <p:cNvSpPr/>
          <p:nvPr/>
        </p:nvSpPr>
        <p:spPr>
          <a:xfrm>
            <a:off x="4998225" y="2419357"/>
            <a:ext cx="100391" cy="1003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1581DCE-F966-4C5A-BEF4-7DB7D53FF5A9}"/>
              </a:ext>
            </a:extLst>
          </p:cNvPr>
          <p:cNvCxnSpPr>
            <a:stCxn id="6" idx="4"/>
            <a:endCxn id="19" idx="4"/>
          </p:cNvCxnSpPr>
          <p:nvPr/>
        </p:nvCxnSpPr>
        <p:spPr>
          <a:xfrm rot="5400000" flipH="1" flipV="1">
            <a:off x="2916657" y="523718"/>
            <a:ext cx="135734" cy="4127793"/>
          </a:xfrm>
          <a:prstGeom prst="bentConnector3">
            <a:avLst>
              <a:gd name="adj1" fmla="val -144227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2DE15C-315E-479F-9BD7-C1445230C1E6}"/>
              </a:ext>
            </a:extLst>
          </p:cNvPr>
          <p:cNvSpPr txBox="1"/>
          <p:nvPr/>
        </p:nvSpPr>
        <p:spPr>
          <a:xfrm>
            <a:off x="530775" y="4629806"/>
            <a:ext cx="490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Pivot</a:t>
            </a:r>
            <a:r>
              <a:rPr lang="ko-KR" altLang="en-US" dirty="0"/>
              <a:t>은 이 위치로 들어가면 됨 </a:t>
            </a:r>
            <a:r>
              <a:rPr lang="en-US" altLang="ko-KR" dirty="0"/>
              <a:t>(pivot </a:t>
            </a:r>
            <a:r>
              <a:rPr lang="ko-KR" altLang="en-US" dirty="0"/>
              <a:t>위치 </a:t>
            </a:r>
            <a:r>
              <a:rPr lang="en-US" altLang="ko-KR" dirty="0"/>
              <a:t>fix)</a:t>
            </a:r>
          </a:p>
        </p:txBody>
      </p:sp>
    </p:spTree>
    <p:extLst>
      <p:ext uri="{BB962C8B-B14F-4D97-AF65-F5344CB8AC3E}">
        <p14:creationId xmlns:p14="http://schemas.microsoft.com/office/powerpoint/2010/main" val="271072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6BD5A0-D557-4FC7-8753-7A7086E46A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Merge sort</a:t>
            </a:r>
          </a:p>
          <a:p>
            <a:pPr lvl="1"/>
            <a:r>
              <a:rPr lang="en-US" altLang="ko-KR" dirty="0" err="1"/>
              <a:t>mergeSort</a:t>
            </a:r>
            <a:r>
              <a:rPr lang="en-US" altLang="ko-KR" dirty="0"/>
              <a:t>(Queue q);</a:t>
            </a:r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Divide &amp; Combine </a:t>
            </a:r>
            <a:r>
              <a:rPr lang="ko-KR" altLang="en-US" dirty="0"/>
              <a:t>과정</a:t>
            </a: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현재 정렬하고자 하는 </a:t>
            </a:r>
            <a:r>
              <a:rPr lang="en-US" altLang="ko-KR" dirty="0"/>
              <a:t>data(Queue q)</a:t>
            </a:r>
            <a:r>
              <a:rPr lang="ko-KR" altLang="en-US" dirty="0"/>
              <a:t>가 정렬이 됨</a:t>
            </a:r>
            <a:endParaRPr lang="en-US" altLang="ko-KR" dirty="0"/>
          </a:p>
          <a:p>
            <a:pPr lvl="2"/>
            <a:r>
              <a:rPr lang="ko-KR" altLang="en-US" dirty="0"/>
              <a:t>현재 정렬하고자 하는 </a:t>
            </a:r>
            <a:r>
              <a:rPr lang="en-US" altLang="ko-KR" dirty="0"/>
              <a:t>data</a:t>
            </a:r>
            <a:r>
              <a:rPr lang="ko-KR" altLang="en-US" dirty="0"/>
              <a:t>를 반으로 쪼갬 </a:t>
            </a:r>
            <a:r>
              <a:rPr lang="en-US" altLang="ko-KR" dirty="0"/>
              <a:t>(divide)</a:t>
            </a:r>
          </a:p>
          <a:p>
            <a:pPr lvl="3"/>
            <a:r>
              <a:rPr lang="ko-KR" altLang="en-US" dirty="0"/>
              <a:t>각각 쪼개진 </a:t>
            </a:r>
            <a:r>
              <a:rPr lang="en-US" altLang="ko-KR" dirty="0"/>
              <a:t>data</a:t>
            </a:r>
            <a:r>
              <a:rPr lang="ko-KR" altLang="en-US" dirty="0"/>
              <a:t>에 대해서 다시 </a:t>
            </a:r>
            <a:r>
              <a:rPr lang="en-US" altLang="ko-KR" dirty="0" err="1"/>
              <a:t>mergeSort</a:t>
            </a:r>
            <a:r>
              <a:rPr lang="ko-KR" altLang="en-US" dirty="0"/>
              <a:t>를 부름</a:t>
            </a:r>
            <a:endParaRPr lang="en-US" altLang="ko-KR" dirty="0"/>
          </a:p>
          <a:p>
            <a:pPr lvl="2"/>
            <a:r>
              <a:rPr lang="en-US" altLang="ko-KR" dirty="0"/>
              <a:t>merge</a:t>
            </a:r>
            <a:r>
              <a:rPr lang="ko-KR" altLang="en-US" dirty="0"/>
              <a:t>함수</a:t>
            </a:r>
            <a:r>
              <a:rPr lang="en-US" altLang="ko-KR" dirty="0"/>
              <a:t>(conquer)</a:t>
            </a:r>
            <a:r>
              <a:rPr lang="ko-KR" altLang="en-US" dirty="0"/>
              <a:t>를 통해서 반으로 쪼갠 부분을 합침 </a:t>
            </a:r>
            <a:r>
              <a:rPr lang="en-US" altLang="ko-KR" dirty="0"/>
              <a:t>(combine)</a:t>
            </a:r>
          </a:p>
          <a:p>
            <a:pPr lvl="1"/>
            <a:r>
              <a:rPr lang="en-US" altLang="ko-KR" dirty="0"/>
              <a:t>merge(Queue q1, Queue q2, Queue result);</a:t>
            </a:r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Conquer </a:t>
            </a:r>
            <a:r>
              <a:rPr lang="ko-KR" altLang="en-US" dirty="0"/>
              <a:t>과정</a:t>
            </a: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쪼개져서 온 </a:t>
            </a:r>
            <a:r>
              <a:rPr lang="en-US" altLang="ko-KR" dirty="0"/>
              <a:t>q1, q2</a:t>
            </a:r>
            <a:r>
              <a:rPr lang="ko-KR" altLang="en-US" dirty="0"/>
              <a:t>를 정렬해서 </a:t>
            </a:r>
            <a:r>
              <a:rPr lang="en-US" altLang="ko-KR" dirty="0"/>
              <a:t>result</a:t>
            </a:r>
            <a:r>
              <a:rPr lang="ko-KR" altLang="en-US" dirty="0"/>
              <a:t>에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pPr lvl="2"/>
            <a:r>
              <a:rPr lang="en-US" altLang="ko-KR" dirty="0"/>
              <a:t>q1</a:t>
            </a:r>
            <a:r>
              <a:rPr lang="ko-KR" altLang="en-US" dirty="0"/>
              <a:t>과 </a:t>
            </a:r>
            <a:r>
              <a:rPr lang="en-US" altLang="ko-KR" dirty="0"/>
              <a:t>q2</a:t>
            </a:r>
            <a:r>
              <a:rPr lang="ko-KR" altLang="en-US" dirty="0"/>
              <a:t>의 제일 앞 원소끼리 비교해서 더 작은애를 </a:t>
            </a:r>
            <a:r>
              <a:rPr lang="en-US" altLang="ko-KR" dirty="0"/>
              <a:t>result</a:t>
            </a:r>
            <a:r>
              <a:rPr lang="ko-KR" altLang="en-US" dirty="0"/>
              <a:t>에 넣음</a:t>
            </a:r>
            <a:endParaRPr lang="en-US" altLang="ko-KR" dirty="0"/>
          </a:p>
          <a:p>
            <a:pPr lvl="3"/>
            <a:r>
              <a:rPr lang="ko-KR" altLang="en-US" dirty="0"/>
              <a:t>한쪽이 다 끝날 때까지 반복</a:t>
            </a:r>
            <a:endParaRPr lang="en-US" altLang="ko-KR" dirty="0"/>
          </a:p>
          <a:p>
            <a:pPr lvl="2"/>
            <a:r>
              <a:rPr lang="ko-KR" altLang="en-US" dirty="0"/>
              <a:t>남은 한 쪽을 </a:t>
            </a:r>
            <a:r>
              <a:rPr lang="en-US" altLang="ko-KR" dirty="0"/>
              <a:t>result</a:t>
            </a:r>
            <a:r>
              <a:rPr lang="ko-KR" altLang="en-US" dirty="0"/>
              <a:t>에 </a:t>
            </a:r>
            <a:r>
              <a:rPr lang="ko-KR" altLang="en-US" dirty="0" err="1"/>
              <a:t>넣어줌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9AE6D3-CD0A-427E-92A0-FA101718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577E9-15BC-423F-81EB-62B0BE6FA1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7D1B7-0DAF-44CF-B044-9D88F073E6E5}"/>
              </a:ext>
            </a:extLst>
          </p:cNvPr>
          <p:cNvSpPr txBox="1"/>
          <p:nvPr/>
        </p:nvSpPr>
        <p:spPr>
          <a:xfrm>
            <a:off x="3344334" y="1084605"/>
            <a:ext cx="3828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이번 구현에서는 </a:t>
            </a:r>
            <a:r>
              <a:rPr lang="en-US" altLang="ko-KR" sz="1200" dirty="0"/>
              <a:t>array</a:t>
            </a:r>
            <a:r>
              <a:rPr lang="ko-KR" altLang="en-US" sz="1200" dirty="0"/>
              <a:t>대신 </a:t>
            </a:r>
            <a:r>
              <a:rPr lang="en-US" altLang="ko-KR" sz="1200" dirty="0"/>
              <a:t>Queue</a:t>
            </a:r>
            <a:r>
              <a:rPr lang="ko-KR" altLang="en-US" sz="1200" dirty="0"/>
              <a:t>를 사용할 예정임</a:t>
            </a:r>
            <a:endParaRPr lang="en-US" altLang="ko-KR" sz="1200" dirty="0"/>
          </a:p>
          <a:p>
            <a:pPr algn="ctr"/>
            <a:r>
              <a:rPr lang="en-US" altLang="ko-KR" sz="1200" dirty="0"/>
              <a:t>(merge sort</a:t>
            </a:r>
            <a:r>
              <a:rPr lang="ko-KR" altLang="en-US" sz="1200" dirty="0"/>
              <a:t>는 </a:t>
            </a:r>
            <a:r>
              <a:rPr lang="en-US" altLang="ko-KR" sz="1200" dirty="0"/>
              <a:t>array</a:t>
            </a:r>
            <a:r>
              <a:rPr lang="ko-KR" altLang="en-US" sz="1200" dirty="0"/>
              <a:t>의 제일 앞 원소만 접근하기 때문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DB7BC67-A446-41AD-98C9-E578BF60E778}"/>
              </a:ext>
            </a:extLst>
          </p:cNvPr>
          <p:cNvCxnSpPr>
            <a:endCxn id="5" idx="1"/>
          </p:cNvCxnSpPr>
          <p:nvPr/>
        </p:nvCxnSpPr>
        <p:spPr>
          <a:xfrm flipV="1">
            <a:off x="2548467" y="1315438"/>
            <a:ext cx="795867" cy="191629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787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C123F2-EC1F-450F-B8A0-B882E14EA5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5436319"/>
          </a:xfrm>
        </p:spPr>
        <p:txBody>
          <a:bodyPr>
            <a:normAutofit/>
          </a:bodyPr>
          <a:lstStyle/>
          <a:p>
            <a:r>
              <a:rPr lang="en-US" altLang="ko-KR" dirty="0"/>
              <a:t>Partition(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data, int start, int end)</a:t>
            </a:r>
          </a:p>
          <a:p>
            <a:pPr lvl="1"/>
            <a:r>
              <a:rPr lang="en-US" altLang="ko-KR" dirty="0"/>
              <a:t>[start,</a:t>
            </a:r>
            <a:r>
              <a:rPr lang="ko-KR" altLang="en-US" dirty="0"/>
              <a:t> </a:t>
            </a:r>
            <a:r>
              <a:rPr lang="en-US" altLang="ko-KR" dirty="0"/>
              <a:t>end]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전체 정렬 범위</a:t>
            </a:r>
            <a:endParaRPr lang="en-US" altLang="ko-KR" dirty="0"/>
          </a:p>
          <a:p>
            <a:pPr lvl="1"/>
            <a:r>
              <a:rPr lang="en-US" altLang="ko-KR" dirty="0"/>
              <a:t>[left, right] : pivot</a:t>
            </a:r>
            <a:r>
              <a:rPr lang="ko-KR" altLang="en-US" dirty="0"/>
              <a:t>보다 </a:t>
            </a:r>
            <a:r>
              <a:rPr lang="ko-KR" altLang="en-US" dirty="0" err="1"/>
              <a:t>작은지</a:t>
            </a:r>
            <a:r>
              <a:rPr lang="ko-KR" altLang="en-US" dirty="0"/>
              <a:t> 큰지 검사하기 위한 </a:t>
            </a:r>
            <a:r>
              <a:rPr lang="en-US" altLang="ko-KR" dirty="0"/>
              <a:t>index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88000" lvl="1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0FDFDC-1BCF-4811-B2A9-959F4419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A5809-72AE-4EFA-B121-B98ED8DAEE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AC6938-B83B-496A-B7BF-2DE6F17EDA41}"/>
              </a:ext>
            </a:extLst>
          </p:cNvPr>
          <p:cNvSpPr/>
          <p:nvPr/>
        </p:nvSpPr>
        <p:spPr>
          <a:xfrm>
            <a:off x="708653" y="2285566"/>
            <a:ext cx="7726667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	3	2	4	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en-US" altLang="ko-KR" dirty="0">
                <a:solidFill>
                  <a:schemeClr val="tx1"/>
                </a:solidFill>
              </a:rPr>
              <a:t>	9	6	8	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7A80AE-789F-4F10-BF25-125C4E611649}"/>
              </a:ext>
            </a:extLst>
          </p:cNvPr>
          <p:cNvSpPr/>
          <p:nvPr/>
        </p:nvSpPr>
        <p:spPr>
          <a:xfrm>
            <a:off x="4360011" y="2248695"/>
            <a:ext cx="423949" cy="42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05606B-4F15-4154-A1A8-D9326433FE0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5550" y="2446211"/>
            <a:ext cx="189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5F2030-C52F-41C8-89CA-30424D928A75}"/>
              </a:ext>
            </a:extLst>
          </p:cNvPr>
          <p:cNvSpPr txBox="1"/>
          <p:nvPr/>
        </p:nvSpPr>
        <p:spPr>
          <a:xfrm>
            <a:off x="69751" y="2292322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start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99630E-908C-4A56-8CAF-C89BE995897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314946" y="2446211"/>
            <a:ext cx="212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BB713F-F004-463D-B6C5-938455F3DCC2}"/>
              </a:ext>
            </a:extLst>
          </p:cNvPr>
          <p:cNvSpPr txBox="1"/>
          <p:nvPr/>
        </p:nvSpPr>
        <p:spPr>
          <a:xfrm>
            <a:off x="8527222" y="2292322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end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017A7-5260-49B0-8894-54561F5A2DA1}"/>
              </a:ext>
            </a:extLst>
          </p:cNvPr>
          <p:cNvSpPr txBox="1"/>
          <p:nvPr/>
        </p:nvSpPr>
        <p:spPr>
          <a:xfrm>
            <a:off x="4296909" y="1999234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Pivot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7FE57E-9617-49D5-8074-2134600DAD3F}"/>
              </a:ext>
            </a:extLst>
          </p:cNvPr>
          <p:cNvCxnSpPr/>
          <p:nvPr/>
        </p:nvCxnSpPr>
        <p:spPr>
          <a:xfrm flipV="1">
            <a:off x="914400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C9DD06-1E31-4D9A-AA30-8A83FB102C2D}"/>
              </a:ext>
            </a:extLst>
          </p:cNvPr>
          <p:cNvSpPr txBox="1"/>
          <p:nvPr/>
        </p:nvSpPr>
        <p:spPr>
          <a:xfrm>
            <a:off x="624096" y="290848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right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42A9D6-2A96-4F06-B225-C83C396CA8D6}"/>
              </a:ext>
            </a:extLst>
          </p:cNvPr>
          <p:cNvCxnSpPr/>
          <p:nvPr/>
        </p:nvCxnSpPr>
        <p:spPr>
          <a:xfrm flipV="1">
            <a:off x="5474195" y="2543898"/>
            <a:ext cx="0" cy="4073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34F05D-7E42-49C4-AC71-9BC1CEA9174E}"/>
              </a:ext>
            </a:extLst>
          </p:cNvPr>
          <p:cNvSpPr txBox="1"/>
          <p:nvPr/>
        </p:nvSpPr>
        <p:spPr>
          <a:xfrm>
            <a:off x="5235989" y="2908484"/>
            <a:ext cx="476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left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642A1-1317-4DC3-96A0-921C325AD2C1}"/>
              </a:ext>
            </a:extLst>
          </p:cNvPr>
          <p:cNvSpPr txBox="1"/>
          <p:nvPr/>
        </p:nvSpPr>
        <p:spPr>
          <a:xfrm>
            <a:off x="2461326" y="3289518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pivot</a:t>
            </a:r>
            <a:r>
              <a:rPr lang="ko-KR" altLang="en-US" dirty="0"/>
              <a:t>과 </a:t>
            </a:r>
            <a:r>
              <a:rPr lang="en-US" altLang="ko-KR" dirty="0"/>
              <a:t>data[right] </a:t>
            </a:r>
            <a:r>
              <a:rPr lang="ko-KR" altLang="en-US" dirty="0"/>
              <a:t>위치 </a:t>
            </a:r>
            <a:r>
              <a:rPr lang="en-US" altLang="ko-KR" dirty="0"/>
              <a:t>swap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0F04B39-E533-41FB-AB8F-90320BCC34E3}"/>
              </a:ext>
            </a:extLst>
          </p:cNvPr>
          <p:cNvSpPr/>
          <p:nvPr/>
        </p:nvSpPr>
        <p:spPr>
          <a:xfrm>
            <a:off x="4998225" y="2419357"/>
            <a:ext cx="100391" cy="1003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3A1298-D182-48C3-8EDE-F40F963F615B}"/>
              </a:ext>
            </a:extLst>
          </p:cNvPr>
          <p:cNvSpPr txBox="1"/>
          <p:nvPr/>
        </p:nvSpPr>
        <p:spPr>
          <a:xfrm>
            <a:off x="315885" y="3952621"/>
            <a:ext cx="881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rgbClr val="FF0000"/>
                </a:solidFill>
              </a:rPr>
              <a:t>이렇게 함으로써</a:t>
            </a:r>
            <a:r>
              <a:rPr lang="en-US" altLang="ko-KR" b="1" dirty="0">
                <a:solidFill>
                  <a:srgbClr val="FF0000"/>
                </a:solidFill>
              </a:rPr>
              <a:t>, pivot</a:t>
            </a:r>
            <a:r>
              <a:rPr lang="ko-KR" altLang="en-US" b="1" dirty="0">
                <a:solidFill>
                  <a:srgbClr val="FF0000"/>
                </a:solidFill>
              </a:rPr>
              <a:t>은 정확한 위치에 정렬이 되었음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b="1" dirty="0">
                <a:solidFill>
                  <a:srgbClr val="FF0000"/>
                </a:solidFill>
              </a:rPr>
              <a:t>Data[right]</a:t>
            </a:r>
            <a:r>
              <a:rPr lang="ko-KR" altLang="en-US" b="1" dirty="0">
                <a:solidFill>
                  <a:srgbClr val="FF0000"/>
                </a:solidFill>
              </a:rPr>
              <a:t>는 </a:t>
            </a:r>
            <a:r>
              <a:rPr lang="en-US" altLang="ko-KR" b="1" dirty="0">
                <a:solidFill>
                  <a:srgbClr val="FF0000"/>
                </a:solidFill>
              </a:rPr>
              <a:t>pivot</a:t>
            </a:r>
            <a:r>
              <a:rPr lang="ko-KR" altLang="en-US" b="1" dirty="0">
                <a:solidFill>
                  <a:srgbClr val="FF0000"/>
                </a:solidFill>
              </a:rPr>
              <a:t>보다 작은 값이어야 하므로 왼쪽으로 이동이 되어도 상관 없음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1112CF-E0E5-4F9F-AB62-F3D07B0655EA}"/>
              </a:ext>
            </a:extLst>
          </p:cNvPr>
          <p:cNvSpPr txBox="1"/>
          <p:nvPr/>
        </p:nvSpPr>
        <p:spPr>
          <a:xfrm>
            <a:off x="2646617" y="5335312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최종적으로</a:t>
            </a:r>
            <a:r>
              <a:rPr lang="en-US" altLang="ko-KR" b="1" dirty="0"/>
              <a:t> pivot</a:t>
            </a:r>
            <a:r>
              <a:rPr lang="ko-KR" altLang="en-US" b="1" dirty="0"/>
              <a:t>의 </a:t>
            </a:r>
            <a:r>
              <a:rPr lang="en-US" altLang="ko-KR" b="1" dirty="0"/>
              <a:t>index</a:t>
            </a:r>
            <a:r>
              <a:rPr lang="ko-KR" altLang="en-US" b="1" dirty="0"/>
              <a:t>를 </a:t>
            </a:r>
            <a:r>
              <a:rPr lang="en-US" altLang="ko-KR" b="1" dirty="0"/>
              <a:t>return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41000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CD78C0B-8763-4B8E-99DD-38F01A2DAB5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int partition(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data, int start, int end)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	int left = start + 1;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	int right = end;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	int pivot = </a:t>
            </a:r>
            <a:r>
              <a:rPr lang="en-US" altLang="ko-KR" dirty="0" err="1"/>
              <a:t>data.get</a:t>
            </a:r>
            <a:r>
              <a:rPr lang="en-US" altLang="ko-KR" dirty="0"/>
              <a:t>(start); // </a:t>
            </a:r>
            <a:r>
              <a:rPr lang="en-US" altLang="ko-KR" dirty="0" err="1"/>
              <a:t>ArrayList</a:t>
            </a:r>
            <a:r>
              <a:rPr lang="ko-KR" altLang="en-US" dirty="0"/>
              <a:t>에서 </a:t>
            </a:r>
            <a:r>
              <a:rPr lang="en-US" altLang="ko-KR" dirty="0"/>
              <a:t>data[start]</a:t>
            </a:r>
            <a:r>
              <a:rPr lang="ko-KR" altLang="en-US" dirty="0"/>
              <a:t>랑 같음</a:t>
            </a: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	while (left &lt;= right) {</a:t>
            </a:r>
            <a:br>
              <a:rPr lang="en-US" altLang="ko-KR" dirty="0"/>
            </a:br>
            <a:r>
              <a:rPr lang="en-US" altLang="ko-KR" dirty="0"/>
              <a:t>		while (left &lt;= right &amp;&amp; </a:t>
            </a:r>
            <a:r>
              <a:rPr lang="en-US" altLang="ko-KR" dirty="0" err="1"/>
              <a:t>data.get</a:t>
            </a:r>
            <a:r>
              <a:rPr lang="en-US" altLang="ko-KR" dirty="0"/>
              <a:t>(left) &lt; pivot) {</a:t>
            </a:r>
            <a:br>
              <a:rPr lang="en-US" altLang="ko-KR" dirty="0"/>
            </a:br>
            <a:r>
              <a:rPr lang="en-US" altLang="ko-KR" dirty="0"/>
              <a:t>			left++;</a:t>
            </a:r>
            <a:br>
              <a:rPr lang="en-US" altLang="ko-KR" dirty="0"/>
            </a:br>
            <a:r>
              <a:rPr lang="en-US" altLang="ko-KR" dirty="0"/>
              <a:t>		}</a:t>
            </a:r>
            <a:br>
              <a:rPr lang="en-US" altLang="ko-KR" dirty="0"/>
            </a:br>
            <a:r>
              <a:rPr lang="en-US" altLang="ko-KR" dirty="0"/>
              <a:t>		// </a:t>
            </a:r>
            <a:r>
              <a:rPr lang="ko-KR" altLang="en-US" dirty="0"/>
              <a:t>똑같이 오른쪽도 </a:t>
            </a:r>
            <a:r>
              <a:rPr lang="ko-KR" altLang="en-US" dirty="0" err="1"/>
              <a:t>해줘야함</a:t>
            </a:r>
            <a:br>
              <a:rPr lang="en-US" altLang="ko-KR" dirty="0"/>
            </a:br>
            <a:r>
              <a:rPr lang="en-US" altLang="ko-KR" dirty="0"/>
              <a:t>		if (left &lt; right) {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en-US" altLang="ko-KR" dirty="0" err="1"/>
              <a:t>data.get</a:t>
            </a:r>
            <a:r>
              <a:rPr lang="en-US" altLang="ko-KR" dirty="0"/>
              <a:t>(left) </a:t>
            </a:r>
            <a:r>
              <a:rPr lang="ko-KR" altLang="en-US" dirty="0"/>
              <a:t>랑 </a:t>
            </a:r>
            <a:r>
              <a:rPr lang="en-US" altLang="ko-KR" dirty="0" err="1"/>
              <a:t>data.get</a:t>
            </a:r>
            <a:r>
              <a:rPr lang="en-US" altLang="ko-KR" dirty="0"/>
              <a:t>(right)</a:t>
            </a:r>
            <a:r>
              <a:rPr lang="ko-KR" altLang="en-US" dirty="0"/>
              <a:t> </a:t>
            </a:r>
            <a:r>
              <a:rPr lang="en-US" altLang="ko-KR" dirty="0"/>
              <a:t>swap;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			// </a:t>
            </a:r>
            <a:r>
              <a:rPr lang="en-US" altLang="ko-KR" dirty="0" err="1"/>
              <a:t>data.set</a:t>
            </a:r>
            <a:r>
              <a:rPr lang="en-US" altLang="ko-KR" dirty="0"/>
              <a:t>(index, value) </a:t>
            </a:r>
            <a:r>
              <a:rPr lang="ko-KR" altLang="en-US" dirty="0"/>
              <a:t>로 설정해 줄 수 있음</a:t>
            </a:r>
            <a:br>
              <a:rPr lang="en-US" altLang="ko-KR" dirty="0"/>
            </a:br>
            <a:r>
              <a:rPr lang="en-US" altLang="ko-KR" dirty="0"/>
              <a:t>		}</a:t>
            </a:r>
            <a:br>
              <a:rPr lang="en-US" altLang="ko-KR" dirty="0"/>
            </a:br>
            <a:r>
              <a:rPr lang="en-US" altLang="ko-KR" dirty="0"/>
              <a:t>	}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data.get</a:t>
            </a:r>
            <a:r>
              <a:rPr lang="en-US" altLang="ko-KR" dirty="0"/>
              <a:t>(start=</a:t>
            </a:r>
            <a:r>
              <a:rPr lang="ko-KR" altLang="en-US" dirty="0" err="1"/>
              <a:t>피봇</a:t>
            </a:r>
            <a:r>
              <a:rPr lang="en-US" altLang="ko-KR" dirty="0"/>
              <a:t>)</a:t>
            </a:r>
            <a:r>
              <a:rPr lang="ko-KR" altLang="en-US" dirty="0"/>
              <a:t>이랑 </a:t>
            </a:r>
            <a:r>
              <a:rPr lang="en-US" altLang="ko-KR" dirty="0" err="1"/>
              <a:t>data.get</a:t>
            </a:r>
            <a:r>
              <a:rPr lang="en-US" altLang="ko-KR" dirty="0"/>
              <a:t>(right) swap;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	return right; // </a:t>
            </a:r>
            <a:r>
              <a:rPr lang="ko-KR" altLang="en-US" dirty="0"/>
              <a:t>바뀐 </a:t>
            </a:r>
            <a:r>
              <a:rPr lang="en-US" altLang="ko-KR" dirty="0"/>
              <a:t>pivot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ED7325-1E5F-4674-9F7D-C6B9C640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E359E-09AF-494F-8C62-45A2DD60DE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74BBA-FB4A-4261-8B25-55BB9A72B97C}"/>
              </a:ext>
            </a:extLst>
          </p:cNvPr>
          <p:cNvSpPr/>
          <p:nvPr/>
        </p:nvSpPr>
        <p:spPr>
          <a:xfrm>
            <a:off x="1961804" y="1446415"/>
            <a:ext cx="856211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4E151C-D4F1-4367-9C5F-317A83F65365}"/>
              </a:ext>
            </a:extLst>
          </p:cNvPr>
          <p:cNvSpPr/>
          <p:nvPr/>
        </p:nvSpPr>
        <p:spPr>
          <a:xfrm>
            <a:off x="2019993" y="1737360"/>
            <a:ext cx="473825" cy="3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0AF436-C6C2-4DBB-B90A-F696FF8FDB2F}"/>
              </a:ext>
            </a:extLst>
          </p:cNvPr>
          <p:cNvSpPr/>
          <p:nvPr/>
        </p:nvSpPr>
        <p:spPr>
          <a:xfrm>
            <a:off x="2443942" y="2718262"/>
            <a:ext cx="3674225" cy="24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DBF7E0-6B53-4604-B337-CB5950FCC262}"/>
              </a:ext>
            </a:extLst>
          </p:cNvPr>
          <p:cNvSpPr/>
          <p:nvPr/>
        </p:nvSpPr>
        <p:spPr>
          <a:xfrm>
            <a:off x="1729047" y="5212080"/>
            <a:ext cx="498764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AC58C8-F04A-40F0-930F-A53C57348B91}"/>
              </a:ext>
            </a:extLst>
          </p:cNvPr>
          <p:cNvSpPr/>
          <p:nvPr/>
        </p:nvSpPr>
        <p:spPr>
          <a:xfrm>
            <a:off x="2044931" y="3657600"/>
            <a:ext cx="1072342" cy="23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CB6AB5-3F14-4339-9162-9968E9F239C1}"/>
              </a:ext>
            </a:extLst>
          </p:cNvPr>
          <p:cNvSpPr/>
          <p:nvPr/>
        </p:nvSpPr>
        <p:spPr>
          <a:xfrm>
            <a:off x="3798916" y="5843643"/>
            <a:ext cx="989215" cy="30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17D1C-4AC3-4AF1-BD2B-461C26D93D29}"/>
              </a:ext>
            </a:extLst>
          </p:cNvPr>
          <p:cNvSpPr txBox="1"/>
          <p:nvPr/>
        </p:nvSpPr>
        <p:spPr>
          <a:xfrm>
            <a:off x="4746568" y="5852160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를</a:t>
            </a:r>
            <a:r>
              <a:rPr lang="ko-KR" altLang="en-US" dirty="0"/>
              <a:t> 최대한 가리고 생각해서 해결해보세요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82532E-3F27-484D-BF39-EF1C4B306719}"/>
              </a:ext>
            </a:extLst>
          </p:cNvPr>
          <p:cNvSpPr txBox="1"/>
          <p:nvPr/>
        </p:nvSpPr>
        <p:spPr>
          <a:xfrm>
            <a:off x="6710246" y="4437764"/>
            <a:ext cx="2420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Ex) </a:t>
            </a:r>
            <a:r>
              <a:rPr lang="en-US" altLang="ko-KR" sz="1100" b="1" dirty="0" err="1"/>
              <a:t>data.set</a:t>
            </a:r>
            <a:r>
              <a:rPr lang="en-US" altLang="ko-KR" sz="1100" b="1" dirty="0"/>
              <a:t>(left, </a:t>
            </a:r>
            <a:r>
              <a:rPr lang="en-US" altLang="ko-KR" sz="1100" b="1" dirty="0" err="1"/>
              <a:t>data.get</a:t>
            </a:r>
            <a:r>
              <a:rPr lang="en-US" altLang="ko-KR" sz="1100" b="1" dirty="0"/>
              <a:t>(right));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19941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97C974-4074-4BE7-9AD7-98FEB0A5A1C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quicksort(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data, int start, int end)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4CAC0A-80EE-4228-8225-403EBD4C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4DDF9-1BB1-4824-BD2C-442554F030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A697941-B13A-47BB-8251-0EAD11955C91}"/>
              </a:ext>
            </a:extLst>
          </p:cNvPr>
          <p:cNvSpPr/>
          <p:nvPr/>
        </p:nvSpPr>
        <p:spPr>
          <a:xfrm>
            <a:off x="708653" y="1703678"/>
            <a:ext cx="7726667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	3	8	4	9	1	6	2	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C3379A9-980B-49B6-9D4D-ECF4DBADE345}"/>
              </a:ext>
            </a:extLst>
          </p:cNvPr>
          <p:cNvSpPr/>
          <p:nvPr/>
        </p:nvSpPr>
        <p:spPr>
          <a:xfrm>
            <a:off x="708653" y="1649645"/>
            <a:ext cx="423949" cy="42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A184D9-1804-4D4B-B730-E780C317488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45550" y="1864323"/>
            <a:ext cx="189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306819E-10E5-4355-BC6F-CB8AD7BDD3F4}"/>
              </a:ext>
            </a:extLst>
          </p:cNvPr>
          <p:cNvSpPr txBox="1"/>
          <p:nvPr/>
        </p:nvSpPr>
        <p:spPr>
          <a:xfrm>
            <a:off x="69751" y="171043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start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C13F94-2D4A-4269-BF64-52AAFBF77B8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314946" y="1864323"/>
            <a:ext cx="212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01285D-41B3-462E-BB2D-1FF1C301C04E}"/>
              </a:ext>
            </a:extLst>
          </p:cNvPr>
          <p:cNvSpPr txBox="1"/>
          <p:nvPr/>
        </p:nvSpPr>
        <p:spPr>
          <a:xfrm>
            <a:off x="8527222" y="1710434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end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528784-031F-4E6B-A466-CB736A4195B6}"/>
              </a:ext>
            </a:extLst>
          </p:cNvPr>
          <p:cNvSpPr txBox="1"/>
          <p:nvPr/>
        </p:nvSpPr>
        <p:spPr>
          <a:xfrm>
            <a:off x="645550" y="1417243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Pivot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AB584FC-FFF9-41DD-BDC3-1B9EFACACAF0}"/>
              </a:ext>
            </a:extLst>
          </p:cNvPr>
          <p:cNvSpPr/>
          <p:nvPr/>
        </p:nvSpPr>
        <p:spPr>
          <a:xfrm>
            <a:off x="708653" y="2925646"/>
            <a:ext cx="7726667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	3	2	4	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en-US" altLang="ko-KR" dirty="0">
                <a:solidFill>
                  <a:schemeClr val="tx1"/>
                </a:solidFill>
              </a:rPr>
              <a:t>	9	6	8	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31B1D71-CFF9-47BC-A0EF-41F106FF0328}"/>
              </a:ext>
            </a:extLst>
          </p:cNvPr>
          <p:cNvSpPr/>
          <p:nvPr/>
        </p:nvSpPr>
        <p:spPr>
          <a:xfrm>
            <a:off x="4360011" y="2888775"/>
            <a:ext cx="423949" cy="42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2A0BBAE-B522-487D-B880-DE80053894BC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45550" y="3086291"/>
            <a:ext cx="189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D095D1-8C4D-499D-8682-DB8CFBC5697F}"/>
              </a:ext>
            </a:extLst>
          </p:cNvPr>
          <p:cNvSpPr txBox="1"/>
          <p:nvPr/>
        </p:nvSpPr>
        <p:spPr>
          <a:xfrm>
            <a:off x="69751" y="2932402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start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76EF6EE-3D14-49ED-8E2F-C6363A09D60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314946" y="3086291"/>
            <a:ext cx="212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E95B12-E7FC-42AE-B2A0-3FD888EE8EE2}"/>
              </a:ext>
            </a:extLst>
          </p:cNvPr>
          <p:cNvSpPr txBox="1"/>
          <p:nvPr/>
        </p:nvSpPr>
        <p:spPr>
          <a:xfrm>
            <a:off x="8527222" y="2932402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end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E43DC7-621A-4720-8824-436AB2FAA5D1}"/>
              </a:ext>
            </a:extLst>
          </p:cNvPr>
          <p:cNvSpPr txBox="1"/>
          <p:nvPr/>
        </p:nvSpPr>
        <p:spPr>
          <a:xfrm>
            <a:off x="4296909" y="2639314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Pivot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9646944-3DB4-46FA-8F4A-8CE3A7375A88}"/>
              </a:ext>
            </a:extLst>
          </p:cNvPr>
          <p:cNvSpPr/>
          <p:nvPr/>
        </p:nvSpPr>
        <p:spPr>
          <a:xfrm>
            <a:off x="4998225" y="3059437"/>
            <a:ext cx="100391" cy="1003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FD8825-CE0E-49B2-9973-FA6766139375}"/>
              </a:ext>
            </a:extLst>
          </p:cNvPr>
          <p:cNvSpPr txBox="1"/>
          <p:nvPr/>
        </p:nvSpPr>
        <p:spPr>
          <a:xfrm>
            <a:off x="3783146" y="374746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 위치가 </a:t>
            </a:r>
            <a:r>
              <a:rPr lang="en-US" altLang="ko-KR" b="1" dirty="0" err="1"/>
              <a:t>idx</a:t>
            </a:r>
            <a:endParaRPr lang="ko-KR" altLang="en-US" b="1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C394D19-9744-4047-BC11-04F59F9A3C8A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 flipH="1">
            <a:off x="4571984" y="3312724"/>
            <a:ext cx="2" cy="43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10D75F8F-604D-4AE1-8412-55DAF7346902}"/>
              </a:ext>
            </a:extLst>
          </p:cNvPr>
          <p:cNvSpPr/>
          <p:nvPr/>
        </p:nvSpPr>
        <p:spPr>
          <a:xfrm>
            <a:off x="4360011" y="2055698"/>
            <a:ext cx="423949" cy="661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5C3EA7-6690-4003-915F-C920AC8680BB}"/>
              </a:ext>
            </a:extLst>
          </p:cNvPr>
          <p:cNvSpPr txBox="1"/>
          <p:nvPr/>
        </p:nvSpPr>
        <p:spPr>
          <a:xfrm>
            <a:off x="4783960" y="2249830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partition(data, start, end)</a:t>
            </a:r>
            <a:r>
              <a:rPr lang="ko-KR" altLang="en-US" dirty="0"/>
              <a:t>로 실행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C94AAE-370F-470B-939F-F6907F288262}"/>
              </a:ext>
            </a:extLst>
          </p:cNvPr>
          <p:cNvSpPr/>
          <p:nvPr/>
        </p:nvSpPr>
        <p:spPr>
          <a:xfrm>
            <a:off x="645550" y="2777813"/>
            <a:ext cx="3258584" cy="651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170BAA1-2A6A-4BE6-BC5F-EAC6DC5AE710}"/>
              </a:ext>
            </a:extLst>
          </p:cNvPr>
          <p:cNvSpPr/>
          <p:nvPr/>
        </p:nvSpPr>
        <p:spPr>
          <a:xfrm>
            <a:off x="5226917" y="2773381"/>
            <a:ext cx="3258584" cy="651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D33937-8CF0-4BC8-AC5E-0BA23E7863E4}"/>
              </a:ext>
            </a:extLst>
          </p:cNvPr>
          <p:cNvSpPr txBox="1"/>
          <p:nvPr/>
        </p:nvSpPr>
        <p:spPr>
          <a:xfrm>
            <a:off x="1132602" y="4563696"/>
            <a:ext cx="697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이 두 부분에 대해서 </a:t>
            </a:r>
            <a:r>
              <a:rPr lang="en-US" altLang="ko-KR" b="1" dirty="0">
                <a:solidFill>
                  <a:srgbClr val="FF0000"/>
                </a:solidFill>
              </a:rPr>
              <a:t>quicksort(data, ?, ?)</a:t>
            </a:r>
            <a:r>
              <a:rPr lang="ko-KR" altLang="en-US" b="1" dirty="0">
                <a:solidFill>
                  <a:srgbClr val="FF0000"/>
                </a:solidFill>
              </a:rPr>
              <a:t>를 재귀적으로 불러야 함</a:t>
            </a: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D73572EC-7817-41FD-99A2-D262F0E98787}"/>
              </a:ext>
            </a:extLst>
          </p:cNvPr>
          <p:cNvCxnSpPr>
            <a:stCxn id="30" idx="2"/>
            <a:endCxn id="32" idx="1"/>
          </p:cNvCxnSpPr>
          <p:nvPr/>
        </p:nvCxnSpPr>
        <p:spPr>
          <a:xfrm rot="5400000">
            <a:off x="1044032" y="3517552"/>
            <a:ext cx="1319380" cy="1142240"/>
          </a:xfrm>
          <a:prstGeom prst="bentConnector4">
            <a:avLst>
              <a:gd name="adj1" fmla="val 43002"/>
              <a:gd name="adj2" fmla="val 120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F57FE4B-CC56-4283-84BB-B3AC662A1B51}"/>
              </a:ext>
            </a:extLst>
          </p:cNvPr>
          <p:cNvCxnSpPr>
            <a:stCxn id="31" idx="2"/>
            <a:endCxn id="32" idx="3"/>
          </p:cNvCxnSpPr>
          <p:nvPr/>
        </p:nvCxnSpPr>
        <p:spPr>
          <a:xfrm rot="16200000" flipH="1">
            <a:off x="6822397" y="3458361"/>
            <a:ext cx="1323812" cy="1256189"/>
          </a:xfrm>
          <a:prstGeom prst="bentConnector4">
            <a:avLst>
              <a:gd name="adj1" fmla="val 43025"/>
              <a:gd name="adj2" fmla="val 147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84F5F6B-5D19-4128-AA5A-D5A1D3D0AB89}"/>
              </a:ext>
            </a:extLst>
          </p:cNvPr>
          <p:cNvSpPr txBox="1"/>
          <p:nvPr/>
        </p:nvSpPr>
        <p:spPr>
          <a:xfrm>
            <a:off x="3424704" y="335165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idx-1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BFDD97-15BD-4073-9394-DE876E1C951A}"/>
              </a:ext>
            </a:extLst>
          </p:cNvPr>
          <p:cNvSpPr txBox="1"/>
          <p:nvPr/>
        </p:nvSpPr>
        <p:spPr>
          <a:xfrm>
            <a:off x="5185196" y="335322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idx+1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0173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78F27A4-E093-4FB7-92A0-726A0B71FBD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5278961"/>
          </a:xfrm>
        </p:spPr>
        <p:txBody>
          <a:bodyPr>
            <a:norm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을 건드리지 말고 그대로 구현한 코드를 실행시키면 됩니다</a:t>
            </a:r>
            <a:r>
              <a:rPr lang="en-US" altLang="ko-KR" dirty="0"/>
              <a:t>.	</a:t>
            </a:r>
          </a:p>
          <a:p>
            <a:pPr lvl="1"/>
            <a:r>
              <a:rPr lang="ko-KR" altLang="en-US" dirty="0"/>
              <a:t>예제 데이터가 포함되어 있고</a:t>
            </a:r>
            <a:r>
              <a:rPr lang="en-US" altLang="ko-KR" dirty="0"/>
              <a:t>, </a:t>
            </a:r>
            <a:r>
              <a:rPr lang="ko-KR" altLang="en-US" dirty="0"/>
              <a:t>출력된 값을 바탕으로 확인하면 됩니다</a:t>
            </a:r>
            <a:r>
              <a:rPr lang="en-US" altLang="ko-KR" dirty="0"/>
              <a:t>.</a:t>
            </a:r>
          </a:p>
          <a:p>
            <a:r>
              <a:rPr lang="ko-KR" altLang="en-US" strike="sngStrike" dirty="0"/>
              <a:t>필수 </a:t>
            </a:r>
            <a:r>
              <a:rPr lang="en-US" altLang="ko-KR" strike="sngStrike" dirty="0"/>
              <a:t>operation </a:t>
            </a:r>
            <a:r>
              <a:rPr lang="ko-KR" altLang="en-US" strike="sngStrike" dirty="0"/>
              <a:t>같은 경우에는 구현 성공</a:t>
            </a:r>
            <a:r>
              <a:rPr lang="en-US" altLang="ko-KR" strike="sngStrike" dirty="0"/>
              <a:t>/</a:t>
            </a:r>
            <a:r>
              <a:rPr lang="ko-KR" altLang="en-US" strike="sngStrike" dirty="0"/>
              <a:t>실패 여부가 출력됩니다</a:t>
            </a:r>
            <a:r>
              <a:rPr lang="en-US" altLang="ko-KR" strike="sngStrike" dirty="0"/>
              <a:t>.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이번엔 제공되지 않습니다</a:t>
            </a:r>
            <a:r>
              <a:rPr lang="en-US" altLang="ko-KR" dirty="0"/>
              <a:t>. </a:t>
            </a:r>
            <a:r>
              <a:rPr lang="ko-KR" altLang="en-US" dirty="0"/>
              <a:t>출력 예시만 맞으시면 됩니다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전체 </a:t>
            </a:r>
            <a:r>
              <a:rPr lang="en-US" altLang="ko-KR" dirty="0"/>
              <a:t>operation </a:t>
            </a:r>
            <a:r>
              <a:rPr lang="ko-KR" altLang="en-US" dirty="0"/>
              <a:t>같은 경우에는 예외 케이스도 고려해야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제출할 때는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2</a:t>
            </a:r>
            <a:r>
              <a:rPr lang="ko-KR" altLang="en-US" dirty="0"/>
              <a:t>가지만 제출하시면 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파일의 </a:t>
            </a:r>
            <a:r>
              <a:rPr lang="en-US" altLang="ko-KR" dirty="0"/>
              <a:t>1) </a:t>
            </a:r>
            <a:r>
              <a:rPr lang="ko-KR" altLang="en-US" dirty="0"/>
              <a:t>파일명 </a:t>
            </a:r>
            <a:r>
              <a:rPr lang="en-US" altLang="ko-KR" dirty="0"/>
              <a:t>2) class</a:t>
            </a:r>
            <a:r>
              <a:rPr lang="ko-KR" altLang="en-US" dirty="0"/>
              <a:t>명 </a:t>
            </a:r>
            <a:r>
              <a:rPr lang="en-US" altLang="ko-KR" dirty="0"/>
              <a:t>3) </a:t>
            </a:r>
            <a:r>
              <a:rPr lang="ko-KR" altLang="en-US" dirty="0"/>
              <a:t>생성자명을 바꿔서 제출해주시기 바랍니다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Quicksort.java / Mergesort.java (</a:t>
            </a:r>
            <a:r>
              <a:rPr lang="en-US" altLang="ko-KR" dirty="0" err="1"/>
              <a:t>Mergesort</a:t>
            </a:r>
            <a:r>
              <a:rPr lang="ko-KR" altLang="en-US" dirty="0"/>
              <a:t>에도 동일하게</a:t>
            </a:r>
            <a:r>
              <a:rPr lang="en-US" altLang="ko-KR" dirty="0"/>
              <a:t>)</a:t>
            </a:r>
          </a:p>
          <a:p>
            <a:pPr marL="933750" lvl="2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Quicksort.java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Quicksort</a:t>
            </a:r>
            <a:r>
              <a:rPr lang="ko-KR" altLang="en-US" dirty="0"/>
              <a:t>학번</a:t>
            </a:r>
            <a:r>
              <a:rPr lang="en-US" altLang="ko-KR" dirty="0"/>
              <a:t>.java</a:t>
            </a:r>
          </a:p>
          <a:p>
            <a:pPr marL="933750" lvl="2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Class Quicksort </a:t>
            </a:r>
            <a:r>
              <a:rPr lang="en-US" altLang="ko-KR" dirty="0">
                <a:sym typeface="Wingdings" panose="05000000000000000000" pitchFamily="2" charset="2"/>
              </a:rPr>
              <a:t> Class </a:t>
            </a:r>
            <a:r>
              <a:rPr lang="en-US" altLang="ko-KR" dirty="0"/>
              <a:t>Quicksort</a:t>
            </a:r>
            <a:r>
              <a:rPr lang="ko-KR" altLang="en-US" dirty="0">
                <a:sym typeface="Wingdings" panose="05000000000000000000" pitchFamily="2" charset="2"/>
              </a:rPr>
              <a:t>학번</a:t>
            </a:r>
            <a:r>
              <a:rPr lang="en-US" altLang="ko-KR" dirty="0"/>
              <a:t>.java</a:t>
            </a:r>
          </a:p>
          <a:p>
            <a:pPr marL="933750" lvl="2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생성자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en-US" altLang="ko-KR" dirty="0"/>
              <a:t>Quicksort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en-US" altLang="ko-KR" dirty="0"/>
              <a:t>Quicksort</a:t>
            </a:r>
            <a:r>
              <a:rPr lang="ko-KR" altLang="en-US" dirty="0">
                <a:sym typeface="Wingdings" panose="05000000000000000000" pitchFamily="2" charset="2"/>
              </a:rPr>
              <a:t>학번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dirty="0"/>
              <a:t>Eclipse </a:t>
            </a:r>
            <a:r>
              <a:rPr lang="ko-KR" altLang="en-US" dirty="0"/>
              <a:t>쓰시는 분들은 </a:t>
            </a:r>
            <a:r>
              <a:rPr lang="en-US" altLang="ko-KR" dirty="0"/>
              <a:t>java </a:t>
            </a:r>
            <a:r>
              <a:rPr lang="ko-KR" altLang="en-US" dirty="0"/>
              <a:t>파일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refactor &gt; rename </a:t>
            </a:r>
            <a:r>
              <a:rPr lang="ko-KR" altLang="en-US" dirty="0"/>
              <a:t>하시면 됩니다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234EE8-646D-4162-B56A-7E54EE06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490292-51F9-47D7-B964-9DD769CF2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24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A7D4D6-E140-486A-93C7-727BAFB4BDC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/>
              <a:t>제출은 메일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dreammusic23@hanyang.ac.kr</a:t>
            </a:r>
            <a:r>
              <a:rPr lang="en-US" altLang="ko-KR" dirty="0"/>
              <a:t> </a:t>
            </a:r>
            <a:r>
              <a:rPr lang="ko-KR" altLang="en-US" dirty="0"/>
              <a:t>로 해주세요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제출 형식은 </a:t>
            </a:r>
            <a:r>
              <a:rPr lang="en-US" altLang="ko-KR" dirty="0"/>
              <a:t>“[#6-7][</a:t>
            </a:r>
            <a:r>
              <a:rPr lang="ko-KR" altLang="en-US" dirty="0"/>
              <a:t>학번</a:t>
            </a:r>
            <a:r>
              <a:rPr lang="en-US" altLang="ko-KR" dirty="0"/>
              <a:t>][</a:t>
            </a:r>
            <a:r>
              <a:rPr lang="ko-KR" altLang="en-US" dirty="0"/>
              <a:t>이름</a:t>
            </a:r>
            <a:r>
              <a:rPr lang="en-US" altLang="ko-KR" dirty="0"/>
              <a:t>] </a:t>
            </a:r>
            <a:r>
              <a:rPr lang="ko-KR" altLang="en-US" dirty="0"/>
              <a:t>자료구조론 과제 제출합니다</a:t>
            </a:r>
            <a:r>
              <a:rPr lang="en-US" altLang="ko-KR" dirty="0"/>
              <a:t>.”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[#6-7][2019239209][</a:t>
            </a:r>
            <a:r>
              <a:rPr lang="ko-KR" altLang="en-US" dirty="0"/>
              <a:t>김수형</a:t>
            </a:r>
            <a:r>
              <a:rPr lang="en-US" altLang="ko-KR" dirty="0"/>
              <a:t>] </a:t>
            </a:r>
            <a:r>
              <a:rPr lang="ko-KR" altLang="en-US" dirty="0"/>
              <a:t>자료구조론 과제 제출합니다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제출 기한은 </a:t>
            </a:r>
            <a:r>
              <a:rPr lang="en-US" altLang="ko-KR" dirty="0"/>
              <a:t>~6/24 (</a:t>
            </a:r>
            <a:r>
              <a:rPr lang="ko-KR" altLang="en-US" dirty="0"/>
              <a:t>수</a:t>
            </a:r>
            <a:r>
              <a:rPr lang="en-US" altLang="ko-KR" dirty="0"/>
              <a:t>) 23:59 </a:t>
            </a:r>
            <a:r>
              <a:rPr lang="ko-KR" altLang="en-US" dirty="0"/>
              <a:t>까지 입니다</a:t>
            </a:r>
            <a:r>
              <a:rPr lang="en-US" altLang="ko-KR" dirty="0"/>
              <a:t>. (</a:t>
            </a:r>
            <a:r>
              <a:rPr lang="ko-KR" altLang="en-US" dirty="0"/>
              <a:t>기한 </a:t>
            </a:r>
            <a:r>
              <a:rPr lang="en-US" altLang="ko-KR" dirty="0"/>
              <a:t>2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늦으면 안 받으니까 미리 업로드 해주세요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7AD7B5-A9AA-4E0F-B44C-59DAB5C3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BBAEF5-4461-43F4-A15E-BE7806F89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375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81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B6513307-4B1B-4CD4-BBB3-A6BCD8BD13A0}"/>
              </a:ext>
            </a:extLst>
          </p:cNvPr>
          <p:cNvSpPr/>
          <p:nvPr/>
        </p:nvSpPr>
        <p:spPr>
          <a:xfrm>
            <a:off x="6023601" y="2514801"/>
            <a:ext cx="210587" cy="80173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50BCB49C-9D78-47DB-AC37-5383A2FD4FAA}"/>
              </a:ext>
            </a:extLst>
          </p:cNvPr>
          <p:cNvSpPr/>
          <p:nvPr/>
        </p:nvSpPr>
        <p:spPr>
          <a:xfrm>
            <a:off x="2538174" y="2888263"/>
            <a:ext cx="283050" cy="430887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D2B73F8-2D81-4814-B08D-0A247A0FF6C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err="1"/>
              <a:t>mergeSort</a:t>
            </a:r>
            <a:r>
              <a:rPr lang="en-US" altLang="ko-KR" dirty="0"/>
              <a:t>(Queue q)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AC02EE-639C-4B4C-9104-B6DD73F7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A80434-D9B5-4AB8-9881-D0F2E130A5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397724-ED0F-4AD9-837F-582DCDB807CE}"/>
              </a:ext>
            </a:extLst>
          </p:cNvPr>
          <p:cNvSpPr/>
          <p:nvPr/>
        </p:nvSpPr>
        <p:spPr>
          <a:xfrm>
            <a:off x="868680" y="1600200"/>
            <a:ext cx="7406640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85	24	63	45	17	31	96	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F24D5F9-7287-4DDF-928E-A0B32534E88E}"/>
              </a:ext>
            </a:extLst>
          </p:cNvPr>
          <p:cNvSpPr/>
          <p:nvPr/>
        </p:nvSpPr>
        <p:spPr>
          <a:xfrm>
            <a:off x="868681" y="2189321"/>
            <a:ext cx="363266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85	24	63	45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E84B1C-CB15-4128-B092-1036ED5D140C}"/>
              </a:ext>
            </a:extLst>
          </p:cNvPr>
          <p:cNvSpPr/>
          <p:nvPr/>
        </p:nvSpPr>
        <p:spPr>
          <a:xfrm>
            <a:off x="4642657" y="2189321"/>
            <a:ext cx="363266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31	96	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BF25A56-8AA1-4DDE-A81B-126CF879ABC6}"/>
              </a:ext>
            </a:extLst>
          </p:cNvPr>
          <p:cNvCxnSpPr>
            <a:cxnSpLocks/>
            <a:stCxn id="5" idx="0"/>
            <a:endCxn id="10" idx="1"/>
          </p:cNvCxnSpPr>
          <p:nvPr/>
        </p:nvCxnSpPr>
        <p:spPr>
          <a:xfrm rot="5400000" flipH="1" flipV="1">
            <a:off x="4642658" y="1213658"/>
            <a:ext cx="315884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7D081B-BFB4-4E2B-AA62-F4265C965FBF}"/>
              </a:ext>
            </a:extLst>
          </p:cNvPr>
          <p:cNvSpPr txBox="1"/>
          <p:nvPr/>
        </p:nvSpPr>
        <p:spPr>
          <a:xfrm>
            <a:off x="5029200" y="10996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 q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EFBB29B-14E9-41BA-817C-CF819C74F37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685012" y="1916084"/>
            <a:ext cx="1886988" cy="27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1E3831-EB6E-4D0A-83C7-EB3CA092767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572000" y="1916084"/>
            <a:ext cx="1886988" cy="27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E1CB89-B522-446B-99C4-89F20C996519}"/>
              </a:ext>
            </a:extLst>
          </p:cNvPr>
          <p:cNvSpPr txBox="1"/>
          <p:nvPr/>
        </p:nvSpPr>
        <p:spPr>
          <a:xfrm>
            <a:off x="868680" y="251480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 q1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36EE2D-5341-45D6-9754-06DC9D7C5138}"/>
              </a:ext>
            </a:extLst>
          </p:cNvPr>
          <p:cNvSpPr txBox="1"/>
          <p:nvPr/>
        </p:nvSpPr>
        <p:spPr>
          <a:xfrm>
            <a:off x="7109615" y="251480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 q2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A17527F-3220-4C5F-8410-4E0E8B455092}"/>
              </a:ext>
            </a:extLst>
          </p:cNvPr>
          <p:cNvCxnSpPr>
            <a:stCxn id="7" idx="2"/>
            <a:endCxn id="17" idx="1"/>
          </p:cNvCxnSpPr>
          <p:nvPr/>
        </p:nvCxnSpPr>
        <p:spPr>
          <a:xfrm rot="16200000" flipH="1">
            <a:off x="6687170" y="2277022"/>
            <a:ext cx="194262" cy="6506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0FF76D1-D16D-4FE0-BFAC-1784985AE611}"/>
              </a:ext>
            </a:extLst>
          </p:cNvPr>
          <p:cNvCxnSpPr>
            <a:stCxn id="6" idx="2"/>
            <a:endCxn id="16" idx="3"/>
          </p:cNvCxnSpPr>
          <p:nvPr/>
        </p:nvCxnSpPr>
        <p:spPr>
          <a:xfrm rot="5400000">
            <a:off x="2262567" y="2277022"/>
            <a:ext cx="194262" cy="650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1A7DE8-61EE-4F6B-BFB3-70F3EF79CF6C}"/>
              </a:ext>
            </a:extLst>
          </p:cNvPr>
          <p:cNvSpPr/>
          <p:nvPr/>
        </p:nvSpPr>
        <p:spPr>
          <a:xfrm>
            <a:off x="787400" y="2048933"/>
            <a:ext cx="3784600" cy="829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3DBE0-6DC8-47B6-989D-68E72D2A70D1}"/>
              </a:ext>
            </a:extLst>
          </p:cNvPr>
          <p:cNvSpPr txBox="1"/>
          <p:nvPr/>
        </p:nvSpPr>
        <p:spPr>
          <a:xfrm>
            <a:off x="1530186" y="2865925"/>
            <a:ext cx="22990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>
                <a:solidFill>
                  <a:srgbClr val="FF0000"/>
                </a:solidFill>
              </a:rPr>
              <a:t>얘한테도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 err="1">
                <a:solidFill>
                  <a:srgbClr val="FF0000"/>
                </a:solidFill>
              </a:rPr>
              <a:t>mergeSort</a:t>
            </a:r>
            <a:r>
              <a:rPr lang="en-US" altLang="ko-KR" sz="1100" b="1" dirty="0">
                <a:solidFill>
                  <a:srgbClr val="FF0000"/>
                </a:solidFill>
              </a:rPr>
              <a:t>(q1) </a:t>
            </a:r>
            <a:r>
              <a:rPr lang="ko-KR" altLang="en-US" sz="1100" b="1" dirty="0">
                <a:solidFill>
                  <a:srgbClr val="FF0000"/>
                </a:solidFill>
              </a:rPr>
              <a:t>부르기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b="1" dirty="0">
                <a:solidFill>
                  <a:srgbClr val="FF0000"/>
                </a:solidFill>
              </a:rPr>
              <a:t>= q1</a:t>
            </a:r>
            <a:r>
              <a:rPr lang="ko-KR" altLang="en-US" sz="1100" b="1" dirty="0">
                <a:solidFill>
                  <a:srgbClr val="FF0000"/>
                </a:solidFill>
              </a:rPr>
              <a:t>이 최종적으로 정렬되어서 옴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D7B3B9-3C43-45AF-AD3B-6652BF0399BA}"/>
              </a:ext>
            </a:extLst>
          </p:cNvPr>
          <p:cNvSpPr/>
          <p:nvPr/>
        </p:nvSpPr>
        <p:spPr>
          <a:xfrm>
            <a:off x="868681" y="3341648"/>
            <a:ext cx="363266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	45	63	85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A74E532-F5CB-41BA-954E-E73F92428203}"/>
              </a:ext>
            </a:extLst>
          </p:cNvPr>
          <p:cNvSpPr/>
          <p:nvPr/>
        </p:nvSpPr>
        <p:spPr>
          <a:xfrm>
            <a:off x="4642657" y="3341648"/>
            <a:ext cx="363266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31	50	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AEA4659-FFB8-42A5-B5BD-131617478468}"/>
              </a:ext>
            </a:extLst>
          </p:cNvPr>
          <p:cNvSpPr/>
          <p:nvPr/>
        </p:nvSpPr>
        <p:spPr>
          <a:xfrm>
            <a:off x="868680" y="4316961"/>
            <a:ext cx="7406640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24	31	45	50	63	85	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7E5C6E8-5227-4C3C-8B5A-BFF8BDDB6CF8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2685012" y="3657532"/>
            <a:ext cx="1886988" cy="65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4F818B-E5BB-44B8-8CF8-6A3480ABF779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flipH="1">
            <a:off x="4572000" y="3657532"/>
            <a:ext cx="1886988" cy="65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C717A30-F730-4CED-A6F3-4593F81B78AD}"/>
              </a:ext>
            </a:extLst>
          </p:cNvPr>
          <p:cNvSpPr/>
          <p:nvPr/>
        </p:nvSpPr>
        <p:spPr>
          <a:xfrm>
            <a:off x="787400" y="3843867"/>
            <a:ext cx="7552267" cy="89746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13D11C-E9F9-45F6-898F-798E88B74A09}"/>
              </a:ext>
            </a:extLst>
          </p:cNvPr>
          <p:cNvSpPr txBox="1"/>
          <p:nvPr/>
        </p:nvSpPr>
        <p:spPr>
          <a:xfrm>
            <a:off x="1737041" y="4756411"/>
            <a:ext cx="571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merge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함수를 불러서 정렬이 되게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q1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과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q2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를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q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로 합침</a:t>
            </a:r>
          </a:p>
        </p:txBody>
      </p:sp>
    </p:spTree>
    <p:extLst>
      <p:ext uri="{BB962C8B-B14F-4D97-AF65-F5344CB8AC3E}">
        <p14:creationId xmlns:p14="http://schemas.microsoft.com/office/powerpoint/2010/main" val="90468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275EED-33DB-4A67-B529-138DA9B263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merge(Queue q1, Queue q2, Queue result)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553CFD-9C46-4841-9AE8-BB3D5340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EAFD08-5B62-4E8C-B96C-CB363B7268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FC8D9C1F-0B98-4E05-B3C1-801BE8FC722B}"/>
              </a:ext>
            </a:extLst>
          </p:cNvPr>
          <p:cNvSpPr/>
          <p:nvPr/>
        </p:nvSpPr>
        <p:spPr>
          <a:xfrm>
            <a:off x="868681" y="1563648"/>
            <a:ext cx="363266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	45	63	85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E08984A-0BB7-4C6B-A977-111B8B836E6A}"/>
              </a:ext>
            </a:extLst>
          </p:cNvPr>
          <p:cNvSpPr/>
          <p:nvPr/>
        </p:nvSpPr>
        <p:spPr>
          <a:xfrm>
            <a:off x="4642657" y="1563648"/>
            <a:ext cx="363266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31	50	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C267756B-3A3F-47F9-AD39-4E790A98CBFA}"/>
              </a:ext>
            </a:extLst>
          </p:cNvPr>
          <p:cNvSpPr/>
          <p:nvPr/>
        </p:nvSpPr>
        <p:spPr>
          <a:xfrm>
            <a:off x="868681" y="5918228"/>
            <a:ext cx="7406640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						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9C257B3-9DAB-4CE6-AD7C-E32808A3DABC}"/>
              </a:ext>
            </a:extLst>
          </p:cNvPr>
          <p:cNvSpPr/>
          <p:nvPr/>
        </p:nvSpPr>
        <p:spPr>
          <a:xfrm>
            <a:off x="1100666" y="1509923"/>
            <a:ext cx="423333" cy="423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CCD7378C-5A89-4E9F-9241-1747AF64FA26}"/>
              </a:ext>
            </a:extLst>
          </p:cNvPr>
          <p:cNvSpPr/>
          <p:nvPr/>
        </p:nvSpPr>
        <p:spPr>
          <a:xfrm>
            <a:off x="4862762" y="1509923"/>
            <a:ext cx="423333" cy="423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91E3615-1974-4711-8AC4-5174A04E5F78}"/>
              </a:ext>
            </a:extLst>
          </p:cNvPr>
          <p:cNvCxnSpPr>
            <a:stCxn id="143" idx="4"/>
          </p:cNvCxnSpPr>
          <p:nvPr/>
        </p:nvCxnSpPr>
        <p:spPr>
          <a:xfrm flipH="1">
            <a:off x="1591733" y="1933256"/>
            <a:ext cx="3482696" cy="3984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B5A18E8-4C91-4E70-B555-F7799D7B4BE0}"/>
              </a:ext>
            </a:extLst>
          </p:cNvPr>
          <p:cNvCxnSpPr>
            <a:stCxn id="11" idx="4"/>
          </p:cNvCxnSpPr>
          <p:nvPr/>
        </p:nvCxnSpPr>
        <p:spPr>
          <a:xfrm>
            <a:off x="1312333" y="1933256"/>
            <a:ext cx="139700" cy="398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55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275EED-33DB-4A67-B529-138DA9B263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merge(Queue q1, Queue q2, Queue result)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553CFD-9C46-4841-9AE8-BB3D5340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EAFD08-5B62-4E8C-B96C-CB363B7268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FC8D9C1F-0B98-4E05-B3C1-801BE8FC722B}"/>
              </a:ext>
            </a:extLst>
          </p:cNvPr>
          <p:cNvSpPr/>
          <p:nvPr/>
        </p:nvSpPr>
        <p:spPr>
          <a:xfrm>
            <a:off x="868681" y="1563648"/>
            <a:ext cx="363266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	45	63	85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E08984A-0BB7-4C6B-A977-111B8B836E6A}"/>
              </a:ext>
            </a:extLst>
          </p:cNvPr>
          <p:cNvSpPr/>
          <p:nvPr/>
        </p:nvSpPr>
        <p:spPr>
          <a:xfrm>
            <a:off x="4642657" y="1563648"/>
            <a:ext cx="363266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31	50	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C267756B-3A3F-47F9-AD39-4E790A98CBFA}"/>
              </a:ext>
            </a:extLst>
          </p:cNvPr>
          <p:cNvSpPr/>
          <p:nvPr/>
        </p:nvSpPr>
        <p:spPr>
          <a:xfrm>
            <a:off x="868681" y="5918228"/>
            <a:ext cx="7406640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24						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9C257B3-9DAB-4CE6-AD7C-E32808A3DABC}"/>
              </a:ext>
            </a:extLst>
          </p:cNvPr>
          <p:cNvSpPr/>
          <p:nvPr/>
        </p:nvSpPr>
        <p:spPr>
          <a:xfrm>
            <a:off x="1100666" y="1509923"/>
            <a:ext cx="423333" cy="423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CCD7378C-5A89-4E9F-9241-1747AF64FA26}"/>
              </a:ext>
            </a:extLst>
          </p:cNvPr>
          <p:cNvSpPr/>
          <p:nvPr/>
        </p:nvSpPr>
        <p:spPr>
          <a:xfrm>
            <a:off x="5789322" y="1509923"/>
            <a:ext cx="423333" cy="423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91E3615-1974-4711-8AC4-5174A04E5F78}"/>
              </a:ext>
            </a:extLst>
          </p:cNvPr>
          <p:cNvCxnSpPr>
            <a:cxnSpLocks/>
            <a:stCxn id="143" idx="4"/>
          </p:cNvCxnSpPr>
          <p:nvPr/>
        </p:nvCxnSpPr>
        <p:spPr>
          <a:xfrm flipH="1">
            <a:off x="2443942" y="1933256"/>
            <a:ext cx="3557047" cy="398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B5A18E8-4C91-4E70-B555-F7799D7B4BE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312333" y="1933256"/>
            <a:ext cx="1048482" cy="3984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5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275EED-33DB-4A67-B529-138DA9B263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merge(Queue q1, Queue q2, Queue result)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553CFD-9C46-4841-9AE8-BB3D5340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EAFD08-5B62-4E8C-B96C-CB363B7268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FC8D9C1F-0B98-4E05-B3C1-801BE8FC722B}"/>
              </a:ext>
            </a:extLst>
          </p:cNvPr>
          <p:cNvSpPr/>
          <p:nvPr/>
        </p:nvSpPr>
        <p:spPr>
          <a:xfrm>
            <a:off x="868681" y="1563648"/>
            <a:ext cx="363266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	45	63	85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E08984A-0BB7-4C6B-A977-111B8B836E6A}"/>
              </a:ext>
            </a:extLst>
          </p:cNvPr>
          <p:cNvSpPr/>
          <p:nvPr/>
        </p:nvSpPr>
        <p:spPr>
          <a:xfrm>
            <a:off x="4642657" y="1563648"/>
            <a:ext cx="363266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31	50	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C267756B-3A3F-47F9-AD39-4E790A98CBFA}"/>
              </a:ext>
            </a:extLst>
          </p:cNvPr>
          <p:cNvSpPr/>
          <p:nvPr/>
        </p:nvSpPr>
        <p:spPr>
          <a:xfrm>
            <a:off x="868681" y="5918228"/>
            <a:ext cx="7406640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24	31					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9C257B3-9DAB-4CE6-AD7C-E32808A3DABC}"/>
              </a:ext>
            </a:extLst>
          </p:cNvPr>
          <p:cNvSpPr/>
          <p:nvPr/>
        </p:nvSpPr>
        <p:spPr>
          <a:xfrm>
            <a:off x="2023379" y="1509923"/>
            <a:ext cx="423333" cy="423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CCD7378C-5A89-4E9F-9241-1747AF64FA26}"/>
              </a:ext>
            </a:extLst>
          </p:cNvPr>
          <p:cNvSpPr/>
          <p:nvPr/>
        </p:nvSpPr>
        <p:spPr>
          <a:xfrm>
            <a:off x="5775132" y="1509923"/>
            <a:ext cx="423333" cy="423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91E3615-1974-4711-8AC4-5174A04E5F78}"/>
              </a:ext>
            </a:extLst>
          </p:cNvPr>
          <p:cNvCxnSpPr>
            <a:cxnSpLocks/>
            <a:stCxn id="143" idx="4"/>
          </p:cNvCxnSpPr>
          <p:nvPr/>
        </p:nvCxnSpPr>
        <p:spPr>
          <a:xfrm flipH="1">
            <a:off x="3368869" y="1933256"/>
            <a:ext cx="2617930" cy="3984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B5A18E8-4C91-4E70-B555-F7799D7B4BE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235046" y="1933256"/>
            <a:ext cx="1031856" cy="398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2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275EED-33DB-4A67-B529-138DA9B263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merge(Queue q1, Queue q2, Queue result)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553CFD-9C46-4841-9AE8-BB3D5340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EAFD08-5B62-4E8C-B96C-CB363B7268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FC8D9C1F-0B98-4E05-B3C1-801BE8FC722B}"/>
              </a:ext>
            </a:extLst>
          </p:cNvPr>
          <p:cNvSpPr/>
          <p:nvPr/>
        </p:nvSpPr>
        <p:spPr>
          <a:xfrm>
            <a:off x="868681" y="1563648"/>
            <a:ext cx="363266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	45	63	85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E08984A-0BB7-4C6B-A977-111B8B836E6A}"/>
              </a:ext>
            </a:extLst>
          </p:cNvPr>
          <p:cNvSpPr/>
          <p:nvPr/>
        </p:nvSpPr>
        <p:spPr>
          <a:xfrm>
            <a:off x="4642657" y="1563648"/>
            <a:ext cx="363266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31	50	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C267756B-3A3F-47F9-AD39-4E790A98CBFA}"/>
              </a:ext>
            </a:extLst>
          </p:cNvPr>
          <p:cNvSpPr/>
          <p:nvPr/>
        </p:nvSpPr>
        <p:spPr>
          <a:xfrm>
            <a:off x="868681" y="5918228"/>
            <a:ext cx="7406640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24	31	45				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9C257B3-9DAB-4CE6-AD7C-E32808A3DABC}"/>
              </a:ext>
            </a:extLst>
          </p:cNvPr>
          <p:cNvSpPr/>
          <p:nvPr/>
        </p:nvSpPr>
        <p:spPr>
          <a:xfrm>
            <a:off x="2023379" y="1509923"/>
            <a:ext cx="423333" cy="423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CCD7378C-5A89-4E9F-9241-1747AF64FA26}"/>
              </a:ext>
            </a:extLst>
          </p:cNvPr>
          <p:cNvSpPr/>
          <p:nvPr/>
        </p:nvSpPr>
        <p:spPr>
          <a:xfrm>
            <a:off x="6697287" y="1509923"/>
            <a:ext cx="423333" cy="423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91E3615-1974-4711-8AC4-5174A04E5F78}"/>
              </a:ext>
            </a:extLst>
          </p:cNvPr>
          <p:cNvCxnSpPr>
            <a:cxnSpLocks/>
            <a:stCxn id="143" idx="4"/>
          </p:cNvCxnSpPr>
          <p:nvPr/>
        </p:nvCxnSpPr>
        <p:spPr>
          <a:xfrm flipH="1">
            <a:off x="4256116" y="1933256"/>
            <a:ext cx="2652838" cy="398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B5A18E8-4C91-4E70-B555-F7799D7B4BE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235046" y="1933256"/>
            <a:ext cx="1919131" cy="3984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40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275EED-33DB-4A67-B529-138DA9B263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merge(Queue q1, Queue q2, Queue result)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553CFD-9C46-4841-9AE8-BB3D5340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EAFD08-5B62-4E8C-B96C-CB363B7268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FC8D9C1F-0B98-4E05-B3C1-801BE8FC722B}"/>
              </a:ext>
            </a:extLst>
          </p:cNvPr>
          <p:cNvSpPr/>
          <p:nvPr/>
        </p:nvSpPr>
        <p:spPr>
          <a:xfrm>
            <a:off x="868681" y="1563648"/>
            <a:ext cx="363266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	45	63	85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E08984A-0BB7-4C6B-A977-111B8B836E6A}"/>
              </a:ext>
            </a:extLst>
          </p:cNvPr>
          <p:cNvSpPr/>
          <p:nvPr/>
        </p:nvSpPr>
        <p:spPr>
          <a:xfrm>
            <a:off x="4642657" y="1563648"/>
            <a:ext cx="3632662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31	50	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9C257B3-9DAB-4CE6-AD7C-E32808A3DABC}"/>
              </a:ext>
            </a:extLst>
          </p:cNvPr>
          <p:cNvSpPr/>
          <p:nvPr/>
        </p:nvSpPr>
        <p:spPr>
          <a:xfrm>
            <a:off x="2946091" y="1509923"/>
            <a:ext cx="423333" cy="423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CCD7378C-5A89-4E9F-9241-1747AF64FA26}"/>
              </a:ext>
            </a:extLst>
          </p:cNvPr>
          <p:cNvSpPr/>
          <p:nvPr/>
        </p:nvSpPr>
        <p:spPr>
          <a:xfrm>
            <a:off x="6704522" y="1509923"/>
            <a:ext cx="423333" cy="423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91E3615-1974-4711-8AC4-5174A04E5F78}"/>
              </a:ext>
            </a:extLst>
          </p:cNvPr>
          <p:cNvCxnSpPr>
            <a:cxnSpLocks/>
            <a:stCxn id="143" idx="4"/>
          </p:cNvCxnSpPr>
          <p:nvPr/>
        </p:nvCxnSpPr>
        <p:spPr>
          <a:xfrm flipH="1">
            <a:off x="5241329" y="1933256"/>
            <a:ext cx="1674860" cy="3984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B5A18E8-4C91-4E70-B555-F7799D7B4BE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3157758" y="1933256"/>
            <a:ext cx="1979507" cy="398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9DE8ED2-F950-41EE-8563-0C730C56FE08}"/>
              </a:ext>
            </a:extLst>
          </p:cNvPr>
          <p:cNvSpPr/>
          <p:nvPr/>
        </p:nvSpPr>
        <p:spPr>
          <a:xfrm>
            <a:off x="868681" y="5918228"/>
            <a:ext cx="7406640" cy="31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	24	31	45	50			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43241"/>
      </p:ext>
    </p:extLst>
  </p:cSld>
  <p:clrMapOvr>
    <a:masterClrMapping/>
  </p:clrMapOvr>
</p:sld>
</file>

<file path=ppt/theme/theme1.xml><?xml version="1.0" encoding="utf-8"?>
<a:theme xmlns:a="http://schemas.openxmlformats.org/drawingml/2006/main" name="M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테마 전용 폰트">
      <a:majorFont>
        <a:latin typeface="Trebuchet MS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C" id="{740FBF87-A114-4917-997A-749C2DDB068C}" vid="{34E4FC86-9D96-4229-98C9-7E6D21B9866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MCC</Template>
  <TotalTime>4683</TotalTime>
  <Words>2026</Words>
  <Application>Microsoft Office PowerPoint</Application>
  <PresentationFormat>화면 슬라이드 쇼(4:3)</PresentationFormat>
  <Paragraphs>430</Paragraphs>
  <Slides>35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맑은 고딕</vt:lpstr>
      <vt:lpstr>Arial</vt:lpstr>
      <vt:lpstr>Cambria Math</vt:lpstr>
      <vt:lpstr>Century Gothic</vt:lpstr>
      <vt:lpstr>Times New Roman</vt:lpstr>
      <vt:lpstr>Trebuchet MS</vt:lpstr>
      <vt:lpstr>Wingdings</vt:lpstr>
      <vt:lpstr>MCC</vt:lpstr>
      <vt:lpstr>자료구조론 실습 6-7주차 Sort 구현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Test</vt:lpstr>
      <vt:lpstr>Test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자료구조론 실습 1주차 LinkedList 구현</dc:title>
  <dc:creator>김수형</dc:creator>
  <cp:lastModifiedBy>김수형</cp:lastModifiedBy>
  <cp:revision>164</cp:revision>
  <dcterms:created xsi:type="dcterms:W3CDTF">2020-04-20T13:58:01Z</dcterms:created>
  <dcterms:modified xsi:type="dcterms:W3CDTF">2020-06-10T05:18:19Z</dcterms:modified>
</cp:coreProperties>
</file>