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922" r:id="rId1"/>
    <p:sldMasterId id="2147483931" r:id="rId2"/>
    <p:sldMasterId id="2147483935" r:id="rId3"/>
    <p:sldMasterId id="2147483941" r:id="rId4"/>
  </p:sldMasterIdLst>
  <p:notesMasterIdLst>
    <p:notesMasterId r:id="rId56"/>
  </p:notesMasterIdLst>
  <p:handoutMasterIdLst>
    <p:handoutMasterId r:id="rId57"/>
  </p:handoutMasterIdLst>
  <p:sldIdLst>
    <p:sldId id="411" r:id="rId5"/>
    <p:sldId id="640" r:id="rId6"/>
    <p:sldId id="641" r:id="rId7"/>
    <p:sldId id="642" r:id="rId8"/>
    <p:sldId id="643" r:id="rId9"/>
    <p:sldId id="644" r:id="rId10"/>
    <p:sldId id="647" r:id="rId11"/>
    <p:sldId id="645" r:id="rId12"/>
    <p:sldId id="712" r:id="rId13"/>
    <p:sldId id="742" r:id="rId14"/>
    <p:sldId id="685" r:id="rId15"/>
    <p:sldId id="718" r:id="rId16"/>
    <p:sldId id="719" r:id="rId17"/>
    <p:sldId id="729" r:id="rId18"/>
    <p:sldId id="749" r:id="rId19"/>
    <p:sldId id="748" r:id="rId20"/>
    <p:sldId id="750" r:id="rId21"/>
    <p:sldId id="745" r:id="rId22"/>
    <p:sldId id="751" r:id="rId23"/>
    <p:sldId id="756" r:id="rId24"/>
    <p:sldId id="757" r:id="rId25"/>
    <p:sldId id="759" r:id="rId26"/>
    <p:sldId id="760" r:id="rId27"/>
    <p:sldId id="765" r:id="rId28"/>
    <p:sldId id="766" r:id="rId29"/>
    <p:sldId id="764" r:id="rId30"/>
    <p:sldId id="767" r:id="rId31"/>
    <p:sldId id="768" r:id="rId32"/>
    <p:sldId id="761" r:id="rId33"/>
    <p:sldId id="762" r:id="rId34"/>
    <p:sldId id="763" r:id="rId35"/>
    <p:sldId id="769" r:id="rId36"/>
    <p:sldId id="770" r:id="rId37"/>
    <p:sldId id="774" r:id="rId38"/>
    <p:sldId id="771" r:id="rId39"/>
    <p:sldId id="772" r:id="rId40"/>
    <p:sldId id="773" r:id="rId41"/>
    <p:sldId id="775" r:id="rId42"/>
    <p:sldId id="777" r:id="rId43"/>
    <p:sldId id="778" r:id="rId44"/>
    <p:sldId id="779" r:id="rId45"/>
    <p:sldId id="780" r:id="rId46"/>
    <p:sldId id="781" r:id="rId47"/>
    <p:sldId id="782" r:id="rId48"/>
    <p:sldId id="783" r:id="rId49"/>
    <p:sldId id="557" r:id="rId50"/>
    <p:sldId id="755" r:id="rId51"/>
    <p:sldId id="684" r:id="rId52"/>
    <p:sldId id="701" r:id="rId53"/>
    <p:sldId id="734" r:id="rId54"/>
    <p:sldId id="735" r:id="rId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10" charset="0"/>
        <a:ea typeface="ＭＳ Ｐゴシック" pitchFamily="-110" charset="-128"/>
        <a:cs typeface="ＭＳ Ｐゴシック" pitchFamily="-110" charset="-128"/>
      </a:defRPr>
    </a:lvl1pPr>
    <a:lvl2pPr marL="457200" algn="l" rtl="0" eaLnBrk="0" fontAlgn="base" hangingPunct="0">
      <a:spcBef>
        <a:spcPct val="0"/>
      </a:spcBef>
      <a:spcAft>
        <a:spcPct val="0"/>
      </a:spcAft>
      <a:defRPr sz="2400" kern="1200">
        <a:solidFill>
          <a:schemeClr val="tx1"/>
        </a:solidFill>
        <a:latin typeface="Arial" pitchFamily="-110" charset="0"/>
        <a:ea typeface="ＭＳ Ｐゴシック" pitchFamily="-110" charset="-128"/>
        <a:cs typeface="ＭＳ Ｐゴシック" pitchFamily="-110" charset="-128"/>
      </a:defRPr>
    </a:lvl2pPr>
    <a:lvl3pPr marL="914400" algn="l" rtl="0" eaLnBrk="0" fontAlgn="base" hangingPunct="0">
      <a:spcBef>
        <a:spcPct val="0"/>
      </a:spcBef>
      <a:spcAft>
        <a:spcPct val="0"/>
      </a:spcAft>
      <a:defRPr sz="2400" kern="1200">
        <a:solidFill>
          <a:schemeClr val="tx1"/>
        </a:solidFill>
        <a:latin typeface="Arial" pitchFamily="-110" charset="0"/>
        <a:ea typeface="ＭＳ Ｐゴシック" pitchFamily="-110" charset="-128"/>
        <a:cs typeface="ＭＳ Ｐゴシック" pitchFamily="-110" charset="-128"/>
      </a:defRPr>
    </a:lvl3pPr>
    <a:lvl4pPr marL="1371600" algn="l" rtl="0" eaLnBrk="0" fontAlgn="base" hangingPunct="0">
      <a:spcBef>
        <a:spcPct val="0"/>
      </a:spcBef>
      <a:spcAft>
        <a:spcPct val="0"/>
      </a:spcAft>
      <a:defRPr sz="2400" kern="1200">
        <a:solidFill>
          <a:schemeClr val="tx1"/>
        </a:solidFill>
        <a:latin typeface="Arial" pitchFamily="-110" charset="0"/>
        <a:ea typeface="ＭＳ Ｐゴシック" pitchFamily="-110" charset="-128"/>
        <a:cs typeface="ＭＳ Ｐゴシック" pitchFamily="-110" charset="-128"/>
      </a:defRPr>
    </a:lvl4pPr>
    <a:lvl5pPr marL="1828800" algn="l" rtl="0" eaLnBrk="0" fontAlgn="base" hangingPunct="0">
      <a:spcBef>
        <a:spcPct val="0"/>
      </a:spcBef>
      <a:spcAft>
        <a:spcPct val="0"/>
      </a:spcAft>
      <a:defRPr sz="2400" kern="1200">
        <a:solidFill>
          <a:schemeClr val="tx1"/>
        </a:solidFill>
        <a:latin typeface="Arial" pitchFamily="-110" charset="0"/>
        <a:ea typeface="ＭＳ Ｐゴシック" pitchFamily="-110" charset="-128"/>
        <a:cs typeface="ＭＳ Ｐゴシック" pitchFamily="-110" charset="-128"/>
      </a:defRPr>
    </a:lvl5pPr>
    <a:lvl6pPr marL="2286000" algn="l" defTabSz="457200" rtl="0" eaLnBrk="1" latinLnBrk="0" hangingPunct="1">
      <a:defRPr sz="2400" kern="1200">
        <a:solidFill>
          <a:schemeClr val="tx1"/>
        </a:solidFill>
        <a:latin typeface="Arial" pitchFamily="-110" charset="0"/>
        <a:ea typeface="ＭＳ Ｐゴシック" pitchFamily="-110" charset="-128"/>
        <a:cs typeface="ＭＳ Ｐゴシック" pitchFamily="-110" charset="-128"/>
      </a:defRPr>
    </a:lvl6pPr>
    <a:lvl7pPr marL="2743200" algn="l" defTabSz="457200" rtl="0" eaLnBrk="1" latinLnBrk="0" hangingPunct="1">
      <a:defRPr sz="2400" kern="1200">
        <a:solidFill>
          <a:schemeClr val="tx1"/>
        </a:solidFill>
        <a:latin typeface="Arial" pitchFamily="-110" charset="0"/>
        <a:ea typeface="ＭＳ Ｐゴシック" pitchFamily="-110" charset="-128"/>
        <a:cs typeface="ＭＳ Ｐゴシック" pitchFamily="-110" charset="-128"/>
      </a:defRPr>
    </a:lvl7pPr>
    <a:lvl8pPr marL="3200400" algn="l" defTabSz="457200" rtl="0" eaLnBrk="1" latinLnBrk="0" hangingPunct="1">
      <a:defRPr sz="2400" kern="1200">
        <a:solidFill>
          <a:schemeClr val="tx1"/>
        </a:solidFill>
        <a:latin typeface="Arial" pitchFamily="-110" charset="0"/>
        <a:ea typeface="ＭＳ Ｐゴシック" pitchFamily="-110" charset="-128"/>
        <a:cs typeface="ＭＳ Ｐゴシック" pitchFamily="-110" charset="-128"/>
      </a:defRPr>
    </a:lvl8pPr>
    <a:lvl9pPr marL="3657600" algn="l" defTabSz="457200" rtl="0" eaLnBrk="1" latinLnBrk="0" hangingPunct="1">
      <a:defRPr sz="2400" kern="1200">
        <a:solidFill>
          <a:schemeClr val="tx1"/>
        </a:solidFill>
        <a:latin typeface="Arial" pitchFamily="-110" charset="0"/>
        <a:ea typeface="ＭＳ Ｐゴシック" pitchFamily="-110" charset="-128"/>
        <a:cs typeface="ＭＳ Ｐゴシック" pitchFamily="-110"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3FF1D"/>
    <a:srgbClr val="162CFF"/>
    <a:srgbClr val="FF22FF"/>
    <a:srgbClr val="00B400"/>
    <a:srgbClr val="FF00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029" autoAdjust="0"/>
    <p:restoredTop sz="86387" autoAdjust="0"/>
  </p:normalViewPr>
  <p:slideViewPr>
    <p:cSldViewPr>
      <p:cViewPr varScale="1">
        <p:scale>
          <a:sx n="148" d="100"/>
          <a:sy n="148" d="100"/>
        </p:scale>
        <p:origin x="240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2328"/>
    </p:cViewPr>
  </p:sorterViewPr>
  <p:notesViewPr>
    <p:cSldViewPr snapToGrid="0" snapToObjects="1">
      <p:cViewPr varScale="1">
        <p:scale>
          <a:sx n="119" d="100"/>
          <a:sy n="119" d="100"/>
        </p:scale>
        <p:origin x="-2152"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65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2365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2365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2365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E8A6F800-CDDD-F64D-8345-3276EAE11F47}" type="slidenum">
              <a:rPr lang="en-US"/>
              <a:pPr>
                <a:defRPr/>
              </a:pPr>
              <a:t>‹#›</a:t>
            </a:fld>
            <a:endParaRPr lang="en-US"/>
          </a:p>
        </p:txBody>
      </p:sp>
    </p:spTree>
    <p:extLst>
      <p:ext uri="{BB962C8B-B14F-4D97-AF65-F5344CB8AC3E}">
        <p14:creationId xmlns:p14="http://schemas.microsoft.com/office/powerpoint/2010/main" val="17752000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1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cs typeface="ＭＳ Ｐゴシック" charset="-128"/>
              </a:defRPr>
            </a:lvl1pPr>
          </a:lstStyle>
          <a:p>
            <a:pPr>
              <a:defRPr/>
            </a:pPr>
            <a:endParaRPr lang="en-US"/>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atin typeface="Arial" charset="0"/>
                <a:ea typeface="ＭＳ Ｐゴシック" charset="-128"/>
                <a:cs typeface="ＭＳ Ｐゴシック" charset="-128"/>
              </a:defRPr>
            </a:lvl1pPr>
          </a:lstStyle>
          <a:p>
            <a:pPr>
              <a:defRPr/>
            </a:pPr>
            <a:fld id="{3B4B0FE2-7B5A-884A-8D74-6477543280BC}" type="slidenum">
              <a:rPr lang="en-US"/>
              <a:pPr>
                <a:defRPr/>
              </a:pPr>
              <a:t>‹#›</a:t>
            </a:fld>
            <a:endParaRPr lang="en-US"/>
          </a:p>
        </p:txBody>
      </p:sp>
    </p:spTree>
    <p:extLst>
      <p:ext uri="{BB962C8B-B14F-4D97-AF65-F5344CB8AC3E}">
        <p14:creationId xmlns:p14="http://schemas.microsoft.com/office/powerpoint/2010/main" val="92785530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ＭＳ Ｐゴシック" pitchFamily="-112" charset="-128"/>
      </a:defRPr>
    </a:lvl1pPr>
    <a:lvl2pPr marL="4572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Arial" pitchFamily="-112"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C6826539-A7D1-5342-BF55-B80EAFB479F5}" type="slidenum">
              <a:rPr lang="en-US"/>
              <a:pPr/>
              <a:t>1</a:t>
            </a:fld>
            <a:endParaRPr lang="en-US"/>
          </a:p>
        </p:txBody>
      </p:sp>
      <p:sp>
        <p:nvSpPr>
          <p:cNvPr id="18435" name="Rectangle 2"/>
          <p:cNvSpPr>
            <a:spLocks noGrp="1" noRot="1" noChangeAspect="1" noChangeArrowheads="1"/>
          </p:cNvSpPr>
          <p:nvPr>
            <p:ph type="sldImg"/>
          </p:nvPr>
        </p:nvSpPr>
        <p:spPr>
          <a:solidFill>
            <a:srgbClr val="FFFFFF"/>
          </a:solidFill>
          <a:ln/>
        </p:spPr>
      </p:sp>
      <p:sp>
        <p:nvSpPr>
          <p:cNvPr id="18436" name="Rectangle 3"/>
          <p:cNvSpPr>
            <a:spLocks noGrp="1" noChangeArrowheads="1"/>
          </p:cNvSpPr>
          <p:nvPr>
            <p:ph type="body" idx="1"/>
          </p:nvPr>
        </p:nvSpPr>
        <p:spPr>
          <a:xfrm>
            <a:off x="914400" y="4326125"/>
            <a:ext cx="5029200" cy="273546"/>
          </a:xfrm>
          <a:solidFill>
            <a:srgbClr val="FFFFFF"/>
          </a:solidFill>
          <a:ln>
            <a:solidFill>
              <a:srgbClr val="000000"/>
            </a:solidFill>
          </a:ln>
        </p:spPr>
        <p:txBody>
          <a:bodyPr/>
          <a:lstStyle/>
          <a:p>
            <a:endParaRPr lang="en-US">
              <a:latin typeface="Arial" charset="0"/>
              <a:ea typeface="ＭＳ Ｐゴシック" charset="-128"/>
              <a:cs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17</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894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18</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04630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4B0FE2-7B5A-884A-8D74-6477543280BC}" type="slidenum">
              <a:rPr lang="en-US" smtClean="0"/>
              <a:pPr>
                <a:defRPr/>
              </a:pPr>
              <a:t>31</a:t>
            </a:fld>
            <a:endParaRPr lang="en-US"/>
          </a:p>
        </p:txBody>
      </p:sp>
    </p:spTree>
    <p:extLst>
      <p:ext uri="{BB962C8B-B14F-4D97-AF65-F5344CB8AC3E}">
        <p14:creationId xmlns:p14="http://schemas.microsoft.com/office/powerpoint/2010/main" val="11682024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C3ABB5B6-6889-E943-9E0D-14D5C4FD012F}" type="slidenum">
              <a:rPr lang="en-US" sz="1200"/>
              <a:pPr/>
              <a:t>47</a:t>
            </a:fld>
            <a:endParaRPr lang="en-US" sz="1200" dirty="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r>
              <a:rPr lang="en-US" dirty="0">
                <a:latin typeface="Arial" charset="0"/>
                <a:ea typeface="ヒラギノ角ゴ Pro W3" charset="0"/>
                <a:cs typeface="ヒラギノ角ゴ Pro W3" charset="0"/>
              </a:rPr>
              <a:t>Slide 7: GPS occultation forward operators</a:t>
            </a:r>
          </a:p>
          <a:p>
            <a:pPr eaLnBrk="1" hangingPunct="1"/>
            <a:r>
              <a:rPr lang="en-US" dirty="0">
                <a:latin typeface="Arial" charset="0"/>
                <a:ea typeface="ヒラギノ角ゴ Pro W3" charset="0"/>
                <a:cs typeface="ヒラギノ角ゴ Pro W3" charset="0"/>
              </a:rPr>
              <a:t>        Non-local refractivity : (Sokolovskiy et al., MWR 133, 2200-2212)</a:t>
            </a:r>
          </a:p>
          <a:p>
            <a:pPr eaLnBrk="1" hangingPunct="1"/>
            <a:r>
              <a:rPr lang="en-US" dirty="0">
                <a:latin typeface="Arial" charset="0"/>
                <a:ea typeface="ヒラギノ角ゴ Pro W3" charset="0"/>
                <a:cs typeface="ヒラギノ角ゴ Pro W3" charset="0"/>
              </a:rPr>
              <a:t>                NEED DETAILS OF ALGORITHM               step size???</a:t>
            </a:r>
          </a:p>
          <a:p>
            <a:pPr eaLnBrk="1" hangingPunct="1"/>
            <a:r>
              <a:rPr lang="en-US" dirty="0">
                <a:latin typeface="Arial" charset="0"/>
                <a:ea typeface="ヒラギノ角ゴ Pro W3" charset="0"/>
                <a:cs typeface="ヒラギノ角ゴ Pro W3" charset="0"/>
              </a:rPr>
              <a:t>                                upper limits</a:t>
            </a:r>
          </a:p>
          <a:p>
            <a:pPr eaLnBrk="1" hangingPunct="1"/>
            <a:r>
              <a:rPr lang="en-US" dirty="0">
                <a:latin typeface="Arial" charset="0"/>
                <a:ea typeface="ヒラギノ角ゴ Pro W3" charset="0"/>
                <a:cs typeface="ヒラギノ角ゴ Pro W3" charset="0"/>
              </a:rPr>
              <a:t>                                grid pictures for different latitudes</a:t>
            </a:r>
          </a:p>
          <a:p>
            <a:pPr eaLnBrk="1" hangingPunct="1"/>
            <a:r>
              <a:rPr lang="en-US" dirty="0">
                <a:latin typeface="Arial" charset="0"/>
                <a:ea typeface="ヒラギノ角ゴ Pro W3" charset="0"/>
                <a:cs typeface="ヒラギノ角ゴ Pro W3" charset="0"/>
              </a:rPr>
              <a:t>        Three pictures exist: ~jla/talks_and_meetings/2009/ams/cam_gps_talk/gps_lat*</a:t>
            </a:r>
          </a:p>
          <a:p>
            <a:pPr eaLnBrk="1" hangingPunct="1"/>
            <a:r>
              <a:rPr lang="en-US" dirty="0">
                <a:latin typeface="Arial" charset="0"/>
                <a:ea typeface="ヒラギノ角ゴ Pro W3" charset="0"/>
                <a:cs typeface="ヒラギノ角ゴ Pro W3" charset="0"/>
              </a:rPr>
              <a:t>        Expect minor differences with coarse grid, larger near poles</a:t>
            </a:r>
          </a:p>
        </p:txBody>
      </p:sp>
    </p:spTree>
    <p:extLst>
      <p:ext uri="{BB962C8B-B14F-4D97-AF65-F5344CB8AC3E}">
        <p14:creationId xmlns:p14="http://schemas.microsoft.com/office/powerpoint/2010/main" val="1932013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4B0FE2-7B5A-884A-8D74-6477543280BC}" type="slidenum">
              <a:rPr lang="en-US" smtClean="0"/>
              <a:pPr>
                <a:defRPr/>
              </a:pPr>
              <a:t>48</a:t>
            </a:fld>
            <a:endParaRPr lang="en-US" dirty="0"/>
          </a:p>
        </p:txBody>
      </p:sp>
    </p:spTree>
    <p:extLst>
      <p:ext uri="{BB962C8B-B14F-4D97-AF65-F5344CB8AC3E}">
        <p14:creationId xmlns:p14="http://schemas.microsoft.com/office/powerpoint/2010/main" val="3731504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49</a:t>
            </a:fld>
            <a:endParaRPr lang="en-US" sz="1200" dirty="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7475996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50</a:t>
            </a:fld>
            <a:endParaRPr lang="en-US" sz="1200" dirty="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3344654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51</a:t>
            </a:fld>
            <a:endParaRPr lang="en-US" sz="1200" dirty="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Arial" charset="0"/>
              <a:ea typeface="ＭＳ Ｐゴシック" charset="0"/>
              <a:cs typeface="ＭＳ Ｐゴシック" charset="0"/>
            </a:endParaRPr>
          </a:p>
        </p:txBody>
      </p:sp>
    </p:spTree>
    <p:extLst>
      <p:ext uri="{BB962C8B-B14F-4D97-AF65-F5344CB8AC3E}">
        <p14:creationId xmlns:p14="http://schemas.microsoft.com/office/powerpoint/2010/main" val="2127939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9</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89961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10</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264051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11</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13820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12</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974484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13</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327196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14</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180679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15</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249100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fld id="{7FB02AE2-4AC9-6248-BB5A-E18F752FF451}" type="slidenum">
              <a:rPr lang="en-US" sz="1200"/>
              <a:pPr/>
              <a:t>16</a:t>
            </a:fld>
            <a:endParaRPr lang="en-US" sz="1200"/>
          </a:p>
        </p:txBody>
      </p:sp>
      <p:sp>
        <p:nvSpPr>
          <p:cNvPr id="22531" name="Rectangle 1026"/>
          <p:cNvSpPr>
            <a:spLocks noGrp="1" noRot="1" noChangeAspect="1" noChangeArrowheads="1" noTextEdit="1"/>
          </p:cNvSpPr>
          <p:nvPr>
            <p:ph type="sldImg"/>
          </p:nvPr>
        </p:nvSpPr>
        <p:spPr>
          <a:ln/>
        </p:spPr>
      </p:sp>
      <p:sp>
        <p:nvSpPr>
          <p:cNvPr id="22532" name="Rectangle 1027"/>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975465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4.xml"/><Relationship Id="rId6" Type="http://schemas.openxmlformats.org/officeDocument/2006/relationships/image" Target="../media/image7.png"/><Relationship Id="rId5" Type="http://schemas.openxmlformats.org/officeDocument/2006/relationships/image" Target="../media/image1.jpeg"/><Relationship Id="rId4" Type="http://schemas.openxmlformats.org/officeDocument/2006/relationships/image" Target="../media/image6.jp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8"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solidFill>
              </a:defRPr>
            </a:lvl1pPr>
          </a:lstStyle>
          <a:p>
            <a:pPr defTabSz="457200" eaLnBrk="1" fontAlgn="auto" hangingPunct="1">
              <a:spcBef>
                <a:spcPts val="0"/>
              </a:spcBef>
              <a:spcAft>
                <a:spcPts val="0"/>
              </a:spcAft>
            </a:pPr>
            <a:r>
              <a:rPr lang="sk-SK" dirty="0">
                <a:latin typeface="Calibri"/>
                <a:ea typeface="+mn-ea"/>
                <a:cs typeface="+mn-cs"/>
              </a:rPr>
              <a:t>AMS, 7 January 2019</a:t>
            </a:r>
            <a:endParaRPr lang="en-US" dirty="0">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4"/>
          </p:nvPr>
        </p:nvSpPr>
        <p:spPr>
          <a:xfrm>
            <a:off x="6934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BFB56-707D-1643-86E9-FE28FF2C8F89}" type="slidenum">
              <a:rPr lang="en-US" smtClean="0"/>
              <a:pPr/>
              <a:t>‹#›</a:t>
            </a:fld>
            <a:endParaRPr lang="en-US"/>
          </a:p>
        </p:txBody>
      </p:sp>
      <p:sp>
        <p:nvSpPr>
          <p:cNvPr id="9"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dirty="0"/>
              <a:t>AMS, 7 January 2019</a:t>
            </a:r>
            <a:endParaRPr lang="en-US" dirty="0"/>
          </a:p>
        </p:txBody>
      </p:sp>
    </p:spTree>
    <p:extLst>
      <p:ext uri="{BB962C8B-B14F-4D97-AF65-F5344CB8AC3E}">
        <p14:creationId xmlns:p14="http://schemas.microsoft.com/office/powerpoint/2010/main" val="327380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43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484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283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928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4" name="Picture 8" descr="DARTspaghettiSquare"/>
          <p:cNvPicPr>
            <a:picLocks noChangeAspect="1" noChangeArrowheads="1"/>
          </p:cNvPicPr>
          <p:nvPr userDrawn="1"/>
        </p:nvPicPr>
        <p:blipFill>
          <a:blip r:embed="rId2"/>
          <a:srcRect/>
          <a:stretch>
            <a:fillRect/>
          </a:stretch>
        </p:blipFill>
        <p:spPr bwMode="auto">
          <a:xfrm>
            <a:off x="5015517" y="3988206"/>
            <a:ext cx="2989263" cy="1830388"/>
          </a:xfrm>
          <a:prstGeom prst="rect">
            <a:avLst/>
          </a:prstGeom>
          <a:noFill/>
          <a:ln w="9525">
            <a:noFill/>
            <a:miter lim="800000"/>
            <a:headEnd/>
            <a:tailEnd/>
          </a:ln>
        </p:spPr>
      </p:pic>
      <p:pic>
        <p:nvPicPr>
          <p:cNvPr id="15" name="Picture 9" descr="visitus914"/>
          <p:cNvPicPr>
            <a:picLocks noChangeAspect="1" noChangeArrowheads="1"/>
          </p:cNvPicPr>
          <p:nvPr userDrawn="1"/>
        </p:nvPicPr>
        <p:blipFill>
          <a:blip r:embed="rId3"/>
          <a:srcRect/>
          <a:stretch>
            <a:fillRect/>
          </a:stretch>
        </p:blipFill>
        <p:spPr bwMode="auto">
          <a:xfrm>
            <a:off x="1117146" y="3994557"/>
            <a:ext cx="2770188" cy="1824037"/>
          </a:xfrm>
          <a:prstGeom prst="rect">
            <a:avLst/>
          </a:prstGeom>
          <a:noFill/>
          <a:ln w="9525">
            <a:noFill/>
            <a:miter lim="800000"/>
            <a:headEnd/>
            <a:tailEnd/>
          </a:ln>
        </p:spPr>
      </p:pic>
      <p:sp>
        <p:nvSpPr>
          <p:cNvPr id="16" name="Title 5"/>
          <p:cNvSpPr>
            <a:spLocks noGrp="1"/>
          </p:cNvSpPr>
          <p:nvPr>
            <p:ph type="title"/>
          </p:nvPr>
        </p:nvSpPr>
        <p:spPr>
          <a:xfrm>
            <a:off x="0" y="2528662"/>
            <a:ext cx="9144000" cy="1143000"/>
          </a:xfrm>
        </p:spPr>
        <p:txBody>
          <a:bodyPr>
            <a:normAutofit fontScale="90000"/>
          </a:bodyPr>
          <a:lstStyle>
            <a:lvl1pPr>
              <a:defRPr sz="3200"/>
            </a:lvl1pPr>
          </a:lstStyle>
          <a:p>
            <a:r>
              <a:rPr lang="en-US"/>
              <a:t>Click to edit Master title style</a:t>
            </a:r>
            <a:endParaRPr lang="en-US" dirty="0"/>
          </a:p>
        </p:txBody>
      </p:sp>
      <p:sp>
        <p:nvSpPr>
          <p:cNvPr id="17" name="TextBox 16"/>
          <p:cNvSpPr txBox="1"/>
          <p:nvPr userDrawn="1"/>
        </p:nvSpPr>
        <p:spPr>
          <a:xfrm>
            <a:off x="622752" y="6224699"/>
            <a:ext cx="5288874" cy="553998"/>
          </a:xfrm>
          <a:prstGeom prst="rect">
            <a:avLst/>
          </a:prstGeom>
          <a:noFill/>
        </p:spPr>
        <p:txBody>
          <a:bodyPr wrap="square" rtlCol="0">
            <a:spAutoFit/>
          </a:bodyPr>
          <a:lstStyle/>
          <a:p>
            <a:pPr defTabSz="457200" eaLnBrk="1" fontAlgn="auto" hangingPunct="1">
              <a:spcBef>
                <a:spcPts val="0"/>
              </a:spcBef>
              <a:spcAft>
                <a:spcPts val="0"/>
              </a:spcAft>
            </a:pPr>
            <a:r>
              <a:rPr lang="en-US" sz="1000">
                <a:solidFill>
                  <a:prstClr val="black"/>
                </a:solidFill>
                <a:latin typeface="Calibri"/>
                <a:ea typeface="+mn-ea"/>
                <a:cs typeface="+mn-cs"/>
              </a:rPr>
              <a:t>The National Center for Atmospheric Research is sponsored by the National Science Foundation. Any opinions, findings and conclusions or recommendations expressed in this publication are those of the author(s) and do not necessarily reflect the views of the National Science Foundation.</a:t>
            </a:r>
          </a:p>
        </p:txBody>
      </p:sp>
      <p:sp>
        <p:nvSpPr>
          <p:cNvPr id="18" name="TextBox 17"/>
          <p:cNvSpPr txBox="1"/>
          <p:nvPr userDrawn="1"/>
        </p:nvSpPr>
        <p:spPr>
          <a:xfrm>
            <a:off x="8114374" y="6010420"/>
            <a:ext cx="904139" cy="246221"/>
          </a:xfrm>
          <a:prstGeom prst="rect">
            <a:avLst/>
          </a:prstGeom>
          <a:noFill/>
        </p:spPr>
        <p:txBody>
          <a:bodyPr wrap="none" rtlCol="0">
            <a:spAutoFit/>
          </a:bodyPr>
          <a:lstStyle/>
          <a:p>
            <a:pPr defTabSz="457200" eaLnBrk="1" fontAlgn="auto" hangingPunct="1">
              <a:spcBef>
                <a:spcPts val="0"/>
              </a:spcBef>
              <a:spcAft>
                <a:spcPts val="0"/>
              </a:spcAft>
            </a:pPr>
            <a:r>
              <a:rPr lang="en-US" sz="1000">
                <a:solidFill>
                  <a:prstClr val="black"/>
                </a:solidFill>
                <a:latin typeface="Calibri"/>
                <a:ea typeface="+mn-ea"/>
                <a:cs typeface="+mn-cs"/>
              </a:rPr>
              <a:t> ©UCAR 2014</a:t>
            </a:r>
          </a:p>
        </p:txBody>
      </p:sp>
      <p:pic>
        <p:nvPicPr>
          <p:cNvPr id="19" name="Picture 18" descr="DARTYellowWhite.jp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399734" y="332083"/>
            <a:ext cx="6344532" cy="1874520"/>
          </a:xfrm>
          <a:prstGeom prst="rect">
            <a:avLst/>
          </a:prstGeom>
        </p:spPr>
      </p:pic>
      <p:pic>
        <p:nvPicPr>
          <p:cNvPr id="20" name="Picture 7" descr="nsf1"/>
          <p:cNvPicPr>
            <a:picLocks noChangeAspect="1" noChangeArrowheads="1"/>
          </p:cNvPicPr>
          <p:nvPr userDrawn="1"/>
        </p:nvPicPr>
        <p:blipFill>
          <a:blip r:embed="rId5"/>
          <a:srcRect/>
          <a:stretch>
            <a:fillRect/>
          </a:stretch>
        </p:blipFill>
        <p:spPr bwMode="auto">
          <a:xfrm>
            <a:off x="101576" y="6222806"/>
            <a:ext cx="554444" cy="557784"/>
          </a:xfrm>
          <a:prstGeom prst="rect">
            <a:avLst/>
          </a:prstGeom>
          <a:noFill/>
          <a:ln w="9525">
            <a:noFill/>
            <a:miter lim="800000"/>
            <a:headEnd/>
            <a:tailEnd/>
          </a:ln>
        </p:spPr>
      </p:pic>
      <p:pic>
        <p:nvPicPr>
          <p:cNvPr id="21" name="Picture 20" descr="ncar_ucar_logo_text.png"/>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767682" y="6244656"/>
            <a:ext cx="2250831" cy="512064"/>
          </a:xfrm>
          <a:prstGeom prst="rect">
            <a:avLst/>
          </a:prstGeom>
        </p:spPr>
      </p:pic>
    </p:spTree>
    <p:extLst>
      <p:ext uri="{BB962C8B-B14F-4D97-AF65-F5344CB8AC3E}">
        <p14:creationId xmlns:p14="http://schemas.microsoft.com/office/powerpoint/2010/main" val="2257703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638425"/>
          </a:xfrm>
        </p:spPr>
        <p:txBody>
          <a:bodyPr>
            <a:noAutofit/>
          </a:bodyPr>
          <a:lstStyle>
            <a:lvl1pPr>
              <a:defRPr sz="3600"/>
            </a:lvl1pPr>
          </a:lstStyle>
          <a:p>
            <a:r>
              <a:rPr lang="en-US"/>
              <a:t>Click to edit Master title style</a:t>
            </a:r>
            <a:endParaRPr lang="en-US" dirty="0"/>
          </a:p>
        </p:txBody>
      </p:sp>
      <p:pic>
        <p:nvPicPr>
          <p:cNvPr id="3" name="Picture 2" descr="DARTYellowWhite.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7933" y="6339163"/>
            <a:ext cx="1528463" cy="451591"/>
          </a:xfrm>
          <a:prstGeom prst="rect">
            <a:avLst/>
          </a:prstGeom>
        </p:spPr>
      </p:pic>
      <p:sp>
        <p:nvSpPr>
          <p:cNvPr id="4" name="Slide Number Placeholder 3"/>
          <p:cNvSpPr>
            <a:spLocks noGrp="1"/>
          </p:cNvSpPr>
          <p:nvPr>
            <p:ph type="sldNum" sz="quarter" idx="12"/>
          </p:nvPr>
        </p:nvSpPr>
        <p:spPr>
          <a:xfrm>
            <a:off x="8246578" y="6492875"/>
            <a:ext cx="897421" cy="365125"/>
          </a:xfrm>
          <a:prstGeom prst="rect">
            <a:avLst/>
          </a:prstGeom>
        </p:spPr>
        <p:txBody>
          <a:bodyPr/>
          <a:lstStyle>
            <a:lvl1pPr>
              <a:defRPr>
                <a:solidFill>
                  <a:schemeClr val="bg1">
                    <a:lumMod val="50000"/>
                  </a:schemeClr>
                </a:solidFill>
              </a:defRPr>
            </a:lvl1pPr>
          </a:lstStyle>
          <a:p>
            <a:pPr algn="r" defTabSz="457200" eaLnBrk="1" fontAlgn="auto" hangingPunct="1">
              <a:spcBef>
                <a:spcPts val="0"/>
              </a:spcBef>
              <a:spcAft>
                <a:spcPts val="0"/>
              </a:spcAft>
            </a:pPr>
            <a:fld id="{283B4FF1-25A9-3741-B230-AA79218BFD91}" type="slidenum">
              <a:rPr lang="en-US" sz="1200" smtClean="0">
                <a:solidFill>
                  <a:prstClr val="white">
                    <a:lumMod val="50000"/>
                  </a:prstClr>
                </a:solidFill>
                <a:latin typeface="Calibri"/>
                <a:ea typeface="+mn-ea"/>
                <a:cs typeface="+mn-cs"/>
              </a:rPr>
              <a:pPr algn="r" defTabSz="457200" eaLnBrk="1" fontAlgn="auto" hangingPunct="1">
                <a:spcBef>
                  <a:spcPts val="0"/>
                </a:spcBef>
                <a:spcAft>
                  <a:spcPts val="0"/>
                </a:spcAft>
              </a:pPr>
              <a:t>‹#›</a:t>
            </a:fld>
            <a:r>
              <a:rPr lang="en-US" sz="1200">
                <a:solidFill>
                  <a:prstClr val="white">
                    <a:lumMod val="50000"/>
                  </a:prstClr>
                </a:solidFill>
                <a:latin typeface="Calibri"/>
                <a:ea typeface="+mn-ea"/>
                <a:cs typeface="+mn-cs"/>
              </a:rPr>
              <a:t> of 45</a:t>
            </a:r>
          </a:p>
        </p:txBody>
      </p:sp>
    </p:spTree>
    <p:extLst>
      <p:ext uri="{BB962C8B-B14F-4D97-AF65-F5344CB8AC3E}">
        <p14:creationId xmlns:p14="http://schemas.microsoft.com/office/powerpoint/2010/main" val="392665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7" name="Title 1"/>
          <p:cNvSpPr>
            <a:spLocks noGrp="1"/>
          </p:cNvSpPr>
          <p:nvPr>
            <p:ph type="title"/>
          </p:nvPr>
        </p:nvSpPr>
        <p:spPr>
          <a:xfrm>
            <a:off x="0" y="0"/>
            <a:ext cx="9144000" cy="638425"/>
          </a:xfrm>
        </p:spPr>
        <p:txBody>
          <a:bodyPr>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38406746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4.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image" Target="../media/image2.jpeg"/><Relationship Id="rId5" Type="http://schemas.openxmlformats.org/officeDocument/2006/relationships/image" Target="../media/image1.jpeg"/><Relationship Id="rId4" Type="http://schemas.openxmlformats.org/officeDocument/2006/relationships/image" Target="../media/image3.png"/></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152400"/>
            <a:ext cx="77724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pic>
        <p:nvPicPr>
          <p:cNvPr id="1031" name="Picture 7" descr="nsf1"/>
          <p:cNvPicPr>
            <a:picLocks noChangeAspect="1" noChangeArrowheads="1"/>
          </p:cNvPicPr>
          <p:nvPr/>
        </p:nvPicPr>
        <p:blipFill>
          <a:blip r:embed="rId5"/>
          <a:srcRect/>
          <a:stretch>
            <a:fillRect/>
          </a:stretch>
        </p:blipFill>
        <p:spPr bwMode="auto">
          <a:xfrm>
            <a:off x="2057400" y="6248400"/>
            <a:ext cx="503238" cy="506413"/>
          </a:xfrm>
          <a:prstGeom prst="rect">
            <a:avLst/>
          </a:prstGeom>
          <a:noFill/>
          <a:ln w="9525">
            <a:noFill/>
            <a:miter lim="800000"/>
            <a:headEnd/>
            <a:tailEnd/>
          </a:ln>
        </p:spPr>
      </p:pic>
      <p:pic>
        <p:nvPicPr>
          <p:cNvPr id="1032" name="Picture 8" descr="ncar-logo-med"/>
          <p:cNvPicPr>
            <a:picLocks noChangeAspect="1" noChangeArrowheads="1"/>
          </p:cNvPicPr>
          <p:nvPr/>
        </p:nvPicPr>
        <p:blipFill>
          <a:blip r:embed="rId6"/>
          <a:srcRect/>
          <a:stretch>
            <a:fillRect/>
          </a:stretch>
        </p:blipFill>
        <p:spPr bwMode="auto">
          <a:xfrm>
            <a:off x="685800" y="6324600"/>
            <a:ext cx="1231900" cy="347663"/>
          </a:xfrm>
          <a:prstGeom prst="rect">
            <a:avLst/>
          </a:prstGeom>
          <a:noFill/>
          <a:ln w="9525">
            <a:noFill/>
            <a:miter lim="800000"/>
            <a:headEnd/>
            <a:tailEnd/>
          </a:ln>
        </p:spPr>
      </p:pic>
      <p:pic>
        <p:nvPicPr>
          <p:cNvPr id="1033" name="Picture 9" descr="Dartboard7"/>
          <p:cNvPicPr>
            <a:picLocks noChangeAspect="1" noChangeArrowheads="1"/>
          </p:cNvPicPr>
          <p:nvPr/>
        </p:nvPicPr>
        <p:blipFill>
          <a:blip r:embed="rId7"/>
          <a:srcRect/>
          <a:stretch>
            <a:fillRect/>
          </a:stretch>
        </p:blipFill>
        <p:spPr bwMode="auto">
          <a:xfrm>
            <a:off x="6629400" y="6248400"/>
            <a:ext cx="1752600" cy="519113"/>
          </a:xfrm>
          <a:prstGeom prst="rect">
            <a:avLst/>
          </a:prstGeom>
          <a:noFill/>
          <a:ln w="9525">
            <a:noFill/>
            <a:miter lim="800000"/>
            <a:headEnd/>
            <a:tailEnd/>
          </a:ln>
        </p:spPr>
      </p:pic>
      <p:sp>
        <p:nvSpPr>
          <p:cNvPr id="1034" name="Rectangle 10"/>
          <p:cNvSpPr>
            <a:spLocks noChangeArrowheads="1"/>
          </p:cNvSpPr>
          <p:nvPr/>
        </p:nvSpPr>
        <p:spPr bwMode="auto">
          <a:xfrm>
            <a:off x="8458200" y="6324600"/>
            <a:ext cx="609600" cy="304800"/>
          </a:xfrm>
          <a:prstGeom prst="rect">
            <a:avLst/>
          </a:prstGeom>
          <a:noFill/>
          <a:ln w="9525">
            <a:noFill/>
            <a:miter lim="800000"/>
            <a:headEnd/>
            <a:tailEnd/>
          </a:ln>
        </p:spPr>
        <p:txBody>
          <a:bodyPr>
            <a:prstTxWarp prst="textNoShape">
              <a:avLst/>
            </a:prstTxWarp>
          </a:bodyPr>
          <a:lstStyle/>
          <a:p>
            <a:pPr algn="ctr">
              <a:defRPr/>
            </a:pPr>
            <a:r>
              <a:rPr lang="en-US" sz="1200" dirty="0"/>
              <a:t>pg </a:t>
            </a:r>
            <a:fld id="{36C93095-8263-124B-A941-6375B70BC881}" type="slidenum">
              <a:rPr lang="en-US" sz="1200"/>
              <a:pPr algn="ctr">
                <a:defRPr/>
              </a:pPr>
              <a:t>‹#›</a:t>
            </a:fld>
            <a:endParaRPr lang="en-US" sz="1400" dirty="0"/>
          </a:p>
        </p:txBody>
      </p:sp>
      <p:pic>
        <p:nvPicPr>
          <p:cNvPr id="11" name="Picture 7" descr="nsf1"/>
          <p:cNvPicPr>
            <a:picLocks noChangeAspect="1" noChangeArrowheads="1"/>
          </p:cNvPicPr>
          <p:nvPr userDrawn="1"/>
        </p:nvPicPr>
        <p:blipFill>
          <a:blip r:embed="rId5"/>
          <a:srcRect/>
          <a:stretch>
            <a:fillRect/>
          </a:stretch>
        </p:blipFill>
        <p:spPr bwMode="auto">
          <a:xfrm>
            <a:off x="2057400" y="6248400"/>
            <a:ext cx="503238" cy="506413"/>
          </a:xfrm>
          <a:prstGeom prst="rect">
            <a:avLst/>
          </a:prstGeom>
          <a:noFill/>
          <a:ln w="9525">
            <a:noFill/>
            <a:miter lim="800000"/>
            <a:headEnd/>
            <a:tailEnd/>
          </a:ln>
        </p:spPr>
      </p:pic>
      <p:pic>
        <p:nvPicPr>
          <p:cNvPr id="12" name="Picture 8" descr="ncar-logo-med"/>
          <p:cNvPicPr>
            <a:picLocks noChangeAspect="1" noChangeArrowheads="1"/>
          </p:cNvPicPr>
          <p:nvPr userDrawn="1"/>
        </p:nvPicPr>
        <p:blipFill>
          <a:blip r:embed="rId6"/>
          <a:srcRect/>
          <a:stretch>
            <a:fillRect/>
          </a:stretch>
        </p:blipFill>
        <p:spPr bwMode="auto">
          <a:xfrm>
            <a:off x="685800" y="6324600"/>
            <a:ext cx="1231900" cy="347663"/>
          </a:xfrm>
          <a:prstGeom prst="rect">
            <a:avLst/>
          </a:prstGeom>
          <a:noFill/>
          <a:ln w="9525">
            <a:noFill/>
            <a:miter lim="800000"/>
            <a:headEnd/>
            <a:tailEnd/>
          </a:ln>
        </p:spPr>
      </p:pic>
      <p:sp>
        <p:nvSpPr>
          <p:cNvPr id="14"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solidFill>
              </a:defRPr>
            </a:lvl1pPr>
          </a:lstStyle>
          <a:p>
            <a:pPr defTabSz="457200" eaLnBrk="1" fontAlgn="auto" hangingPunct="1">
              <a:spcBef>
                <a:spcPts val="0"/>
              </a:spcBef>
              <a:spcAft>
                <a:spcPts val="0"/>
              </a:spcAft>
            </a:pPr>
            <a:r>
              <a:rPr lang="sk-SK" dirty="0">
                <a:latin typeface="Calibri"/>
                <a:ea typeface="+mn-ea"/>
                <a:cs typeface="+mn-cs"/>
              </a:rPr>
              <a:t>AMS, 7 January 2019</a:t>
            </a:r>
            <a:endParaRPr lang="en-US" dirty="0">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930" r:id="rId1"/>
    <p:sldLayoutId id="2147483939" r:id="rId2"/>
    <p:sldLayoutId id="2147483945" r:id="rId3"/>
  </p:sldLayoutIdLst>
  <p:hf sldNum="0" hdr="0" dt="0"/>
  <p:txStyles>
    <p:titleStyle>
      <a:lvl1pPr algn="ctr" rtl="0" eaLnBrk="1" fontAlgn="base" hangingPunct="1">
        <a:spcBef>
          <a:spcPct val="0"/>
        </a:spcBef>
        <a:spcAft>
          <a:spcPct val="0"/>
        </a:spcAft>
        <a:defRPr sz="2800">
          <a:solidFill>
            <a:schemeClr val="tx2"/>
          </a:solidFill>
          <a:latin typeface="+mj-lt"/>
          <a:ea typeface="+mj-ea"/>
          <a:cs typeface="+mj-cs"/>
        </a:defRPr>
      </a:lvl1pPr>
      <a:lvl2pPr algn="ctr" rtl="0" eaLnBrk="1" fontAlgn="base" hangingPunct="1">
        <a:spcBef>
          <a:spcPct val="0"/>
        </a:spcBef>
        <a:spcAft>
          <a:spcPct val="0"/>
        </a:spcAft>
        <a:defRPr sz="2400">
          <a:solidFill>
            <a:schemeClr val="tx2"/>
          </a:solidFill>
          <a:latin typeface="Arial" pitchFamily="-112" charset="0"/>
          <a:ea typeface="ＭＳ Ｐゴシック" pitchFamily="-112" charset="-128"/>
          <a:cs typeface="ＭＳ Ｐゴシック" pitchFamily="-112" charset="-128"/>
        </a:defRPr>
      </a:lvl2pPr>
      <a:lvl3pPr algn="ctr" rtl="0" eaLnBrk="1" fontAlgn="base" hangingPunct="1">
        <a:spcBef>
          <a:spcPct val="0"/>
        </a:spcBef>
        <a:spcAft>
          <a:spcPct val="0"/>
        </a:spcAft>
        <a:defRPr sz="2400">
          <a:solidFill>
            <a:schemeClr val="tx2"/>
          </a:solidFill>
          <a:latin typeface="Arial" pitchFamily="-112" charset="0"/>
          <a:ea typeface="ＭＳ Ｐゴシック" pitchFamily="-112" charset="-128"/>
          <a:cs typeface="ＭＳ Ｐゴシック" pitchFamily="-112" charset="-128"/>
        </a:defRPr>
      </a:lvl3pPr>
      <a:lvl4pPr algn="ctr" rtl="0" eaLnBrk="1" fontAlgn="base" hangingPunct="1">
        <a:spcBef>
          <a:spcPct val="0"/>
        </a:spcBef>
        <a:spcAft>
          <a:spcPct val="0"/>
        </a:spcAft>
        <a:defRPr sz="2400">
          <a:solidFill>
            <a:schemeClr val="tx2"/>
          </a:solidFill>
          <a:latin typeface="Arial" pitchFamily="-112" charset="0"/>
          <a:ea typeface="ＭＳ Ｐゴシック" pitchFamily="-112" charset="-128"/>
          <a:cs typeface="ＭＳ Ｐゴシック" pitchFamily="-112" charset="-128"/>
        </a:defRPr>
      </a:lvl4pPr>
      <a:lvl5pPr algn="ctr" rtl="0" eaLnBrk="1" fontAlgn="base" hangingPunct="1">
        <a:spcBef>
          <a:spcPct val="0"/>
        </a:spcBef>
        <a:spcAft>
          <a:spcPct val="0"/>
        </a:spcAft>
        <a:defRPr sz="2400">
          <a:solidFill>
            <a:schemeClr val="tx2"/>
          </a:solidFill>
          <a:latin typeface="Arial" pitchFamily="-112" charset="0"/>
          <a:ea typeface="ＭＳ Ｐゴシック" pitchFamily="-112" charset="-128"/>
          <a:cs typeface="ＭＳ Ｐゴシック" pitchFamily="-112" charset="-128"/>
        </a:defRPr>
      </a:lvl5pPr>
      <a:lvl6pPr marL="457200" algn="ctr" rtl="0" eaLnBrk="1" fontAlgn="base" hangingPunct="1">
        <a:spcBef>
          <a:spcPct val="0"/>
        </a:spcBef>
        <a:spcAft>
          <a:spcPct val="0"/>
        </a:spcAft>
        <a:defRPr sz="2400">
          <a:solidFill>
            <a:schemeClr val="tx2"/>
          </a:solidFill>
          <a:latin typeface="Arial" pitchFamily="-112" charset="0"/>
          <a:ea typeface="ＭＳ Ｐゴシック" pitchFamily="-112" charset="-128"/>
          <a:cs typeface="ＭＳ Ｐゴシック" pitchFamily="-112" charset="-128"/>
        </a:defRPr>
      </a:lvl6pPr>
      <a:lvl7pPr marL="914400" algn="ctr" rtl="0" eaLnBrk="1" fontAlgn="base" hangingPunct="1">
        <a:spcBef>
          <a:spcPct val="0"/>
        </a:spcBef>
        <a:spcAft>
          <a:spcPct val="0"/>
        </a:spcAft>
        <a:defRPr sz="2400">
          <a:solidFill>
            <a:schemeClr val="tx2"/>
          </a:solidFill>
          <a:latin typeface="Arial" pitchFamily="-112" charset="0"/>
          <a:ea typeface="ＭＳ Ｐゴシック" pitchFamily="-112" charset="-128"/>
          <a:cs typeface="ＭＳ Ｐゴシック" pitchFamily="-112" charset="-128"/>
        </a:defRPr>
      </a:lvl7pPr>
      <a:lvl8pPr marL="1371600" algn="ctr" rtl="0" eaLnBrk="1" fontAlgn="base" hangingPunct="1">
        <a:spcBef>
          <a:spcPct val="0"/>
        </a:spcBef>
        <a:spcAft>
          <a:spcPct val="0"/>
        </a:spcAft>
        <a:defRPr sz="2400">
          <a:solidFill>
            <a:schemeClr val="tx2"/>
          </a:solidFill>
          <a:latin typeface="Arial" pitchFamily="-112" charset="0"/>
          <a:ea typeface="ＭＳ Ｐゴシック" pitchFamily="-112" charset="-128"/>
          <a:cs typeface="ＭＳ Ｐゴシック" pitchFamily="-112" charset="-128"/>
        </a:defRPr>
      </a:lvl8pPr>
      <a:lvl9pPr marL="1828800" algn="ctr" rtl="0" eaLnBrk="1" fontAlgn="base" hangingPunct="1">
        <a:spcBef>
          <a:spcPct val="0"/>
        </a:spcBef>
        <a:spcAft>
          <a:spcPct val="0"/>
        </a:spcAft>
        <a:defRPr sz="2400">
          <a:solidFill>
            <a:schemeClr val="tx2"/>
          </a:solidFill>
          <a:latin typeface="Arial" pitchFamily="-112" charset="0"/>
          <a:ea typeface="ＭＳ Ｐゴシック" pitchFamily="-112" charset="-128"/>
          <a:cs typeface="ＭＳ Ｐゴシック" pitchFamily="-112" charset="-128"/>
        </a:defRPr>
      </a:lvl9pPr>
    </p:titleStyle>
    <p:bodyStyle>
      <a:lvl1pPr marL="342900" indent="-342900" algn="l" rtl="0" eaLnBrk="1" fontAlgn="base" hangingPunct="1">
        <a:spcBef>
          <a:spcPct val="20000"/>
        </a:spcBef>
        <a:spcAft>
          <a:spcPct val="0"/>
        </a:spcAft>
        <a:defRPr sz="24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2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Dartboard7"/>
          <p:cNvPicPr>
            <a:picLocks noChangeAspect="1" noChangeArrowheads="1"/>
          </p:cNvPicPr>
          <p:nvPr userDrawn="1"/>
        </p:nvPicPr>
        <p:blipFill>
          <a:blip r:embed="rId3"/>
          <a:srcRect/>
          <a:stretch>
            <a:fillRect/>
          </a:stretch>
        </p:blipFill>
        <p:spPr bwMode="auto">
          <a:xfrm>
            <a:off x="6629400" y="6248400"/>
            <a:ext cx="1752600" cy="519113"/>
          </a:xfrm>
          <a:prstGeom prst="rect">
            <a:avLst/>
          </a:prstGeom>
          <a:noFill/>
          <a:ln w="9525">
            <a:noFill/>
            <a:miter lim="800000"/>
            <a:headEnd/>
            <a:tailEnd/>
          </a:ln>
        </p:spPr>
      </p:pic>
      <p:sp>
        <p:nvSpPr>
          <p:cNvPr id="13" name="Rectangle 10"/>
          <p:cNvSpPr>
            <a:spLocks noChangeArrowheads="1"/>
          </p:cNvSpPr>
          <p:nvPr userDrawn="1"/>
        </p:nvSpPr>
        <p:spPr bwMode="auto">
          <a:xfrm>
            <a:off x="8458200" y="6324600"/>
            <a:ext cx="609600" cy="304800"/>
          </a:xfrm>
          <a:prstGeom prst="rect">
            <a:avLst/>
          </a:prstGeom>
          <a:noFill/>
          <a:ln w="9525">
            <a:noFill/>
            <a:miter lim="800000"/>
            <a:headEnd/>
            <a:tailEnd/>
          </a:ln>
        </p:spPr>
        <p:txBody>
          <a:bodyPr>
            <a:prstTxWarp prst="textNoShape">
              <a:avLst/>
            </a:prstTxWarp>
          </a:bodyPr>
          <a:lstStyle/>
          <a:p>
            <a:pPr algn="ctr">
              <a:defRPr/>
            </a:pPr>
            <a:r>
              <a:rPr lang="en-US" sz="1200" dirty="0" err="1"/>
              <a:t>pg</a:t>
            </a:r>
            <a:r>
              <a:rPr lang="en-US" sz="1200" dirty="0"/>
              <a:t> </a:t>
            </a:r>
            <a:fld id="{36C93095-8263-124B-A941-6375B70BC881}" type="slidenum">
              <a:rPr lang="en-US" sz="1200"/>
              <a:pPr algn="ctr">
                <a:defRPr/>
              </a:pPr>
              <a:t>‹#›</a:t>
            </a:fld>
            <a:endParaRPr lang="en-US" sz="1400" dirty="0"/>
          </a:p>
        </p:txBody>
      </p:sp>
      <p:pic>
        <p:nvPicPr>
          <p:cNvPr id="14" name="Picture 7" descr="nsf1"/>
          <p:cNvPicPr>
            <a:picLocks noChangeAspect="1" noChangeArrowheads="1"/>
          </p:cNvPicPr>
          <p:nvPr userDrawn="1"/>
        </p:nvPicPr>
        <p:blipFill>
          <a:blip r:embed="rId4"/>
          <a:srcRect/>
          <a:stretch>
            <a:fillRect/>
          </a:stretch>
        </p:blipFill>
        <p:spPr bwMode="auto">
          <a:xfrm>
            <a:off x="2057400" y="6248400"/>
            <a:ext cx="503238" cy="506413"/>
          </a:xfrm>
          <a:prstGeom prst="rect">
            <a:avLst/>
          </a:prstGeom>
          <a:noFill/>
          <a:ln w="9525">
            <a:noFill/>
            <a:miter lim="800000"/>
            <a:headEnd/>
            <a:tailEnd/>
          </a:ln>
        </p:spPr>
      </p:pic>
      <p:pic>
        <p:nvPicPr>
          <p:cNvPr id="15" name="Picture 8" descr="ncar-logo-med"/>
          <p:cNvPicPr>
            <a:picLocks noChangeAspect="1" noChangeArrowheads="1"/>
          </p:cNvPicPr>
          <p:nvPr userDrawn="1"/>
        </p:nvPicPr>
        <p:blipFill>
          <a:blip r:embed="rId5"/>
          <a:srcRect/>
          <a:stretch>
            <a:fillRect/>
          </a:stretch>
        </p:blipFill>
        <p:spPr bwMode="auto">
          <a:xfrm>
            <a:off x="685800" y="6324600"/>
            <a:ext cx="1231900" cy="347663"/>
          </a:xfrm>
          <a:prstGeom prst="rect">
            <a:avLst/>
          </a:prstGeom>
          <a:noFill/>
          <a:ln w="9525">
            <a:noFill/>
            <a:miter lim="800000"/>
            <a:headEnd/>
            <a:tailEnd/>
          </a:ln>
        </p:spPr>
      </p:pic>
      <p:sp>
        <p:nvSpPr>
          <p:cNvPr id="1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solidFill>
              </a:defRPr>
            </a:lvl1pPr>
          </a:lstStyle>
          <a:p>
            <a:pPr defTabSz="457200" eaLnBrk="1" fontAlgn="auto" hangingPunct="1">
              <a:spcBef>
                <a:spcPts val="0"/>
              </a:spcBef>
              <a:spcAft>
                <a:spcPts val="0"/>
              </a:spcAft>
            </a:pPr>
            <a:r>
              <a:rPr lang="sk-SK" dirty="0">
                <a:latin typeface="Calibri"/>
                <a:ea typeface="+mn-ea"/>
                <a:cs typeface="+mn-cs"/>
              </a:rPr>
              <a:t>AMS, 7 January 2019</a:t>
            </a:r>
            <a:endParaRPr lang="en-US" dirty="0">
              <a:latin typeface="Calibri"/>
              <a:ea typeface="+mn-ea"/>
              <a:cs typeface="+mn-cs"/>
            </a:endParaRPr>
          </a:p>
        </p:txBody>
      </p:sp>
    </p:spTree>
    <p:extLst>
      <p:ext uri="{BB962C8B-B14F-4D97-AF65-F5344CB8AC3E}">
        <p14:creationId xmlns:p14="http://schemas.microsoft.com/office/powerpoint/2010/main" val="3038932172"/>
      </p:ext>
    </p:extLst>
  </p:cSld>
  <p:clrMap bg1="lt1" tx1="dk1" bg2="lt2" tx2="dk2" accent1="accent1" accent2="accent2" accent3="accent3" accent4="accent4" accent5="accent5" accent6="accent6" hlink="hlink" folHlink="folHlink"/>
  <p:sldLayoutIdLst>
    <p:sldLayoutId id="2147483932" r:id="rId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descr="Dartboard7"/>
          <p:cNvPicPr>
            <a:picLocks noChangeAspect="1" noChangeArrowheads="1"/>
          </p:cNvPicPr>
          <p:nvPr userDrawn="1"/>
        </p:nvPicPr>
        <p:blipFill>
          <a:blip r:embed="rId4"/>
          <a:srcRect/>
          <a:stretch>
            <a:fillRect/>
          </a:stretch>
        </p:blipFill>
        <p:spPr bwMode="auto">
          <a:xfrm>
            <a:off x="6629400" y="6248400"/>
            <a:ext cx="1752600" cy="519113"/>
          </a:xfrm>
          <a:prstGeom prst="rect">
            <a:avLst/>
          </a:prstGeom>
          <a:noFill/>
          <a:ln w="9525">
            <a:noFill/>
            <a:miter lim="800000"/>
            <a:headEnd/>
            <a:tailEnd/>
          </a:ln>
        </p:spPr>
      </p:pic>
      <p:sp>
        <p:nvSpPr>
          <p:cNvPr id="13" name="Rectangle 10"/>
          <p:cNvSpPr>
            <a:spLocks noChangeArrowheads="1"/>
          </p:cNvSpPr>
          <p:nvPr userDrawn="1"/>
        </p:nvSpPr>
        <p:spPr bwMode="auto">
          <a:xfrm>
            <a:off x="8458200" y="6324600"/>
            <a:ext cx="609600" cy="304800"/>
          </a:xfrm>
          <a:prstGeom prst="rect">
            <a:avLst/>
          </a:prstGeom>
          <a:noFill/>
          <a:ln w="9525">
            <a:noFill/>
            <a:miter lim="800000"/>
            <a:headEnd/>
            <a:tailEnd/>
          </a:ln>
        </p:spPr>
        <p:txBody>
          <a:bodyPr>
            <a:prstTxWarp prst="textNoShape">
              <a:avLst/>
            </a:prstTxWarp>
          </a:bodyPr>
          <a:lstStyle/>
          <a:p>
            <a:pPr algn="ctr">
              <a:defRPr/>
            </a:pPr>
            <a:r>
              <a:rPr lang="en-US" sz="1200"/>
              <a:t>pg </a:t>
            </a:r>
            <a:fld id="{36C93095-8263-124B-A941-6375B70BC881}" type="slidenum">
              <a:rPr lang="en-US" sz="1200"/>
              <a:pPr algn="ctr">
                <a:defRPr/>
              </a:pPr>
              <a:t>‹#›</a:t>
            </a:fld>
            <a:endParaRPr lang="en-US" sz="1400"/>
          </a:p>
        </p:txBody>
      </p:sp>
      <p:pic>
        <p:nvPicPr>
          <p:cNvPr id="14" name="Picture 7" descr="nsf1"/>
          <p:cNvPicPr>
            <a:picLocks noChangeAspect="1" noChangeArrowheads="1"/>
          </p:cNvPicPr>
          <p:nvPr userDrawn="1"/>
        </p:nvPicPr>
        <p:blipFill>
          <a:blip r:embed="rId5"/>
          <a:srcRect/>
          <a:stretch>
            <a:fillRect/>
          </a:stretch>
        </p:blipFill>
        <p:spPr bwMode="auto">
          <a:xfrm>
            <a:off x="2057400" y="6248400"/>
            <a:ext cx="503238" cy="506413"/>
          </a:xfrm>
          <a:prstGeom prst="rect">
            <a:avLst/>
          </a:prstGeom>
          <a:noFill/>
          <a:ln w="9525">
            <a:noFill/>
            <a:miter lim="800000"/>
            <a:headEnd/>
            <a:tailEnd/>
          </a:ln>
        </p:spPr>
      </p:pic>
      <p:pic>
        <p:nvPicPr>
          <p:cNvPr id="15" name="Picture 8" descr="ncar-logo-med"/>
          <p:cNvPicPr>
            <a:picLocks noChangeAspect="1" noChangeArrowheads="1"/>
          </p:cNvPicPr>
          <p:nvPr userDrawn="1"/>
        </p:nvPicPr>
        <p:blipFill>
          <a:blip r:embed="rId6"/>
          <a:srcRect/>
          <a:stretch>
            <a:fillRect/>
          </a:stretch>
        </p:blipFill>
        <p:spPr bwMode="auto">
          <a:xfrm>
            <a:off x="685800" y="6324600"/>
            <a:ext cx="1231900" cy="347663"/>
          </a:xfrm>
          <a:prstGeom prst="rect">
            <a:avLst/>
          </a:prstGeom>
          <a:noFill/>
          <a:ln w="9525">
            <a:noFill/>
            <a:miter lim="800000"/>
            <a:headEnd/>
            <a:tailEnd/>
          </a:ln>
        </p:spPr>
      </p:pic>
      <p:sp>
        <p:nvSpPr>
          <p:cNvPr id="16"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400">
                <a:solidFill>
                  <a:schemeClr val="tx1"/>
                </a:solidFill>
              </a:defRPr>
            </a:lvl1pPr>
          </a:lstStyle>
          <a:p>
            <a:pPr defTabSz="457200" eaLnBrk="1" fontAlgn="auto" hangingPunct="1">
              <a:spcBef>
                <a:spcPts val="0"/>
              </a:spcBef>
              <a:spcAft>
                <a:spcPts val="0"/>
              </a:spcAft>
            </a:pPr>
            <a:r>
              <a:rPr lang="sk-SK" dirty="0">
                <a:latin typeface="Calibri"/>
                <a:ea typeface="+mn-ea"/>
                <a:cs typeface="+mn-cs"/>
              </a:rPr>
              <a:t>AMS, 7 January 2019</a:t>
            </a:r>
            <a:endParaRPr lang="en-US" dirty="0">
              <a:latin typeface="Calibri"/>
              <a:ea typeface="+mn-ea"/>
              <a:cs typeface="+mn-cs"/>
            </a:endParaRPr>
          </a:p>
        </p:txBody>
      </p:sp>
    </p:spTree>
    <p:extLst>
      <p:ext uri="{BB962C8B-B14F-4D97-AF65-F5344CB8AC3E}">
        <p14:creationId xmlns:p14="http://schemas.microsoft.com/office/powerpoint/2010/main" val="1683395917"/>
      </p:ext>
    </p:extLst>
  </p:cSld>
  <p:clrMap bg1="lt1" tx1="dk1" bg2="lt2" tx2="dk2" accent1="accent1" accent2="accent2" accent3="accent3" accent4="accent4" accent5="accent5" accent6="accent6" hlink="hlink" folHlink="folHlink"/>
  <p:sldLayoutIdLst>
    <p:sldLayoutId id="2147483936" r:id="rId1"/>
    <p:sldLayoutId id="2147483940" r:id="rId2"/>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1623"/>
            <a:ext cx="9144000" cy="1143000"/>
          </a:xfrm>
          <a:prstGeom prst="rect">
            <a:avLst/>
          </a:prstGeom>
          <a:solidFill>
            <a:srgbClr val="3366FF"/>
          </a:solidFill>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1956348"/>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Lst>
  <p:hf sldNum="0" hdr="0" dt="0"/>
  <p:txStyles>
    <p:titleStyle>
      <a:lvl1pPr algn="ctr" defTabSz="457200" rtl="0" eaLnBrk="1" latinLnBrk="0" hangingPunct="1">
        <a:spcBef>
          <a:spcPct val="0"/>
        </a:spcBef>
        <a:buNone/>
        <a:defRPr sz="4400" kern="1200">
          <a:solidFill>
            <a:schemeClr val="bg1"/>
          </a:solidFill>
          <a:effectLst>
            <a:outerShdw blurRad="63500" dir="3600000" algn="tl" rotWithShape="0">
              <a:srgbClr val="000000">
                <a:alpha val="70000"/>
              </a:srgbClr>
            </a:outerShdw>
          </a:effectLst>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8" descr="DARTspaghettiSquare"/>
          <p:cNvPicPr>
            <a:picLocks noChangeAspect="1" noChangeArrowheads="1"/>
          </p:cNvPicPr>
          <p:nvPr/>
        </p:nvPicPr>
        <p:blipFill>
          <a:blip r:embed="rId3"/>
          <a:srcRect/>
          <a:stretch>
            <a:fillRect/>
          </a:stretch>
        </p:blipFill>
        <p:spPr bwMode="auto">
          <a:xfrm>
            <a:off x="5489575" y="365125"/>
            <a:ext cx="2989263" cy="1830388"/>
          </a:xfrm>
          <a:prstGeom prst="rect">
            <a:avLst/>
          </a:prstGeom>
          <a:noFill/>
          <a:ln w="9525">
            <a:noFill/>
            <a:miter lim="800000"/>
            <a:headEnd/>
            <a:tailEnd/>
          </a:ln>
        </p:spPr>
      </p:pic>
      <p:pic>
        <p:nvPicPr>
          <p:cNvPr id="17412" name="Picture 9" descr="visitus914"/>
          <p:cNvPicPr>
            <a:picLocks noChangeAspect="1" noChangeArrowheads="1"/>
          </p:cNvPicPr>
          <p:nvPr/>
        </p:nvPicPr>
        <p:blipFill>
          <a:blip r:embed="rId4"/>
          <a:srcRect/>
          <a:stretch>
            <a:fillRect/>
          </a:stretch>
        </p:blipFill>
        <p:spPr bwMode="auto">
          <a:xfrm>
            <a:off x="533400" y="344488"/>
            <a:ext cx="2770188" cy="1824037"/>
          </a:xfrm>
          <a:prstGeom prst="rect">
            <a:avLst/>
          </a:prstGeom>
          <a:noFill/>
          <a:ln w="9525">
            <a:noFill/>
            <a:miter lim="800000"/>
            <a:headEnd/>
            <a:tailEnd/>
          </a:ln>
        </p:spPr>
      </p:pic>
      <p:sp>
        <p:nvSpPr>
          <p:cNvPr id="17413" name="Rectangle 10"/>
          <p:cNvSpPr>
            <a:spLocks noGrp="1" noChangeArrowheads="1"/>
          </p:cNvSpPr>
          <p:nvPr>
            <p:ph type="ctrTitle" idx="4294967295"/>
          </p:nvPr>
        </p:nvSpPr>
        <p:spPr>
          <a:xfrm>
            <a:off x="-76200" y="2438400"/>
            <a:ext cx="8991600" cy="1066800"/>
          </a:xfrm>
        </p:spPr>
        <p:txBody>
          <a:bodyPr/>
          <a:lstStyle/>
          <a:p>
            <a:r>
              <a:rPr lang="en-US" dirty="0"/>
              <a:t>Nonlinear, </a:t>
            </a:r>
            <a:r>
              <a:rPr lang="en-US" dirty="0" err="1"/>
              <a:t>Nongaussian</a:t>
            </a:r>
            <a:r>
              <a:rPr lang="en-US"/>
              <a:t> Ensemble Data Assimilation with Rank Regression and a Rank Histogram Filter</a:t>
            </a:r>
          </a:p>
        </p:txBody>
      </p:sp>
      <p:sp>
        <p:nvSpPr>
          <p:cNvPr id="4" name="Footer Placeholder 3"/>
          <p:cNvSpPr>
            <a:spLocks noGrp="1"/>
          </p:cNvSpPr>
          <p:nvPr>
            <p:ph type="ftr" sz="quarter" idx="3"/>
          </p:nvPr>
        </p:nvSpPr>
        <p:spPr/>
        <p:txBody>
          <a:bodyPr/>
          <a:lstStyle/>
          <a:p>
            <a:pPr defTabSz="457200" eaLnBrk="1" fontAlgn="auto" hangingPunct="1">
              <a:spcBef>
                <a:spcPts val="0"/>
              </a:spcBef>
              <a:spcAft>
                <a:spcPts val="0"/>
              </a:spcAft>
            </a:pPr>
            <a:r>
              <a:rPr lang="sk-SK" dirty="0">
                <a:latin typeface="Calibri"/>
                <a:ea typeface="+mn-ea"/>
                <a:cs typeface="+mn-cs"/>
              </a:rPr>
              <a:t>AMS, 7 January 2019</a:t>
            </a:r>
            <a:endParaRPr lang="en-US" dirty="0">
              <a:latin typeface="Calibri"/>
              <a:ea typeface="+mn-ea"/>
              <a:cs typeface="+mn-cs"/>
            </a:endParaRPr>
          </a:p>
        </p:txBody>
      </p:sp>
      <p:pic>
        <p:nvPicPr>
          <p:cNvPr id="8" name="Picture 4" descr="Dartboard7"/>
          <p:cNvPicPr>
            <a:picLocks noChangeAspect="1" noChangeArrowheads="1"/>
          </p:cNvPicPr>
          <p:nvPr/>
        </p:nvPicPr>
        <p:blipFill>
          <a:blip r:embed="rId5"/>
          <a:srcRect/>
          <a:stretch>
            <a:fillRect/>
          </a:stretch>
        </p:blipFill>
        <p:spPr bwMode="auto">
          <a:xfrm>
            <a:off x="2209800" y="4419600"/>
            <a:ext cx="5151120" cy="1524000"/>
          </a:xfrm>
          <a:prstGeom prst="rect">
            <a:avLst/>
          </a:prstGeom>
          <a:noFill/>
          <a:ln w="9525">
            <a:noFill/>
            <a:miter lim="800000"/>
            <a:headEnd/>
            <a:tailEnd/>
          </a:ln>
        </p:spPr>
      </p:pic>
      <p:sp>
        <p:nvSpPr>
          <p:cNvPr id="2" name="TextBox 1"/>
          <p:cNvSpPr txBox="1"/>
          <p:nvPr/>
        </p:nvSpPr>
        <p:spPr>
          <a:xfrm>
            <a:off x="1049416" y="3581400"/>
            <a:ext cx="6951584" cy="369332"/>
          </a:xfrm>
          <a:prstGeom prst="rect">
            <a:avLst/>
          </a:prstGeom>
          <a:noFill/>
        </p:spPr>
        <p:txBody>
          <a:bodyPr wrap="square" rtlCol="0">
            <a:spAutoFit/>
          </a:bodyPr>
          <a:lstStyle/>
          <a:p>
            <a:pPr algn="ctr"/>
            <a:r>
              <a:rPr lang="en-US" sz="1800"/>
              <a:t>Jeff Anderson, NCAR Data Assimilation Research Section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Box 6"/>
          <p:cNvSpPr txBox="1">
            <a:spLocks noChangeArrowheads="1"/>
          </p:cNvSpPr>
          <p:nvPr/>
        </p:nvSpPr>
        <p:spPr bwMode="auto">
          <a:xfrm>
            <a:off x="304800" y="675641"/>
            <a:ext cx="84582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r>
              <a:rPr lang="en-US" sz="2800"/>
              <a:t>Examine another way to increment state given observation increments; still bivariate.</a:t>
            </a:r>
          </a:p>
        </p:txBody>
      </p:sp>
      <p:cxnSp>
        <p:nvCxnSpPr>
          <p:cNvPr id="21512" name="Straight Arrow Connector 8"/>
          <p:cNvCxnSpPr>
            <a:cxnSpLocks noChangeShapeType="1"/>
          </p:cNvCxnSpPr>
          <p:nvPr/>
        </p:nvCxnSpPr>
        <p:spPr bwMode="auto">
          <a:xfrm rot="10800000" flipV="1">
            <a:off x="4648200" y="3276600"/>
            <a:ext cx="914400" cy="304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Focus on the Regression Step</a:t>
            </a:r>
          </a:p>
        </p:txBody>
      </p:sp>
      <p:pic>
        <p:nvPicPr>
          <p:cNvPr id="10" name="Picture 9" descr="DataAssimilationDiagram_fram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6789928" cy="379069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96258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Nonlinear Regression Example</a:t>
            </a:r>
          </a:p>
        </p:txBody>
      </p:sp>
      <p:sp>
        <p:nvSpPr>
          <p:cNvPr id="4" name="TextBox 3"/>
          <p:cNvSpPr txBox="1"/>
          <p:nvPr/>
        </p:nvSpPr>
        <p:spPr>
          <a:xfrm>
            <a:off x="5105400" y="1066800"/>
            <a:ext cx="3733800" cy="4524315"/>
          </a:xfrm>
          <a:prstGeom prst="rect">
            <a:avLst/>
          </a:prstGeom>
          <a:noFill/>
        </p:spPr>
        <p:txBody>
          <a:bodyPr wrap="square" rtlCol="0">
            <a:spAutoFit/>
          </a:bodyPr>
          <a:lstStyle/>
          <a:p>
            <a:r>
              <a:rPr lang="en-US"/>
              <a:t>Try to exploit nonlinear prior relation between a state variable and an observation.</a:t>
            </a:r>
          </a:p>
          <a:p>
            <a:endParaRPr lang="en-US"/>
          </a:p>
          <a:p>
            <a:r>
              <a:rPr lang="en-US"/>
              <a:t>Example: Observation </a:t>
            </a:r>
            <a:r>
              <a:rPr lang="en-US" err="1"/>
              <a:t>y~log</a:t>
            </a:r>
            <a:r>
              <a:rPr lang="en-US"/>
              <a:t>(x). </a:t>
            </a:r>
          </a:p>
          <a:p>
            <a:endParaRPr lang="en-US"/>
          </a:p>
          <a:p>
            <a:r>
              <a:rPr lang="en-US"/>
              <a:t>Also relevant for variables that are log transformed for boundedness (like concentrations).</a:t>
            </a:r>
          </a:p>
        </p:txBody>
      </p:sp>
      <p:pic>
        <p:nvPicPr>
          <p:cNvPr id="8" name="Picture 7">
            <a:extLst>
              <a:ext uri="{FF2B5EF4-FFF2-40B4-BE49-F238E27FC236}">
                <a16:creationId xmlns:a16="http://schemas.microsoft.com/office/drawing/2014/main" id="{A0FF6049-A894-264B-9446-0DA589F677B8}"/>
              </a:ext>
            </a:extLst>
          </p:cNvPr>
          <p:cNvPicPr>
            <a:picLocks noChangeAspect="1"/>
          </p:cNvPicPr>
          <p:nvPr/>
        </p:nvPicPr>
        <p:blipFill rotWithShape="1">
          <a:blip r:embed="rId3"/>
          <a:srcRect t="12206" r="48333"/>
          <a:stretch/>
        </p:blipFill>
        <p:spPr>
          <a:xfrm>
            <a:off x="0" y="685800"/>
            <a:ext cx="4724400" cy="4932680"/>
          </a:xfrm>
          <a:prstGeom prst="rect">
            <a:avLst/>
          </a:prstGeom>
        </p:spPr>
      </p:pic>
    </p:spTree>
    <p:extLst>
      <p:ext uri="{BB962C8B-B14F-4D97-AF65-F5344CB8AC3E}">
        <p14:creationId xmlns:p14="http://schemas.microsoft.com/office/powerpoint/2010/main" val="121233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Standard Ensemble Adjustment Filter (EAKF)</a:t>
            </a:r>
          </a:p>
        </p:txBody>
      </p:sp>
      <p:sp>
        <p:nvSpPr>
          <p:cNvPr id="4" name="TextBox 3"/>
          <p:cNvSpPr txBox="1"/>
          <p:nvPr/>
        </p:nvSpPr>
        <p:spPr>
          <a:xfrm>
            <a:off x="5105400" y="1066800"/>
            <a:ext cx="3733800" cy="4524315"/>
          </a:xfrm>
          <a:prstGeom prst="rect">
            <a:avLst/>
          </a:prstGeom>
          <a:noFill/>
        </p:spPr>
        <p:txBody>
          <a:bodyPr wrap="square" rtlCol="0">
            <a:spAutoFit/>
          </a:bodyPr>
          <a:lstStyle/>
          <a:p>
            <a:r>
              <a:rPr lang="en-US"/>
              <a:t>Try to exploit nonlinear prior relation between a state variable and an observation.</a:t>
            </a:r>
          </a:p>
          <a:p>
            <a:endParaRPr lang="en-US"/>
          </a:p>
          <a:p>
            <a:r>
              <a:rPr lang="en-US"/>
              <a:t>Example: Observation </a:t>
            </a:r>
            <a:r>
              <a:rPr lang="en-US" err="1"/>
              <a:t>y~log</a:t>
            </a:r>
            <a:r>
              <a:rPr lang="en-US"/>
              <a:t>(x). </a:t>
            </a:r>
          </a:p>
          <a:p>
            <a:endParaRPr lang="en-US"/>
          </a:p>
          <a:p>
            <a:r>
              <a:rPr lang="en-US"/>
              <a:t>Also relevant for variables that are log transformed for boundedness (like concentrations).</a:t>
            </a:r>
          </a:p>
        </p:txBody>
      </p:sp>
      <p:pic>
        <p:nvPicPr>
          <p:cNvPr id="8" name="Picture 7">
            <a:extLst>
              <a:ext uri="{FF2B5EF4-FFF2-40B4-BE49-F238E27FC236}">
                <a16:creationId xmlns:a16="http://schemas.microsoft.com/office/drawing/2014/main" id="{A0FF6049-A894-264B-9446-0DA589F677B8}"/>
              </a:ext>
            </a:extLst>
          </p:cNvPr>
          <p:cNvPicPr>
            <a:picLocks noChangeAspect="1"/>
          </p:cNvPicPr>
          <p:nvPr/>
        </p:nvPicPr>
        <p:blipFill rotWithShape="1">
          <a:blip r:embed="rId3"/>
          <a:srcRect t="12206"/>
          <a:stretch/>
        </p:blipFill>
        <p:spPr>
          <a:xfrm>
            <a:off x="0" y="685800"/>
            <a:ext cx="9144000" cy="4932680"/>
          </a:xfrm>
          <a:prstGeom prst="rect">
            <a:avLst/>
          </a:prstGeom>
        </p:spPr>
      </p:pic>
    </p:spTree>
    <p:extLst>
      <p:ext uri="{BB962C8B-B14F-4D97-AF65-F5344CB8AC3E}">
        <p14:creationId xmlns:p14="http://schemas.microsoft.com/office/powerpoint/2010/main" val="1941382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Standard Rank Histogram Filter (RHF)</a:t>
            </a:r>
          </a:p>
        </p:txBody>
      </p:sp>
      <p:sp>
        <p:nvSpPr>
          <p:cNvPr id="4" name="TextBox 3"/>
          <p:cNvSpPr txBox="1"/>
          <p:nvPr/>
        </p:nvSpPr>
        <p:spPr>
          <a:xfrm>
            <a:off x="5105400" y="1066800"/>
            <a:ext cx="3733800" cy="4524315"/>
          </a:xfrm>
          <a:prstGeom prst="rect">
            <a:avLst/>
          </a:prstGeom>
          <a:noFill/>
        </p:spPr>
        <p:txBody>
          <a:bodyPr wrap="square" rtlCol="0">
            <a:spAutoFit/>
          </a:bodyPr>
          <a:lstStyle/>
          <a:p>
            <a:r>
              <a:rPr lang="en-US"/>
              <a:t>Try to exploit nonlinear prior relation between a state variable and an observation.</a:t>
            </a:r>
          </a:p>
          <a:p>
            <a:endParaRPr lang="en-US"/>
          </a:p>
          <a:p>
            <a:r>
              <a:rPr lang="en-US"/>
              <a:t>Example: Observation </a:t>
            </a:r>
            <a:r>
              <a:rPr lang="en-US" err="1"/>
              <a:t>y~log</a:t>
            </a:r>
            <a:r>
              <a:rPr lang="en-US"/>
              <a:t>(x). </a:t>
            </a:r>
          </a:p>
          <a:p>
            <a:endParaRPr lang="en-US"/>
          </a:p>
          <a:p>
            <a:r>
              <a:rPr lang="en-US"/>
              <a:t>Also relevant for variables that are log transformed for boundedness (like concentrations).</a:t>
            </a:r>
          </a:p>
        </p:txBody>
      </p:sp>
      <p:pic>
        <p:nvPicPr>
          <p:cNvPr id="8" name="Picture 7">
            <a:extLst>
              <a:ext uri="{FF2B5EF4-FFF2-40B4-BE49-F238E27FC236}">
                <a16:creationId xmlns:a16="http://schemas.microsoft.com/office/drawing/2014/main" id="{A0FF6049-A894-264B-9446-0DA589F677B8}"/>
              </a:ext>
            </a:extLst>
          </p:cNvPr>
          <p:cNvPicPr>
            <a:picLocks noChangeAspect="1"/>
          </p:cNvPicPr>
          <p:nvPr/>
        </p:nvPicPr>
        <p:blipFill rotWithShape="1">
          <a:blip r:embed="rId3"/>
          <a:srcRect t="12206"/>
          <a:stretch/>
        </p:blipFill>
        <p:spPr>
          <a:xfrm>
            <a:off x="0" y="685800"/>
            <a:ext cx="9144000" cy="4932680"/>
          </a:xfrm>
          <a:prstGeom prst="rect">
            <a:avLst/>
          </a:prstGeom>
        </p:spPr>
      </p:pic>
    </p:spTree>
    <p:extLst>
      <p:ext uri="{BB962C8B-B14F-4D97-AF65-F5344CB8AC3E}">
        <p14:creationId xmlns:p14="http://schemas.microsoft.com/office/powerpoint/2010/main" val="175304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Rank Regression</a:t>
            </a:r>
          </a:p>
        </p:txBody>
      </p:sp>
      <p:sp>
        <p:nvSpPr>
          <p:cNvPr id="3" name="TextBox 2"/>
          <p:cNvSpPr txBox="1"/>
          <p:nvPr/>
        </p:nvSpPr>
        <p:spPr>
          <a:xfrm>
            <a:off x="304800" y="838200"/>
            <a:ext cx="8382000" cy="1200329"/>
          </a:xfrm>
          <a:prstGeom prst="rect">
            <a:avLst/>
          </a:prstGeom>
          <a:noFill/>
        </p:spPr>
        <p:txBody>
          <a:bodyPr wrap="square" rtlCol="0">
            <a:spAutoFit/>
          </a:bodyPr>
          <a:lstStyle/>
          <a:p>
            <a:pPr marL="457200" indent="-457200">
              <a:lnSpc>
                <a:spcPct val="150000"/>
              </a:lnSpc>
              <a:buAutoNum type="arabicPeriod"/>
            </a:pPr>
            <a:r>
              <a:rPr lang="en-US"/>
              <a:t>Convert bivariate ensemble to bivariate rank ensemble.</a:t>
            </a:r>
          </a:p>
          <a:p>
            <a:pPr marL="457200" indent="-457200">
              <a:lnSpc>
                <a:spcPct val="150000"/>
              </a:lnSpc>
              <a:buAutoNum type="arabicPeriod"/>
            </a:pPr>
            <a:r>
              <a:rPr lang="en-US"/>
              <a:t>Do least squares on bivariate rank ensemble.</a:t>
            </a:r>
          </a:p>
        </p:txBody>
      </p:sp>
      <p:pic>
        <p:nvPicPr>
          <p:cNvPr id="6" name="Picture 5">
            <a:extLst>
              <a:ext uri="{FF2B5EF4-FFF2-40B4-BE49-F238E27FC236}">
                <a16:creationId xmlns:a16="http://schemas.microsoft.com/office/drawing/2014/main" id="{731CD46B-8EFF-CD42-A4A2-69DF730EE396}"/>
              </a:ext>
            </a:extLst>
          </p:cNvPr>
          <p:cNvPicPr>
            <a:picLocks noChangeAspect="1"/>
          </p:cNvPicPr>
          <p:nvPr/>
        </p:nvPicPr>
        <p:blipFill>
          <a:blip r:embed="rId3"/>
          <a:stretch>
            <a:fillRect/>
          </a:stretch>
        </p:blipFill>
        <p:spPr>
          <a:xfrm>
            <a:off x="0" y="2286000"/>
            <a:ext cx="4267200" cy="3200400"/>
          </a:xfrm>
          <a:prstGeom prst="rect">
            <a:avLst/>
          </a:prstGeom>
        </p:spPr>
      </p:pic>
      <p:pic>
        <p:nvPicPr>
          <p:cNvPr id="8" name="Picture 7">
            <a:extLst>
              <a:ext uri="{FF2B5EF4-FFF2-40B4-BE49-F238E27FC236}">
                <a16:creationId xmlns:a16="http://schemas.microsoft.com/office/drawing/2014/main" id="{33E89389-CAF5-1F49-AE7D-C316B2990425}"/>
              </a:ext>
            </a:extLst>
          </p:cNvPr>
          <p:cNvPicPr>
            <a:picLocks noChangeAspect="1"/>
          </p:cNvPicPr>
          <p:nvPr/>
        </p:nvPicPr>
        <p:blipFill>
          <a:blip r:embed="rId4"/>
          <a:stretch>
            <a:fillRect/>
          </a:stretch>
        </p:blipFill>
        <p:spPr>
          <a:xfrm>
            <a:off x="4876800" y="2286000"/>
            <a:ext cx="4267200" cy="3200400"/>
          </a:xfrm>
          <a:prstGeom prst="rect">
            <a:avLst/>
          </a:prstGeom>
        </p:spPr>
      </p:pic>
      <p:sp>
        <p:nvSpPr>
          <p:cNvPr id="10" name="TextBox 9">
            <a:extLst>
              <a:ext uri="{FF2B5EF4-FFF2-40B4-BE49-F238E27FC236}">
                <a16:creationId xmlns:a16="http://schemas.microsoft.com/office/drawing/2014/main" id="{6F84C098-E4EC-F34F-BBE6-47A5FA18269A}"/>
              </a:ext>
            </a:extLst>
          </p:cNvPr>
          <p:cNvSpPr txBox="1"/>
          <p:nvPr/>
        </p:nvSpPr>
        <p:spPr>
          <a:xfrm>
            <a:off x="1143000" y="2168844"/>
            <a:ext cx="2362200" cy="369332"/>
          </a:xfrm>
          <a:prstGeom prst="rect">
            <a:avLst/>
          </a:prstGeom>
          <a:noFill/>
        </p:spPr>
        <p:txBody>
          <a:bodyPr wrap="square" rtlCol="0">
            <a:spAutoFit/>
          </a:bodyPr>
          <a:lstStyle/>
          <a:p>
            <a:r>
              <a:rPr lang="en-US" sz="1800"/>
              <a:t>Standard regression</a:t>
            </a:r>
          </a:p>
        </p:txBody>
      </p:sp>
      <p:sp>
        <p:nvSpPr>
          <p:cNvPr id="11" name="TextBox 10">
            <a:extLst>
              <a:ext uri="{FF2B5EF4-FFF2-40B4-BE49-F238E27FC236}">
                <a16:creationId xmlns:a16="http://schemas.microsoft.com/office/drawing/2014/main" id="{47DBD9DB-B06E-984A-9441-A51DDA503A69}"/>
              </a:ext>
            </a:extLst>
          </p:cNvPr>
          <p:cNvSpPr txBox="1"/>
          <p:nvPr/>
        </p:nvSpPr>
        <p:spPr>
          <a:xfrm>
            <a:off x="5996887" y="2168844"/>
            <a:ext cx="2362200" cy="369332"/>
          </a:xfrm>
          <a:prstGeom prst="rect">
            <a:avLst/>
          </a:prstGeom>
          <a:noFill/>
        </p:spPr>
        <p:txBody>
          <a:bodyPr wrap="square" rtlCol="0">
            <a:spAutoFit/>
          </a:bodyPr>
          <a:lstStyle/>
          <a:p>
            <a:r>
              <a:rPr lang="en-US" sz="1800"/>
              <a:t>Rank regression</a:t>
            </a:r>
          </a:p>
        </p:txBody>
      </p:sp>
      <p:sp>
        <p:nvSpPr>
          <p:cNvPr id="12" name="TextBox 11">
            <a:extLst>
              <a:ext uri="{FF2B5EF4-FFF2-40B4-BE49-F238E27FC236}">
                <a16:creationId xmlns:a16="http://schemas.microsoft.com/office/drawing/2014/main" id="{D3DE7B4C-807D-CC45-806A-5986B351EA64}"/>
              </a:ext>
            </a:extLst>
          </p:cNvPr>
          <p:cNvSpPr txBox="1"/>
          <p:nvPr/>
        </p:nvSpPr>
        <p:spPr>
          <a:xfrm>
            <a:off x="3962400" y="2971800"/>
            <a:ext cx="1295400" cy="707886"/>
          </a:xfrm>
          <a:prstGeom prst="rect">
            <a:avLst/>
          </a:prstGeom>
          <a:noFill/>
        </p:spPr>
        <p:txBody>
          <a:bodyPr wrap="square" rtlCol="0">
            <a:spAutoFit/>
          </a:bodyPr>
          <a:lstStyle/>
          <a:p>
            <a:r>
              <a:rPr lang="en-US" sz="2000"/>
              <a:t>Noisy</a:t>
            </a:r>
          </a:p>
          <a:p>
            <a:r>
              <a:rPr lang="en-US" sz="2000"/>
              <a:t>Relation.</a:t>
            </a:r>
          </a:p>
        </p:txBody>
      </p:sp>
    </p:spTree>
    <p:extLst>
      <p:ext uri="{BB962C8B-B14F-4D97-AF65-F5344CB8AC3E}">
        <p14:creationId xmlns:p14="http://schemas.microsoft.com/office/powerpoint/2010/main" val="1252414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Rank Regression</a:t>
            </a:r>
          </a:p>
        </p:txBody>
      </p:sp>
      <p:sp>
        <p:nvSpPr>
          <p:cNvPr id="3" name="TextBox 2"/>
          <p:cNvSpPr txBox="1"/>
          <p:nvPr/>
        </p:nvSpPr>
        <p:spPr>
          <a:xfrm>
            <a:off x="304800" y="838200"/>
            <a:ext cx="8382000" cy="1200329"/>
          </a:xfrm>
          <a:prstGeom prst="rect">
            <a:avLst/>
          </a:prstGeom>
          <a:noFill/>
        </p:spPr>
        <p:txBody>
          <a:bodyPr wrap="square" rtlCol="0">
            <a:spAutoFit/>
          </a:bodyPr>
          <a:lstStyle/>
          <a:p>
            <a:pPr marL="457200" indent="-457200">
              <a:lnSpc>
                <a:spcPct val="150000"/>
              </a:lnSpc>
              <a:buAutoNum type="arabicPeriod"/>
            </a:pPr>
            <a:r>
              <a:rPr lang="en-US"/>
              <a:t>Convert bivariate ensemble to bivariate rank ensemble.</a:t>
            </a:r>
          </a:p>
          <a:p>
            <a:pPr marL="457200" indent="-457200">
              <a:lnSpc>
                <a:spcPct val="150000"/>
              </a:lnSpc>
              <a:buAutoNum type="arabicPeriod"/>
            </a:pPr>
            <a:r>
              <a:rPr lang="en-US"/>
              <a:t>Do least squares on bivariate rank ensemble.</a:t>
            </a:r>
          </a:p>
        </p:txBody>
      </p:sp>
      <p:pic>
        <p:nvPicPr>
          <p:cNvPr id="6" name="Picture 5">
            <a:extLst>
              <a:ext uri="{FF2B5EF4-FFF2-40B4-BE49-F238E27FC236}">
                <a16:creationId xmlns:a16="http://schemas.microsoft.com/office/drawing/2014/main" id="{731CD46B-8EFF-CD42-A4A2-69DF730EE396}"/>
              </a:ext>
            </a:extLst>
          </p:cNvPr>
          <p:cNvPicPr>
            <a:picLocks noChangeAspect="1"/>
          </p:cNvPicPr>
          <p:nvPr/>
        </p:nvPicPr>
        <p:blipFill>
          <a:blip r:embed="rId3"/>
          <a:stretch>
            <a:fillRect/>
          </a:stretch>
        </p:blipFill>
        <p:spPr>
          <a:xfrm>
            <a:off x="0" y="2286000"/>
            <a:ext cx="4267200" cy="3200400"/>
          </a:xfrm>
          <a:prstGeom prst="rect">
            <a:avLst/>
          </a:prstGeom>
        </p:spPr>
      </p:pic>
      <p:pic>
        <p:nvPicPr>
          <p:cNvPr id="8" name="Picture 7">
            <a:extLst>
              <a:ext uri="{FF2B5EF4-FFF2-40B4-BE49-F238E27FC236}">
                <a16:creationId xmlns:a16="http://schemas.microsoft.com/office/drawing/2014/main" id="{33E89389-CAF5-1F49-AE7D-C316B2990425}"/>
              </a:ext>
            </a:extLst>
          </p:cNvPr>
          <p:cNvPicPr>
            <a:picLocks noChangeAspect="1"/>
          </p:cNvPicPr>
          <p:nvPr/>
        </p:nvPicPr>
        <p:blipFill>
          <a:blip r:embed="rId4"/>
          <a:stretch>
            <a:fillRect/>
          </a:stretch>
        </p:blipFill>
        <p:spPr>
          <a:xfrm>
            <a:off x="4876800" y="2286000"/>
            <a:ext cx="4267200" cy="3200400"/>
          </a:xfrm>
          <a:prstGeom prst="rect">
            <a:avLst/>
          </a:prstGeom>
        </p:spPr>
      </p:pic>
      <p:sp>
        <p:nvSpPr>
          <p:cNvPr id="10" name="TextBox 9">
            <a:extLst>
              <a:ext uri="{FF2B5EF4-FFF2-40B4-BE49-F238E27FC236}">
                <a16:creationId xmlns:a16="http://schemas.microsoft.com/office/drawing/2014/main" id="{6F84C098-E4EC-F34F-BBE6-47A5FA18269A}"/>
              </a:ext>
            </a:extLst>
          </p:cNvPr>
          <p:cNvSpPr txBox="1"/>
          <p:nvPr/>
        </p:nvSpPr>
        <p:spPr>
          <a:xfrm>
            <a:off x="1143000" y="2168844"/>
            <a:ext cx="2362200" cy="369332"/>
          </a:xfrm>
          <a:prstGeom prst="rect">
            <a:avLst/>
          </a:prstGeom>
          <a:noFill/>
        </p:spPr>
        <p:txBody>
          <a:bodyPr wrap="square" rtlCol="0">
            <a:spAutoFit/>
          </a:bodyPr>
          <a:lstStyle/>
          <a:p>
            <a:r>
              <a:rPr lang="en-US" sz="1800"/>
              <a:t>Standard regression</a:t>
            </a:r>
          </a:p>
        </p:txBody>
      </p:sp>
      <p:sp>
        <p:nvSpPr>
          <p:cNvPr id="11" name="TextBox 10">
            <a:extLst>
              <a:ext uri="{FF2B5EF4-FFF2-40B4-BE49-F238E27FC236}">
                <a16:creationId xmlns:a16="http://schemas.microsoft.com/office/drawing/2014/main" id="{47DBD9DB-B06E-984A-9441-A51DDA503A69}"/>
              </a:ext>
            </a:extLst>
          </p:cNvPr>
          <p:cNvSpPr txBox="1"/>
          <p:nvPr/>
        </p:nvSpPr>
        <p:spPr>
          <a:xfrm>
            <a:off x="5996887" y="2168844"/>
            <a:ext cx="2362200" cy="369332"/>
          </a:xfrm>
          <a:prstGeom prst="rect">
            <a:avLst/>
          </a:prstGeom>
          <a:noFill/>
        </p:spPr>
        <p:txBody>
          <a:bodyPr wrap="square" rtlCol="0">
            <a:spAutoFit/>
          </a:bodyPr>
          <a:lstStyle/>
          <a:p>
            <a:r>
              <a:rPr lang="en-US" sz="1800"/>
              <a:t>Rank regression</a:t>
            </a:r>
          </a:p>
        </p:txBody>
      </p:sp>
      <p:sp>
        <p:nvSpPr>
          <p:cNvPr id="12" name="TextBox 11">
            <a:extLst>
              <a:ext uri="{FF2B5EF4-FFF2-40B4-BE49-F238E27FC236}">
                <a16:creationId xmlns:a16="http://schemas.microsoft.com/office/drawing/2014/main" id="{D3DE7B4C-807D-CC45-806A-5986B351EA64}"/>
              </a:ext>
            </a:extLst>
          </p:cNvPr>
          <p:cNvSpPr txBox="1"/>
          <p:nvPr/>
        </p:nvSpPr>
        <p:spPr>
          <a:xfrm>
            <a:off x="3962400" y="2971800"/>
            <a:ext cx="1371600" cy="707886"/>
          </a:xfrm>
          <a:prstGeom prst="rect">
            <a:avLst/>
          </a:prstGeom>
          <a:noFill/>
        </p:spPr>
        <p:txBody>
          <a:bodyPr wrap="square" rtlCol="0">
            <a:spAutoFit/>
          </a:bodyPr>
          <a:lstStyle/>
          <a:p>
            <a:r>
              <a:rPr lang="en-US" sz="2000"/>
              <a:t>Monotonic relation.</a:t>
            </a:r>
          </a:p>
        </p:txBody>
      </p:sp>
    </p:spTree>
    <p:extLst>
      <p:ext uri="{BB962C8B-B14F-4D97-AF65-F5344CB8AC3E}">
        <p14:creationId xmlns:p14="http://schemas.microsoft.com/office/powerpoint/2010/main" val="411161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Rank Regression</a:t>
            </a:r>
          </a:p>
        </p:txBody>
      </p:sp>
      <p:sp>
        <p:nvSpPr>
          <p:cNvPr id="3" name="TextBox 2"/>
          <p:cNvSpPr txBox="1"/>
          <p:nvPr/>
        </p:nvSpPr>
        <p:spPr>
          <a:xfrm>
            <a:off x="304800" y="838200"/>
            <a:ext cx="8382000" cy="2239844"/>
          </a:xfrm>
          <a:prstGeom prst="rect">
            <a:avLst/>
          </a:prstGeom>
          <a:noFill/>
        </p:spPr>
        <p:txBody>
          <a:bodyPr wrap="square" rtlCol="0">
            <a:spAutoFit/>
          </a:bodyPr>
          <a:lstStyle/>
          <a:p>
            <a:pPr marL="457200" indent="-457200">
              <a:lnSpc>
                <a:spcPct val="150000"/>
              </a:lnSpc>
              <a:buAutoNum type="arabicPeriod"/>
            </a:pPr>
            <a:r>
              <a:rPr lang="en-US"/>
              <a:t>Convert bivariate ensemble to bivariate rank ensemble.</a:t>
            </a:r>
          </a:p>
          <a:p>
            <a:pPr marL="457200" indent="-457200">
              <a:lnSpc>
                <a:spcPct val="150000"/>
              </a:lnSpc>
              <a:buAutoNum type="arabicPeriod"/>
            </a:pPr>
            <a:r>
              <a:rPr lang="en-US"/>
              <a:t>Do least squares on bivariate rank ensemble.</a:t>
            </a:r>
          </a:p>
          <a:p>
            <a:pPr marL="457200" indent="-457200">
              <a:lnSpc>
                <a:spcPct val="150000"/>
              </a:lnSpc>
              <a:buAutoNum type="arabicPeriod"/>
            </a:pPr>
            <a:r>
              <a:rPr lang="en-US"/>
              <a:t>Convert observation posteriors to rank.</a:t>
            </a:r>
          </a:p>
          <a:p>
            <a:pPr marL="457200" indent="-457200">
              <a:lnSpc>
                <a:spcPct val="150000"/>
              </a:lnSpc>
              <a:buAutoNum type="arabicPeriod"/>
            </a:pPr>
            <a:r>
              <a:rPr lang="en-US"/>
              <a:t>Regress rank increments onto state ranks.</a:t>
            </a:r>
          </a:p>
        </p:txBody>
      </p:sp>
    </p:spTree>
    <p:extLst>
      <p:ext uri="{BB962C8B-B14F-4D97-AF65-F5344CB8AC3E}">
        <p14:creationId xmlns:p14="http://schemas.microsoft.com/office/powerpoint/2010/main" val="3885836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Rank Regression</a:t>
            </a:r>
          </a:p>
        </p:txBody>
      </p:sp>
      <p:sp>
        <p:nvSpPr>
          <p:cNvPr id="3" name="TextBox 2"/>
          <p:cNvSpPr txBox="1"/>
          <p:nvPr/>
        </p:nvSpPr>
        <p:spPr>
          <a:xfrm>
            <a:off x="304800" y="838200"/>
            <a:ext cx="8382000" cy="2793842"/>
          </a:xfrm>
          <a:prstGeom prst="rect">
            <a:avLst/>
          </a:prstGeom>
          <a:noFill/>
        </p:spPr>
        <p:txBody>
          <a:bodyPr wrap="square" rtlCol="0">
            <a:spAutoFit/>
          </a:bodyPr>
          <a:lstStyle/>
          <a:p>
            <a:pPr marL="457200" indent="-457200">
              <a:lnSpc>
                <a:spcPct val="150000"/>
              </a:lnSpc>
              <a:buAutoNum type="arabicPeriod"/>
            </a:pPr>
            <a:r>
              <a:rPr lang="en-US"/>
              <a:t>Convert bivariate ensemble to bivariate rank ensemble.</a:t>
            </a:r>
          </a:p>
          <a:p>
            <a:pPr marL="457200" indent="-457200">
              <a:lnSpc>
                <a:spcPct val="150000"/>
              </a:lnSpc>
              <a:buAutoNum type="arabicPeriod"/>
            </a:pPr>
            <a:r>
              <a:rPr lang="en-US"/>
              <a:t>Do least squares on bivariate rank ensemble.</a:t>
            </a:r>
          </a:p>
          <a:p>
            <a:pPr marL="457200" indent="-457200">
              <a:lnSpc>
                <a:spcPct val="150000"/>
              </a:lnSpc>
              <a:buAutoNum type="arabicPeriod"/>
            </a:pPr>
            <a:r>
              <a:rPr lang="en-US"/>
              <a:t>Convert observation posteriors to rank.</a:t>
            </a:r>
          </a:p>
          <a:p>
            <a:pPr marL="457200" indent="-457200">
              <a:lnSpc>
                <a:spcPct val="150000"/>
              </a:lnSpc>
              <a:buAutoNum type="arabicPeriod"/>
            </a:pPr>
            <a:r>
              <a:rPr lang="en-US"/>
              <a:t>Regress rank increments onto state ranks.</a:t>
            </a:r>
          </a:p>
          <a:p>
            <a:pPr marL="457200" indent="-457200">
              <a:lnSpc>
                <a:spcPct val="150000"/>
              </a:lnSpc>
              <a:buAutoNum type="arabicPeriod"/>
            </a:pPr>
            <a:r>
              <a:rPr lang="en-US"/>
              <a:t>Convert posterior state ranks to state values.</a:t>
            </a:r>
          </a:p>
        </p:txBody>
      </p:sp>
    </p:spTree>
    <p:extLst>
      <p:ext uri="{BB962C8B-B14F-4D97-AF65-F5344CB8AC3E}">
        <p14:creationId xmlns:p14="http://schemas.microsoft.com/office/powerpoint/2010/main" val="1184256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Rank Regression Example</a:t>
            </a:r>
          </a:p>
        </p:txBody>
      </p:sp>
      <p:pic>
        <p:nvPicPr>
          <p:cNvPr id="8" name="Picture 7">
            <a:extLst>
              <a:ext uri="{FF2B5EF4-FFF2-40B4-BE49-F238E27FC236}">
                <a16:creationId xmlns:a16="http://schemas.microsoft.com/office/drawing/2014/main" id="{A0FF6049-A894-264B-9446-0DA589F677B8}"/>
              </a:ext>
            </a:extLst>
          </p:cNvPr>
          <p:cNvPicPr>
            <a:picLocks noChangeAspect="1"/>
          </p:cNvPicPr>
          <p:nvPr/>
        </p:nvPicPr>
        <p:blipFill rotWithShape="1">
          <a:blip r:embed="rId3"/>
          <a:srcRect l="12500" t="12205" r="48333" b="18627"/>
          <a:stretch/>
        </p:blipFill>
        <p:spPr>
          <a:xfrm>
            <a:off x="1143000" y="685800"/>
            <a:ext cx="3581400" cy="3886200"/>
          </a:xfrm>
          <a:prstGeom prst="rect">
            <a:avLst/>
          </a:prstGeom>
        </p:spPr>
      </p:pic>
      <p:sp>
        <p:nvSpPr>
          <p:cNvPr id="6" name="TextBox 5">
            <a:extLst>
              <a:ext uri="{FF2B5EF4-FFF2-40B4-BE49-F238E27FC236}">
                <a16:creationId xmlns:a16="http://schemas.microsoft.com/office/drawing/2014/main" id="{BBE829AF-A737-244B-9068-35D306151101}"/>
              </a:ext>
            </a:extLst>
          </p:cNvPr>
          <p:cNvSpPr txBox="1"/>
          <p:nvPr/>
        </p:nvSpPr>
        <p:spPr>
          <a:xfrm>
            <a:off x="5105400" y="1066800"/>
            <a:ext cx="3733800" cy="2308324"/>
          </a:xfrm>
          <a:prstGeom prst="rect">
            <a:avLst/>
          </a:prstGeom>
          <a:noFill/>
        </p:spPr>
        <p:txBody>
          <a:bodyPr wrap="square" rtlCol="0">
            <a:spAutoFit/>
          </a:bodyPr>
          <a:lstStyle/>
          <a:p>
            <a:r>
              <a:rPr lang="en-US"/>
              <a:t>Rank regression with RHF for observation marginal.</a:t>
            </a:r>
          </a:p>
          <a:p>
            <a:endParaRPr lang="en-US"/>
          </a:p>
          <a:p>
            <a:r>
              <a:rPr lang="en-US"/>
              <a:t>Follows monotonic ensemble prior ‘exactly’.</a:t>
            </a:r>
          </a:p>
        </p:txBody>
      </p:sp>
    </p:spTree>
    <p:extLst>
      <p:ext uri="{BB962C8B-B14F-4D97-AF65-F5344CB8AC3E}">
        <p14:creationId xmlns:p14="http://schemas.microsoft.com/office/powerpoint/2010/main" val="295128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9" name="TextBox 8"/>
          <p:cNvSpPr txBox="1"/>
          <p:nvPr/>
        </p:nvSpPr>
        <p:spPr>
          <a:xfrm>
            <a:off x="457200" y="914400"/>
            <a:ext cx="8305800" cy="7755969"/>
          </a:xfrm>
          <a:prstGeom prst="rect">
            <a:avLst/>
          </a:prstGeom>
          <a:noFill/>
        </p:spPr>
        <p:txBody>
          <a:bodyPr wrap="square" rtlCol="0">
            <a:spAutoFit/>
          </a:bodyPr>
          <a:lstStyle/>
          <a:p>
            <a:pPr defTabSz="457200" eaLnBrk="1" fontAlgn="auto" hangingPunct="1">
              <a:spcBef>
                <a:spcPts val="0"/>
              </a:spcBef>
              <a:spcAft>
                <a:spcPts val="0"/>
              </a:spcAft>
            </a:pPr>
            <a:r>
              <a:rPr lang="en-US" dirty="0">
                <a:solidFill>
                  <a:prstClr val="black"/>
                </a:solidFill>
                <a:latin typeface="Times New Roman"/>
                <a:ea typeface="+mn-ea"/>
                <a:cs typeface="Times New Roman"/>
              </a:rPr>
              <a:t>Each ‘treatment’ pairs an observation space method:</a:t>
            </a:r>
          </a:p>
          <a:p>
            <a:pPr defTabSz="457200" eaLnBrk="1" fontAlgn="auto" hangingPunct="1">
              <a:spcBef>
                <a:spcPts val="0"/>
              </a:spcBef>
              <a:spcAft>
                <a:spcPts val="0"/>
              </a:spcAft>
            </a:pPr>
            <a:r>
              <a:rPr lang="en-US" dirty="0">
                <a:solidFill>
                  <a:prstClr val="black"/>
                </a:solidFill>
                <a:latin typeface="Times New Roman"/>
                <a:ea typeface="+mn-ea"/>
                <a:cs typeface="Times New Roman"/>
              </a:rPr>
              <a:t>	1. Deterministic Ensemble Adjustment Kalman Filter (EAKF),</a:t>
            </a:r>
          </a:p>
          <a:p>
            <a:pPr defTabSz="457200" eaLnBrk="1" fontAlgn="auto" hangingPunct="1">
              <a:spcBef>
                <a:spcPts val="0"/>
              </a:spcBef>
              <a:spcAft>
                <a:spcPts val="0"/>
              </a:spcAft>
            </a:pPr>
            <a:r>
              <a:rPr lang="en-US" dirty="0">
                <a:solidFill>
                  <a:prstClr val="black"/>
                </a:solidFill>
                <a:latin typeface="Times New Roman"/>
                <a:ea typeface="+mn-ea"/>
                <a:cs typeface="Times New Roman"/>
              </a:rPr>
              <a:t>	2. Stochastic Ensemble Kalman Filter (EnKF),</a:t>
            </a:r>
          </a:p>
          <a:p>
            <a:pPr defTabSz="457200" eaLnBrk="1" fontAlgn="auto" hangingPunct="1">
              <a:spcBef>
                <a:spcPts val="0"/>
              </a:spcBef>
              <a:spcAft>
                <a:spcPts val="0"/>
              </a:spcAft>
            </a:pPr>
            <a:r>
              <a:rPr lang="en-US" dirty="0">
                <a:solidFill>
                  <a:prstClr val="black"/>
                </a:solidFill>
                <a:latin typeface="Times New Roman"/>
                <a:ea typeface="+mn-ea"/>
                <a:cs typeface="Times New Roman"/>
              </a:rPr>
              <a:t>	3. Non-Gaussian Rank Histogram Filter (RHF)</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With a regression method:</a:t>
            </a:r>
          </a:p>
          <a:p>
            <a:pPr defTabSz="457200" eaLnBrk="1" fontAlgn="auto" hangingPunct="1">
              <a:spcBef>
                <a:spcPts val="0"/>
              </a:spcBef>
              <a:spcAft>
                <a:spcPts val="0"/>
              </a:spcAft>
            </a:pPr>
            <a:r>
              <a:rPr lang="en-US" dirty="0">
                <a:solidFill>
                  <a:prstClr val="black"/>
                </a:solidFill>
                <a:latin typeface="Times New Roman"/>
                <a:ea typeface="+mn-ea"/>
                <a:cs typeface="Times New Roman"/>
              </a:rPr>
              <a:t>	A. Standard linear regression,</a:t>
            </a:r>
          </a:p>
          <a:p>
            <a:pPr defTabSz="457200" eaLnBrk="1" fontAlgn="auto" hangingPunct="1">
              <a:spcBef>
                <a:spcPts val="0"/>
              </a:spcBef>
              <a:spcAft>
                <a:spcPts val="0"/>
              </a:spcAft>
            </a:pPr>
            <a:r>
              <a:rPr lang="en-US" dirty="0">
                <a:solidFill>
                  <a:prstClr val="black"/>
                </a:solidFill>
                <a:latin typeface="Times New Roman"/>
                <a:ea typeface="+mn-ea"/>
                <a:cs typeface="Times New Roman"/>
              </a:rPr>
              <a:t>	B. Rank regression.</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r>
              <a:rPr lang="en-US" dirty="0">
                <a:solidFill>
                  <a:prstClr val="black"/>
                </a:solidFill>
                <a:latin typeface="Calibri"/>
                <a:ea typeface="+mn-ea"/>
                <a:cs typeface="+mn-cs"/>
              </a:rPr>
              <a:t>	</a:t>
            </a:r>
          </a:p>
          <a:p>
            <a:pPr defTabSz="457200" eaLnBrk="1" fontAlgn="auto" hangingPunct="1">
              <a:spcBef>
                <a:spcPts val="0"/>
              </a:spcBef>
              <a:spcAft>
                <a:spcPts val="0"/>
              </a:spcAft>
            </a:pPr>
            <a:r>
              <a:rPr lang="en-US" dirty="0">
                <a:solidFill>
                  <a:prstClr val="black"/>
                </a:solidFill>
                <a:latin typeface="Calibri"/>
                <a:ea typeface="+mn-ea"/>
                <a:cs typeface="+mn-cs"/>
              </a:rPr>
              <a:t> </a:t>
            </a:r>
            <a:endParaRPr lang="en-US" sz="1800" dirty="0">
              <a:solidFill>
                <a:prstClr val="black"/>
              </a:solidFill>
              <a:latin typeface="Calibri"/>
              <a:ea typeface="+mn-ea"/>
              <a:cs typeface="+mn-cs"/>
            </a:endParaRPr>
          </a:p>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Compare Six ‘Treatments’</a:t>
            </a:r>
          </a:p>
        </p:txBody>
      </p:sp>
    </p:spTree>
    <p:extLst>
      <p:ext uri="{BB962C8B-B14F-4D97-AF65-F5344CB8AC3E}">
        <p14:creationId xmlns:p14="http://schemas.microsoft.com/office/powerpoint/2010/main" val="859599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effectLst/>
              </a:rPr>
              <a:t>Schematic of a Sequential Ensemble Filter</a:t>
            </a:r>
            <a:endParaRPr lang="en-US" sz="2400"/>
          </a:p>
        </p:txBody>
      </p:sp>
      <p:pic>
        <p:nvPicPr>
          <p:cNvPr id="3" name="Picture 10" descr="DataAssimilationDiagram_fram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2055813"/>
            <a:ext cx="8280400" cy="4622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Box 12"/>
          <p:cNvSpPr txBox="1">
            <a:spLocks noChangeArrowheads="1"/>
          </p:cNvSpPr>
          <p:nvPr/>
        </p:nvSpPr>
        <p:spPr bwMode="auto">
          <a:xfrm>
            <a:off x="112713" y="3429000"/>
            <a:ext cx="3136900"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spAutoFit/>
          </a:bodyPr>
          <a:lstStyle/>
          <a:p>
            <a:pPr defTabSz="457200" eaLnBrk="1" fontAlgn="auto" hangingPunct="1">
              <a:spcBef>
                <a:spcPts val="0"/>
              </a:spcBef>
              <a:spcAft>
                <a:spcPts val="0"/>
              </a:spcAft>
            </a:pPr>
            <a:r>
              <a:rPr lang="en-US">
                <a:solidFill>
                  <a:prstClr val="black"/>
                </a:solidFill>
                <a:latin typeface="Calibri"/>
                <a:ea typeface="+mn-ea"/>
                <a:cs typeface="+mn-cs"/>
              </a:rPr>
              <a:t>Ensemble state estimate after using previous observation (</a:t>
            </a:r>
            <a:r>
              <a:rPr lang="en-US">
                <a:solidFill>
                  <a:srgbClr val="0000FF"/>
                </a:solidFill>
                <a:latin typeface="Calibri"/>
                <a:ea typeface="+mn-ea"/>
                <a:cs typeface="+mn-cs"/>
              </a:rPr>
              <a:t>analysis</a:t>
            </a:r>
            <a:r>
              <a:rPr lang="en-US">
                <a:solidFill>
                  <a:prstClr val="black"/>
                </a:solidFill>
                <a:latin typeface="Calibri"/>
                <a:ea typeface="+mn-ea"/>
                <a:cs typeface="+mn-cs"/>
              </a:rPr>
              <a:t>)</a:t>
            </a:r>
            <a:endParaRPr lang="en-US">
              <a:solidFill>
                <a:prstClr val="black"/>
              </a:solidFill>
              <a:latin typeface="Times New Roman" charset="0"/>
              <a:ea typeface="+mn-ea"/>
              <a:cs typeface="+mn-cs"/>
            </a:endParaRPr>
          </a:p>
        </p:txBody>
      </p:sp>
      <p:sp>
        <p:nvSpPr>
          <p:cNvPr id="5" name="Text Box 13"/>
          <p:cNvSpPr txBox="1">
            <a:spLocks noChangeArrowheads="1"/>
          </p:cNvSpPr>
          <p:nvPr/>
        </p:nvSpPr>
        <p:spPr bwMode="auto">
          <a:xfrm>
            <a:off x="4179888" y="3429000"/>
            <a:ext cx="2359025" cy="1552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spAutoFit/>
          </a:bodyPr>
          <a:lstStyle/>
          <a:p>
            <a:pPr defTabSz="457200" eaLnBrk="1" fontAlgn="auto" hangingPunct="1">
              <a:spcBef>
                <a:spcPts val="0"/>
              </a:spcBef>
              <a:spcAft>
                <a:spcPts val="0"/>
              </a:spcAft>
            </a:pPr>
            <a:r>
              <a:rPr lang="en-US">
                <a:solidFill>
                  <a:prstClr val="black"/>
                </a:solidFill>
                <a:latin typeface="Calibri"/>
                <a:ea typeface="+mn-ea"/>
                <a:cs typeface="+mn-cs"/>
              </a:rPr>
              <a:t>Ensemble state at time of next observation (</a:t>
            </a:r>
            <a:r>
              <a:rPr lang="en-US">
                <a:solidFill>
                  <a:srgbClr val="008000"/>
                </a:solidFill>
                <a:latin typeface="Calibri"/>
                <a:ea typeface="+mn-ea"/>
                <a:cs typeface="+mn-cs"/>
              </a:rPr>
              <a:t>prior</a:t>
            </a:r>
            <a:r>
              <a:rPr lang="en-US">
                <a:solidFill>
                  <a:prstClr val="black"/>
                </a:solidFill>
                <a:latin typeface="Calibri"/>
                <a:ea typeface="+mn-ea"/>
                <a:cs typeface="+mn-cs"/>
              </a:rPr>
              <a:t>)</a:t>
            </a:r>
            <a:endParaRPr lang="en-US">
              <a:solidFill>
                <a:prstClr val="black"/>
              </a:solidFill>
              <a:latin typeface="Times New Roman" charset="0"/>
              <a:ea typeface="+mn-ea"/>
              <a:cs typeface="+mn-cs"/>
            </a:endParaRPr>
          </a:p>
        </p:txBody>
      </p:sp>
      <p:sp>
        <p:nvSpPr>
          <p:cNvPr id="6" name="Rectangle 14"/>
          <p:cNvSpPr>
            <a:spLocks noChangeArrowheads="1"/>
          </p:cNvSpPr>
          <p:nvPr/>
        </p:nvSpPr>
        <p:spPr bwMode="auto">
          <a:xfrm>
            <a:off x="457200" y="1143000"/>
            <a:ext cx="822361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square" anchor="ctr">
            <a:spAutoFit/>
          </a:bodyPr>
          <a:lstStyle/>
          <a:p>
            <a:pPr marL="457200" indent="-457200" defTabSz="457200" eaLnBrk="1" fontAlgn="auto" hangingPunct="1">
              <a:spcBef>
                <a:spcPts val="0"/>
              </a:spcBef>
              <a:spcAft>
                <a:spcPts val="0"/>
              </a:spcAft>
              <a:buFont typeface="+mj-lt"/>
              <a:buAutoNum type="arabicPeriod"/>
            </a:pPr>
            <a:r>
              <a:rPr lang="en-US">
                <a:solidFill>
                  <a:prstClr val="black"/>
                </a:solidFill>
                <a:latin typeface="Calibri"/>
                <a:ea typeface="+mn-ea"/>
                <a:cs typeface="+mn-cs"/>
              </a:rPr>
              <a:t>Use model to advance </a:t>
            </a:r>
            <a:r>
              <a:rPr lang="en-US">
                <a:solidFill>
                  <a:srgbClr val="008000"/>
                </a:solidFill>
                <a:latin typeface="Calibri"/>
                <a:ea typeface="+mn-ea"/>
                <a:cs typeface="+mn-cs"/>
              </a:rPr>
              <a:t>ensemble</a:t>
            </a:r>
            <a:r>
              <a:rPr lang="en-US">
                <a:solidFill>
                  <a:prstClr val="black"/>
                </a:solidFill>
                <a:latin typeface="Calibri"/>
                <a:ea typeface="+mn-ea"/>
                <a:cs typeface="+mn-cs"/>
              </a:rPr>
              <a:t> (3 members here) to time at which next observation becomes available.</a:t>
            </a:r>
          </a:p>
        </p:txBody>
      </p:sp>
    </p:spTree>
    <p:extLst>
      <p:ext uri="{BB962C8B-B14F-4D97-AF65-F5344CB8AC3E}">
        <p14:creationId xmlns:p14="http://schemas.microsoft.com/office/powerpoint/2010/main" val="2658662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9" name="TextBox 8"/>
          <p:cNvSpPr txBox="1"/>
          <p:nvPr/>
        </p:nvSpPr>
        <p:spPr>
          <a:xfrm>
            <a:off x="457200" y="914400"/>
            <a:ext cx="8305800" cy="8494633"/>
          </a:xfrm>
          <a:prstGeom prst="rect">
            <a:avLst/>
          </a:prstGeom>
          <a:noFill/>
        </p:spPr>
        <p:txBody>
          <a:bodyPr wrap="square" rtlCol="0">
            <a:spAutoFit/>
          </a:bodyPr>
          <a:lstStyle/>
          <a:p>
            <a:pPr defTabSz="457200" eaLnBrk="1" fontAlgn="auto" hangingPunct="1">
              <a:spcBef>
                <a:spcPts val="0"/>
              </a:spcBef>
              <a:spcAft>
                <a:spcPts val="0"/>
              </a:spcAft>
            </a:pPr>
            <a:r>
              <a:rPr lang="en-US" dirty="0">
                <a:solidFill>
                  <a:prstClr val="black"/>
                </a:solidFill>
                <a:latin typeface="Times New Roman"/>
                <a:ea typeface="+mn-ea"/>
                <a:cs typeface="Times New Roman"/>
              </a:rPr>
              <a:t>Select the </a:t>
            </a:r>
            <a:r>
              <a:rPr lang="en-US" dirty="0" err="1">
                <a:solidFill>
                  <a:prstClr val="black"/>
                </a:solidFill>
                <a:latin typeface="Times New Roman"/>
                <a:ea typeface="+mn-ea"/>
                <a:cs typeface="Times New Roman"/>
              </a:rPr>
              <a:t>Gaspari</a:t>
            </a:r>
            <a:r>
              <a:rPr lang="en-US" dirty="0">
                <a:solidFill>
                  <a:prstClr val="black"/>
                </a:solidFill>
                <a:latin typeface="Times New Roman"/>
                <a:ea typeface="+mn-ea"/>
                <a:cs typeface="Times New Roman"/>
              </a:rPr>
              <a:t> Cohn localization half-width:</a:t>
            </a:r>
          </a:p>
          <a:p>
            <a:pPr defTabSz="457200" eaLnBrk="1" fontAlgn="auto" hangingPunct="1">
              <a:spcBef>
                <a:spcPts val="0"/>
              </a:spcBef>
              <a:spcAft>
                <a:spcPts val="0"/>
              </a:spcAft>
            </a:pPr>
            <a:r>
              <a:rPr lang="en-US" dirty="0">
                <a:solidFill>
                  <a:prstClr val="black"/>
                </a:solidFill>
                <a:latin typeface="Times New Roman"/>
                <a:ea typeface="+mn-ea"/>
                <a:cs typeface="Times New Roman"/>
              </a:rPr>
              <a:t>	0.125 0.15, 0.175, 0.2, 0.25, 0.4, infinite.</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and fixed multiplicative inflation:</a:t>
            </a:r>
          </a:p>
          <a:p>
            <a:pPr defTabSz="457200" eaLnBrk="1" fontAlgn="auto" hangingPunct="1">
              <a:spcBef>
                <a:spcPts val="0"/>
              </a:spcBef>
              <a:spcAft>
                <a:spcPts val="0"/>
              </a:spcAft>
            </a:pPr>
            <a:r>
              <a:rPr lang="en-US" dirty="0">
                <a:solidFill>
                  <a:prstClr val="black"/>
                </a:solidFill>
                <a:latin typeface="Times New Roman"/>
                <a:ea typeface="+mn-ea"/>
                <a:cs typeface="Times New Roman"/>
              </a:rPr>
              <a:t>	1.0, 1.02, 1.04, 1.08, 1.16, 1.32, 1.64.</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that gives minimum time mean posterior RMSE.</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	(7x7=49 possibilities checked). </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Find best localization/inflation pair for each of the six treatments.</a:t>
            </a:r>
          </a:p>
          <a:p>
            <a:pPr defTabSz="457200" eaLnBrk="1" fontAlgn="auto" hangingPunct="1">
              <a:spcBef>
                <a:spcPts val="0"/>
              </a:spcBef>
              <a:spcAft>
                <a:spcPts val="0"/>
              </a:spcAft>
            </a:pPr>
            <a:r>
              <a:rPr lang="en-US" dirty="0">
                <a:solidFill>
                  <a:prstClr val="black"/>
                </a:solidFill>
                <a:latin typeface="Times New Roman"/>
                <a:ea typeface="+mn-ea"/>
                <a:cs typeface="Times New Roman"/>
              </a:rPr>
              <a:t> </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r>
              <a:rPr lang="en-US" dirty="0">
                <a:solidFill>
                  <a:prstClr val="black"/>
                </a:solidFill>
                <a:latin typeface="Calibri"/>
                <a:ea typeface="+mn-ea"/>
                <a:cs typeface="+mn-cs"/>
              </a:rPr>
              <a:t>	</a:t>
            </a:r>
          </a:p>
          <a:p>
            <a:pPr defTabSz="457200" eaLnBrk="1" fontAlgn="auto" hangingPunct="1">
              <a:spcBef>
                <a:spcPts val="0"/>
              </a:spcBef>
              <a:spcAft>
                <a:spcPts val="0"/>
              </a:spcAft>
            </a:pPr>
            <a:r>
              <a:rPr lang="en-US" dirty="0">
                <a:solidFill>
                  <a:prstClr val="black"/>
                </a:solidFill>
                <a:latin typeface="Calibri"/>
                <a:ea typeface="+mn-ea"/>
                <a:cs typeface="+mn-cs"/>
              </a:rPr>
              <a:t> </a:t>
            </a:r>
            <a:endParaRPr lang="en-US" sz="1800" dirty="0">
              <a:solidFill>
                <a:prstClr val="black"/>
              </a:solidFill>
              <a:latin typeface="Calibri"/>
              <a:ea typeface="+mn-ea"/>
              <a:cs typeface="+mn-cs"/>
            </a:endParaRPr>
          </a:p>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Empirically Tuned Localization and Inflation</a:t>
            </a:r>
          </a:p>
        </p:txBody>
      </p:sp>
    </p:spTree>
    <p:extLst>
      <p:ext uri="{BB962C8B-B14F-4D97-AF65-F5344CB8AC3E}">
        <p14:creationId xmlns:p14="http://schemas.microsoft.com/office/powerpoint/2010/main" val="2792931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mc:AlternateContent xmlns:mc="http://schemas.openxmlformats.org/markup-compatibility/2006">
        <mc:Choice xmlns:a14="http://schemas.microsoft.com/office/drawing/2010/main" Requires="a14">
          <p:sp>
            <p:nvSpPr>
              <p:cNvPr id="9" name="TextBox 8"/>
              <p:cNvSpPr txBox="1"/>
              <p:nvPr/>
            </p:nvSpPr>
            <p:spPr>
              <a:xfrm>
                <a:off x="457200" y="914400"/>
                <a:ext cx="8305800" cy="7842211"/>
              </a:xfrm>
              <a:prstGeom prst="rect">
                <a:avLst/>
              </a:prstGeom>
              <a:noFill/>
            </p:spPr>
            <p:txBody>
              <a:bodyPr wrap="square" rtlCol="0">
                <a:spAutoFit/>
              </a:bodyPr>
              <a:lstStyle/>
              <a:p>
                <a:pPr defTabSz="457200" eaLnBrk="1" fontAlgn="auto" hangingPunct="1">
                  <a:spcBef>
                    <a:spcPts val="0"/>
                  </a:spcBef>
                  <a:spcAft>
                    <a:spcPts val="0"/>
                  </a:spcAft>
                </a:pPr>
                <a:r>
                  <a:rPr lang="en-US" dirty="0">
                    <a:solidFill>
                      <a:prstClr val="black"/>
                    </a:solidFill>
                    <a:latin typeface="Times New Roman"/>
                    <a:ea typeface="+mn-ea"/>
                    <a:cs typeface="Times New Roman"/>
                  </a:rPr>
                  <a:t>40 state variables.</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40 randomly located ‘observing stations’ around unit circle.</a:t>
                </a:r>
              </a:p>
              <a:p>
                <a:pPr defTabSz="457200" eaLnBrk="1" fontAlgn="auto" hangingPunct="1">
                  <a:spcBef>
                    <a:spcPts val="0"/>
                  </a:spcBef>
                  <a:spcAft>
                    <a:spcPts val="0"/>
                  </a:spcAft>
                </a:pPr>
                <a:r>
                  <a:rPr lang="en-US" dirty="0">
                    <a:solidFill>
                      <a:prstClr val="black"/>
                    </a:solidFill>
                    <a:latin typeface="Times New Roman"/>
                    <a:ea typeface="+mn-ea"/>
                    <a:cs typeface="Times New Roman"/>
                  </a:rPr>
                  <a:t>	(</a:t>
                </a:r>
                <a14:m>
                  <m:oMath xmlns:m="http://schemas.openxmlformats.org/officeDocument/2006/math">
                    <m:sSub>
                      <m:sSubPr>
                        <m:ctrlPr>
                          <a:rPr lang="en-US" i="1"/>
                        </m:ctrlPr>
                      </m:sSubPr>
                      <m:e>
                        <m:r>
                          <a:rPr lang="en-US" i="1"/>
                          <m:t>𝑥</m:t>
                        </m:r>
                      </m:e>
                      <m:sub>
                        <m:r>
                          <a:rPr lang="en-US" i="1"/>
                          <m:t>𝑜</m:t>
                        </m:r>
                      </m:sub>
                    </m:sSub>
                  </m:oMath>
                </a14:m>
                <a:r>
                  <a:rPr lang="en-US" dirty="0">
                    <a:effectLst/>
                  </a:rPr>
                  <a:t> </a:t>
                </a:r>
                <a:r>
                  <a:rPr lang="en-US" dirty="0">
                    <a:solidFill>
                      <a:prstClr val="black"/>
                    </a:solidFill>
                    <a:latin typeface="Times New Roman"/>
                    <a:ea typeface="+mn-ea"/>
                    <a:cs typeface="Times New Roman"/>
                  </a:rPr>
                  <a:t>is state interpolated to a station location).</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Explored 4 different forward operators:</a:t>
                </a:r>
              </a:p>
              <a:p>
                <a:pPr defTabSz="457200" eaLnBrk="1" fontAlgn="auto" hangingPunct="1">
                  <a:spcBef>
                    <a:spcPts val="0"/>
                  </a:spcBef>
                  <a:spcAft>
                    <a:spcPts val="0"/>
                  </a:spcAft>
                </a:pPr>
                <a:r>
                  <a:rPr lang="en-US" dirty="0">
                    <a:solidFill>
                      <a:prstClr val="black"/>
                    </a:solidFill>
                    <a:latin typeface="Times New Roman"/>
                    <a:ea typeface="+mn-ea"/>
                    <a:cs typeface="Times New Roman"/>
                  </a:rPr>
                  <a:t>	Identity:		 </a:t>
                </a:r>
                <a14:m>
                  <m:oMath xmlns:m="http://schemas.openxmlformats.org/officeDocument/2006/math">
                    <m:sSub>
                      <m:sSubPr>
                        <m:ctrlPr>
                          <a:rPr lang="en-US" i="1"/>
                        </m:ctrlPr>
                      </m:sSubPr>
                      <m:e>
                        <m:r>
                          <a:rPr lang="en-US" i="1"/>
                          <m:t>𝑦</m:t>
                        </m:r>
                      </m:e>
                      <m:sub>
                        <m:r>
                          <a:rPr lang="en-US" i="1"/>
                          <m:t>𝑜</m:t>
                        </m:r>
                      </m:sub>
                    </m:sSub>
                    <m:r>
                      <a:rPr lang="en-US" i="1"/>
                      <m:t>=</m:t>
                    </m:r>
                    <m:sSub>
                      <m:sSubPr>
                        <m:ctrlPr>
                          <a:rPr lang="en-US" i="1"/>
                        </m:ctrlPr>
                      </m:sSubPr>
                      <m:e>
                        <m:r>
                          <a:rPr lang="en-US" i="1"/>
                          <m:t>𝑥</m:t>
                        </m:r>
                      </m:e>
                      <m:sub>
                        <m:r>
                          <a:rPr lang="en-US" i="1"/>
                          <m:t>𝑜</m:t>
                        </m:r>
                      </m:sub>
                    </m:sSub>
                  </m:oMath>
                </a14:m>
                <a:r>
                  <a:rPr lang="en-US" dirty="0">
                    <a:solidFill>
                      <a:prstClr val="black"/>
                    </a:solidFill>
                    <a:latin typeface="Times New Roman"/>
                    <a:ea typeface="+mn-ea"/>
                    <a:cs typeface="Times New Roman"/>
                  </a:rPr>
                  <a:t>, </a:t>
                </a:r>
              </a:p>
              <a:p>
                <a:pPr defTabSz="457200" eaLnBrk="1" fontAlgn="auto" hangingPunct="1">
                  <a:spcBef>
                    <a:spcPts val="0"/>
                  </a:spcBef>
                  <a:spcAft>
                    <a:spcPts val="0"/>
                  </a:spcAft>
                </a:pPr>
                <a:r>
                  <a:rPr lang="en-US" dirty="0">
                    <a:solidFill>
                      <a:prstClr val="black"/>
                    </a:solidFill>
                    <a:latin typeface="Times New Roman"/>
                    <a:ea typeface="+mn-ea"/>
                    <a:cs typeface="Times New Roman"/>
                  </a:rPr>
                  <a:t>	Square root:	 </a:t>
                </a:r>
                <a14:m>
                  <m:oMath xmlns:m="http://schemas.openxmlformats.org/officeDocument/2006/math">
                    <m:sSub>
                      <m:sSubPr>
                        <m:ctrlPr>
                          <a:rPr lang="en-US" i="1"/>
                        </m:ctrlPr>
                      </m:sSubPr>
                      <m:e>
                        <m:r>
                          <a:rPr lang="en-US" i="1"/>
                          <m:t>𝑦</m:t>
                        </m:r>
                      </m:e>
                      <m:sub>
                        <m:r>
                          <a:rPr lang="en-US" i="1"/>
                          <m:t>𝑜</m:t>
                        </m:r>
                      </m:sub>
                    </m:sSub>
                    <m:r>
                      <a:rPr lang="en-US" i="1"/>
                      <m:t>=</m:t>
                    </m:r>
                    <m:r>
                      <a:rPr lang="en-US" i="1"/>
                      <m:t>𝑠𝑔𝑛</m:t>
                    </m:r>
                    <m:d>
                      <m:dPr>
                        <m:ctrlPr>
                          <a:rPr lang="en-US" i="1"/>
                        </m:ctrlPr>
                      </m:dPr>
                      <m:e>
                        <m:sSub>
                          <m:sSubPr>
                            <m:ctrlPr>
                              <a:rPr lang="en-US" i="1"/>
                            </m:ctrlPr>
                          </m:sSubPr>
                          <m:e>
                            <m:r>
                              <a:rPr lang="en-US" i="1"/>
                              <m:t>𝑥</m:t>
                            </m:r>
                          </m:e>
                          <m:sub>
                            <m:r>
                              <a:rPr lang="en-US" i="1"/>
                              <m:t>𝑜</m:t>
                            </m:r>
                          </m:sub>
                        </m:sSub>
                      </m:e>
                    </m:d>
                    <m:rad>
                      <m:radPr>
                        <m:degHide m:val="on"/>
                        <m:ctrlPr>
                          <a:rPr lang="en-US" i="1"/>
                        </m:ctrlPr>
                      </m:radPr>
                      <m:deg/>
                      <m:e>
                        <m:d>
                          <m:dPr>
                            <m:begChr m:val="|"/>
                            <m:endChr m:val="|"/>
                            <m:ctrlPr>
                              <a:rPr lang="en-US" i="1"/>
                            </m:ctrlPr>
                          </m:dPr>
                          <m:e>
                            <m:sSub>
                              <m:sSubPr>
                                <m:ctrlPr>
                                  <a:rPr lang="en-US" i="1"/>
                                </m:ctrlPr>
                              </m:sSubPr>
                              <m:e>
                                <m:r>
                                  <a:rPr lang="en-US" i="1"/>
                                  <m:t>𝑥</m:t>
                                </m:r>
                              </m:e>
                              <m:sub>
                                <m:r>
                                  <a:rPr lang="en-US" i="1"/>
                                  <m:t>𝑜</m:t>
                                </m:r>
                              </m:sub>
                            </m:sSub>
                          </m:e>
                        </m:d>
                      </m:e>
                    </m:rad>
                  </m:oMath>
                </a14:m>
                <a:r>
                  <a:rPr lang="en-US" dirty="0">
                    <a:effectLst/>
                  </a:rPr>
                  <a:t> ,</a:t>
                </a:r>
              </a:p>
              <a:p>
                <a:pPr defTabSz="457200" eaLnBrk="1" fontAlgn="auto" hangingPunct="1">
                  <a:spcBef>
                    <a:spcPts val="0"/>
                  </a:spcBef>
                  <a:spcAft>
                    <a:spcPts val="0"/>
                  </a:spcAft>
                </a:pPr>
                <a:r>
                  <a:rPr lang="en-US" dirty="0">
                    <a:solidFill>
                      <a:prstClr val="black"/>
                    </a:solidFill>
                    <a:latin typeface="Times New Roman"/>
                    <a:ea typeface="+mn-ea"/>
                    <a:cs typeface="Times New Roman"/>
                  </a:rPr>
                  <a:t>	Square:		 </a:t>
                </a:r>
                <a14:m>
                  <m:oMath xmlns:m="http://schemas.openxmlformats.org/officeDocument/2006/math">
                    <m:sSub>
                      <m:sSubPr>
                        <m:ctrlPr>
                          <a:rPr lang="en-US" i="1"/>
                        </m:ctrlPr>
                      </m:sSubPr>
                      <m:e>
                        <m:r>
                          <a:rPr lang="en-US" i="1"/>
                          <m:t>𝑦</m:t>
                        </m:r>
                      </m:e>
                      <m:sub>
                        <m:r>
                          <a:rPr lang="en-US" i="1"/>
                          <m:t>𝑜</m:t>
                        </m:r>
                      </m:sub>
                    </m:sSub>
                    <m:r>
                      <a:rPr lang="en-US" i="1"/>
                      <m:t>=</m:t>
                    </m:r>
                    <m:sSubSup>
                      <m:sSubSupPr>
                        <m:ctrlPr>
                          <a:rPr lang="en-US" i="1"/>
                        </m:ctrlPr>
                      </m:sSubSupPr>
                      <m:e>
                        <m:r>
                          <a:rPr lang="en-US" i="1"/>
                          <m:t>𝑥</m:t>
                        </m:r>
                      </m:e>
                      <m:sub>
                        <m:r>
                          <a:rPr lang="en-US" i="1"/>
                          <m:t>𝑜</m:t>
                        </m:r>
                      </m:sub>
                      <m:sup>
                        <m:r>
                          <a:rPr lang="en-US" i="1"/>
                          <m:t>2</m:t>
                        </m:r>
                      </m:sup>
                    </m:sSubSup>
                  </m:oMath>
                </a14:m>
                <a:r>
                  <a:rPr lang="en-US" dirty="0">
                    <a:effectLst/>
                  </a:rPr>
                  <a:t> ,</a:t>
                </a:r>
              </a:p>
              <a:p>
                <a:pPr defTabSz="457200" eaLnBrk="1" fontAlgn="auto" hangingPunct="1">
                  <a:spcBef>
                    <a:spcPts val="0"/>
                  </a:spcBef>
                  <a:spcAft>
                    <a:spcPts val="0"/>
                  </a:spcAft>
                </a:pPr>
                <a:r>
                  <a:rPr lang="en-US" dirty="0">
                    <a:solidFill>
                      <a:prstClr val="black"/>
                    </a:solidFill>
                    <a:latin typeface="Times New Roman"/>
                    <a:ea typeface="+mn-ea"/>
                    <a:cs typeface="Times New Roman"/>
                  </a:rPr>
                  <a:t>	Cube:			 </a:t>
                </a:r>
                <a14:m>
                  <m:oMath xmlns:m="http://schemas.openxmlformats.org/officeDocument/2006/math">
                    <m:sSub>
                      <m:sSubPr>
                        <m:ctrlPr>
                          <a:rPr lang="en-US" i="1"/>
                        </m:ctrlPr>
                      </m:sSubPr>
                      <m:e>
                        <m:r>
                          <a:rPr lang="en-US" i="1"/>
                          <m:t>𝑦</m:t>
                        </m:r>
                      </m:e>
                      <m:sub>
                        <m:r>
                          <a:rPr lang="en-US" i="1"/>
                          <m:t>𝑜</m:t>
                        </m:r>
                      </m:sub>
                    </m:sSub>
                    <m:r>
                      <a:rPr lang="en-US" i="1"/>
                      <m:t>=</m:t>
                    </m:r>
                    <m:sSubSup>
                      <m:sSubSupPr>
                        <m:ctrlPr>
                          <a:rPr lang="en-US" i="1"/>
                        </m:ctrlPr>
                      </m:sSubSupPr>
                      <m:e>
                        <m:r>
                          <a:rPr lang="en-US" i="1"/>
                          <m:t>𝑥</m:t>
                        </m:r>
                      </m:e>
                      <m:sub>
                        <m:r>
                          <a:rPr lang="en-US" i="1"/>
                          <m:t>𝑜</m:t>
                        </m:r>
                      </m:sub>
                      <m:sup>
                        <m:r>
                          <a:rPr lang="en-US" i="1"/>
                          <m:t>3</m:t>
                        </m:r>
                      </m:sup>
                    </m:sSubSup>
                  </m:oMath>
                </a14:m>
                <a:r>
                  <a:rPr lang="en-US" dirty="0">
                    <a:effectLst/>
                  </a:rPr>
                  <a:t> </a:t>
                </a:r>
                <a:r>
                  <a:rPr lang="en-US" dirty="0"/>
                  <a:t>.</a:t>
                </a: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 </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r>
                  <a:rPr lang="en-US" dirty="0">
                    <a:solidFill>
                      <a:prstClr val="black"/>
                    </a:solidFill>
                    <a:latin typeface="Calibri"/>
                    <a:ea typeface="+mn-ea"/>
                    <a:cs typeface="+mn-cs"/>
                  </a:rPr>
                  <a:t>	</a:t>
                </a:r>
              </a:p>
              <a:p>
                <a:pPr defTabSz="457200" eaLnBrk="1" fontAlgn="auto" hangingPunct="1">
                  <a:spcBef>
                    <a:spcPts val="0"/>
                  </a:spcBef>
                  <a:spcAft>
                    <a:spcPts val="0"/>
                  </a:spcAft>
                </a:pPr>
                <a:r>
                  <a:rPr lang="en-US" dirty="0">
                    <a:solidFill>
                      <a:prstClr val="black"/>
                    </a:solidFill>
                    <a:latin typeface="Calibri"/>
                    <a:ea typeface="+mn-ea"/>
                    <a:cs typeface="+mn-cs"/>
                  </a:rPr>
                  <a:t> </a:t>
                </a:r>
                <a:endParaRPr lang="en-US" sz="1800" dirty="0">
                  <a:solidFill>
                    <a:prstClr val="black"/>
                  </a:solidFill>
                  <a:latin typeface="Calibri"/>
                  <a:ea typeface="+mn-ea"/>
                  <a:cs typeface="+mn-cs"/>
                </a:endParaRPr>
              </a:p>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mc:Choice>
        <mc:Fallback>
          <p:sp>
            <p:nvSpPr>
              <p:cNvPr id="9" name="TextBox 8"/>
              <p:cNvSpPr txBox="1">
                <a:spLocks noRot="1" noChangeAspect="1" noMove="1" noResize="1" noEditPoints="1" noAdjustHandles="1" noChangeArrowheads="1" noChangeShapeType="1" noTextEdit="1"/>
              </p:cNvSpPr>
              <p:nvPr/>
            </p:nvSpPr>
            <p:spPr>
              <a:xfrm>
                <a:off x="457200" y="914400"/>
                <a:ext cx="8305800" cy="7842211"/>
              </a:xfrm>
              <a:prstGeom prst="rect">
                <a:avLst/>
              </a:prstGeom>
              <a:blipFill>
                <a:blip r:embed="rId2"/>
                <a:stretch>
                  <a:fillRect l="-1223" t="-648"/>
                </a:stretch>
              </a:blipFill>
            </p:spPr>
            <p:txBody>
              <a:bodyPr/>
              <a:lstStyle/>
              <a:p>
                <a:r>
                  <a:rPr lang="en-US">
                    <a:noFill/>
                  </a:rPr>
                  <a:t> </a:t>
                </a:r>
              </a:p>
            </p:txBody>
          </p:sp>
        </mc:Fallback>
      </mc:AlternateContent>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Lorenz-96 Tests</a:t>
            </a:r>
          </a:p>
        </p:txBody>
      </p:sp>
    </p:spTree>
    <p:extLst>
      <p:ext uri="{BB962C8B-B14F-4D97-AF65-F5344CB8AC3E}">
        <p14:creationId xmlns:p14="http://schemas.microsoft.com/office/powerpoint/2010/main" val="2015810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9" name="TextBox 8"/>
          <p:cNvSpPr txBox="1"/>
          <p:nvPr/>
        </p:nvSpPr>
        <p:spPr>
          <a:xfrm>
            <a:off x="457200" y="914400"/>
            <a:ext cx="8305800" cy="8125301"/>
          </a:xfrm>
          <a:prstGeom prst="rect">
            <a:avLst/>
          </a:prstGeom>
          <a:noFill/>
        </p:spPr>
        <p:txBody>
          <a:bodyPr wrap="square" rtlCol="0">
            <a:spAutoFit/>
          </a:bodyPr>
          <a:lstStyle/>
          <a:p>
            <a:pPr defTabSz="457200" eaLnBrk="1" fontAlgn="auto" hangingPunct="1">
              <a:spcBef>
                <a:spcPts val="0"/>
              </a:spcBef>
              <a:spcAft>
                <a:spcPts val="0"/>
              </a:spcAft>
            </a:pPr>
            <a:r>
              <a:rPr lang="en-US" dirty="0">
                <a:solidFill>
                  <a:prstClr val="black"/>
                </a:solidFill>
                <a:latin typeface="Times New Roman"/>
                <a:ea typeface="+mn-ea"/>
                <a:cs typeface="Times New Roman"/>
              </a:rPr>
              <a:t>Select rank regression treatment with lowest RMSE:</a:t>
            </a:r>
          </a:p>
          <a:p>
            <a:pPr defTabSz="457200" eaLnBrk="1" fontAlgn="auto" hangingPunct="1">
              <a:spcBef>
                <a:spcPts val="0"/>
              </a:spcBef>
              <a:spcAft>
                <a:spcPts val="0"/>
              </a:spcAft>
            </a:pPr>
            <a:r>
              <a:rPr lang="en-US" dirty="0">
                <a:solidFill>
                  <a:prstClr val="black"/>
                </a:solidFill>
                <a:latin typeface="Times New Roman"/>
                <a:ea typeface="+mn-ea"/>
                <a:cs typeface="Times New Roman"/>
              </a:rPr>
              <a:t>	This picks inflation, localization, and observation space filter 		(EAKF, EnKF, or RHF).</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Select linear regression treatment with lowest RMSE.</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Apply each to ten 5000-step assimilation cases.</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Result is 10 pairs of RMSE for rank versus linear regression.</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Paired T-test used to establish significance of RMSE differences.</a:t>
            </a:r>
          </a:p>
          <a:p>
            <a:pPr defTabSz="457200" eaLnBrk="1" fontAlgn="auto" hangingPunct="1">
              <a:spcBef>
                <a:spcPts val="0"/>
              </a:spcBef>
              <a:spcAft>
                <a:spcPts val="0"/>
              </a:spcAft>
            </a:pPr>
            <a:r>
              <a:rPr lang="en-US" dirty="0">
                <a:solidFill>
                  <a:prstClr val="black"/>
                </a:solidFill>
                <a:latin typeface="Times New Roman"/>
                <a:ea typeface="+mn-ea"/>
                <a:cs typeface="Times New Roman"/>
              </a:rPr>
              <a:t> </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r>
              <a:rPr lang="en-US" dirty="0">
                <a:solidFill>
                  <a:prstClr val="black"/>
                </a:solidFill>
                <a:latin typeface="Calibri"/>
                <a:ea typeface="+mn-ea"/>
                <a:cs typeface="+mn-cs"/>
              </a:rPr>
              <a:t>	</a:t>
            </a:r>
          </a:p>
          <a:p>
            <a:pPr defTabSz="457200" eaLnBrk="1" fontAlgn="auto" hangingPunct="1">
              <a:spcBef>
                <a:spcPts val="0"/>
              </a:spcBef>
              <a:spcAft>
                <a:spcPts val="0"/>
              </a:spcAft>
            </a:pPr>
            <a:r>
              <a:rPr lang="en-US" dirty="0">
                <a:solidFill>
                  <a:prstClr val="black"/>
                </a:solidFill>
                <a:latin typeface="Calibri"/>
                <a:ea typeface="+mn-ea"/>
                <a:cs typeface="+mn-cs"/>
              </a:rPr>
              <a:t> </a:t>
            </a:r>
            <a:endParaRPr lang="en-US" sz="1800" dirty="0">
              <a:solidFill>
                <a:prstClr val="black"/>
              </a:solidFill>
              <a:latin typeface="Calibri"/>
              <a:ea typeface="+mn-ea"/>
              <a:cs typeface="+mn-cs"/>
            </a:endParaRPr>
          </a:p>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Lorenz-96 Tests: Statistical Significance</a:t>
            </a:r>
          </a:p>
        </p:txBody>
      </p:sp>
    </p:spTree>
    <p:extLst>
      <p:ext uri="{BB962C8B-B14F-4D97-AF65-F5344CB8AC3E}">
        <p14:creationId xmlns:p14="http://schemas.microsoft.com/office/powerpoint/2010/main" val="2872033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a:t>Observation error variance 1.0</a:t>
            </a:r>
          </a:p>
        </p:txBody>
      </p:sp>
    </p:spTree>
    <p:extLst>
      <p:ext uri="{BB962C8B-B14F-4D97-AF65-F5344CB8AC3E}">
        <p14:creationId xmlns:p14="http://schemas.microsoft.com/office/powerpoint/2010/main" val="10102721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a:t>Observation error variance 1.0</a:t>
            </a:r>
          </a:p>
        </p:txBody>
      </p:sp>
      <p:sp>
        <p:nvSpPr>
          <p:cNvPr id="9" name="TextBox 8">
            <a:extLst>
              <a:ext uri="{FF2B5EF4-FFF2-40B4-BE49-F238E27FC236}">
                <a16:creationId xmlns:a16="http://schemas.microsoft.com/office/drawing/2014/main" id="{791D730C-1107-484E-BD33-4797827A5184}"/>
              </a:ext>
            </a:extLst>
          </p:cNvPr>
          <p:cNvSpPr txBox="1"/>
          <p:nvPr/>
        </p:nvSpPr>
        <p:spPr>
          <a:xfrm>
            <a:off x="1066800" y="4980057"/>
            <a:ext cx="2260600" cy="707886"/>
          </a:xfrm>
          <a:prstGeom prst="rect">
            <a:avLst/>
          </a:prstGeom>
          <a:solidFill>
            <a:schemeClr val="bg1"/>
          </a:solidFill>
        </p:spPr>
        <p:txBody>
          <a:bodyPr wrap="square" rtlCol="0">
            <a:spAutoFit/>
          </a:bodyPr>
          <a:lstStyle/>
          <a:p>
            <a:r>
              <a:rPr lang="en-US" sz="2000" dirty="0"/>
              <a:t>Circle: </a:t>
            </a:r>
          </a:p>
          <a:p>
            <a:r>
              <a:rPr lang="en-US" sz="2000" dirty="0"/>
              <a:t>EnKF best</a:t>
            </a:r>
          </a:p>
        </p:txBody>
      </p:sp>
      <p:cxnSp>
        <p:nvCxnSpPr>
          <p:cNvPr id="10" name="Straight Arrow Connector 9">
            <a:extLst>
              <a:ext uri="{FF2B5EF4-FFF2-40B4-BE49-F238E27FC236}">
                <a16:creationId xmlns:a16="http://schemas.microsoft.com/office/drawing/2014/main" id="{FE4BBAF3-8679-1448-9629-13EFC0D178ED}"/>
              </a:ext>
            </a:extLst>
          </p:cNvPr>
          <p:cNvCxnSpPr>
            <a:cxnSpLocks/>
          </p:cNvCxnSpPr>
          <p:nvPr/>
        </p:nvCxnSpPr>
        <p:spPr>
          <a:xfrm flipV="1">
            <a:off x="1981200" y="4724400"/>
            <a:ext cx="609600" cy="38100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8427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a:t>Observation error variance 1.0</a:t>
            </a:r>
          </a:p>
        </p:txBody>
      </p:sp>
      <p:sp>
        <p:nvSpPr>
          <p:cNvPr id="7" name="TextBox 6">
            <a:extLst>
              <a:ext uri="{FF2B5EF4-FFF2-40B4-BE49-F238E27FC236}">
                <a16:creationId xmlns:a16="http://schemas.microsoft.com/office/drawing/2014/main" id="{B6AF5F84-C864-0D4F-912D-F8BD7CA9614A}"/>
              </a:ext>
            </a:extLst>
          </p:cNvPr>
          <p:cNvSpPr txBox="1"/>
          <p:nvPr/>
        </p:nvSpPr>
        <p:spPr>
          <a:xfrm>
            <a:off x="6781800" y="3841490"/>
            <a:ext cx="2260600" cy="707886"/>
          </a:xfrm>
          <a:prstGeom prst="rect">
            <a:avLst/>
          </a:prstGeom>
          <a:solidFill>
            <a:schemeClr val="bg1"/>
          </a:solidFill>
        </p:spPr>
        <p:txBody>
          <a:bodyPr wrap="square" rtlCol="0">
            <a:spAutoFit/>
          </a:bodyPr>
          <a:lstStyle/>
          <a:p>
            <a:r>
              <a:rPr lang="en-US" sz="2000"/>
              <a:t>Triangle: </a:t>
            </a:r>
          </a:p>
          <a:p>
            <a:r>
              <a:rPr lang="en-US" sz="2000"/>
              <a:t>RHF best</a:t>
            </a:r>
          </a:p>
        </p:txBody>
      </p:sp>
      <p:sp>
        <p:nvSpPr>
          <p:cNvPr id="9" name="TextBox 8">
            <a:extLst>
              <a:ext uri="{FF2B5EF4-FFF2-40B4-BE49-F238E27FC236}">
                <a16:creationId xmlns:a16="http://schemas.microsoft.com/office/drawing/2014/main" id="{791D730C-1107-484E-BD33-4797827A5184}"/>
              </a:ext>
            </a:extLst>
          </p:cNvPr>
          <p:cNvSpPr txBox="1"/>
          <p:nvPr/>
        </p:nvSpPr>
        <p:spPr>
          <a:xfrm>
            <a:off x="1066800" y="4980057"/>
            <a:ext cx="2260600" cy="707886"/>
          </a:xfrm>
          <a:prstGeom prst="rect">
            <a:avLst/>
          </a:prstGeom>
          <a:solidFill>
            <a:schemeClr val="bg1"/>
          </a:solidFill>
        </p:spPr>
        <p:txBody>
          <a:bodyPr wrap="square" rtlCol="0">
            <a:spAutoFit/>
          </a:bodyPr>
          <a:lstStyle/>
          <a:p>
            <a:r>
              <a:rPr lang="en-US" sz="2000" dirty="0"/>
              <a:t>Circle: </a:t>
            </a:r>
          </a:p>
          <a:p>
            <a:r>
              <a:rPr lang="en-US" sz="2000" dirty="0"/>
              <a:t>EnKF best</a:t>
            </a:r>
          </a:p>
        </p:txBody>
      </p:sp>
      <p:cxnSp>
        <p:nvCxnSpPr>
          <p:cNvPr id="10" name="Straight Arrow Connector 9">
            <a:extLst>
              <a:ext uri="{FF2B5EF4-FFF2-40B4-BE49-F238E27FC236}">
                <a16:creationId xmlns:a16="http://schemas.microsoft.com/office/drawing/2014/main" id="{FE4BBAF3-8679-1448-9629-13EFC0D178ED}"/>
              </a:ext>
            </a:extLst>
          </p:cNvPr>
          <p:cNvCxnSpPr>
            <a:cxnSpLocks/>
          </p:cNvCxnSpPr>
          <p:nvPr/>
        </p:nvCxnSpPr>
        <p:spPr>
          <a:xfrm flipV="1">
            <a:off x="1981200" y="4724400"/>
            <a:ext cx="609600" cy="38100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EC53CCF4-CE82-DC46-B2FD-D8EE41A77ECB}"/>
              </a:ext>
            </a:extLst>
          </p:cNvPr>
          <p:cNvCxnSpPr>
            <a:cxnSpLocks/>
          </p:cNvCxnSpPr>
          <p:nvPr/>
        </p:nvCxnSpPr>
        <p:spPr>
          <a:xfrm flipH="1" flipV="1">
            <a:off x="6705600" y="3657600"/>
            <a:ext cx="457200" cy="18389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19921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a:t>Observation error variance 1.0</a:t>
            </a:r>
          </a:p>
        </p:txBody>
      </p:sp>
      <p:sp>
        <p:nvSpPr>
          <p:cNvPr id="17" name="TextBox 16">
            <a:extLst>
              <a:ext uri="{FF2B5EF4-FFF2-40B4-BE49-F238E27FC236}">
                <a16:creationId xmlns:a16="http://schemas.microsoft.com/office/drawing/2014/main" id="{BF818479-AE42-2042-A5D6-471F4D2E41AF}"/>
              </a:ext>
            </a:extLst>
          </p:cNvPr>
          <p:cNvSpPr txBox="1"/>
          <p:nvPr/>
        </p:nvSpPr>
        <p:spPr>
          <a:xfrm>
            <a:off x="3505200" y="4980057"/>
            <a:ext cx="2260600" cy="1015663"/>
          </a:xfrm>
          <a:prstGeom prst="rect">
            <a:avLst/>
          </a:prstGeom>
          <a:solidFill>
            <a:schemeClr val="bg1"/>
          </a:solidFill>
        </p:spPr>
        <p:txBody>
          <a:bodyPr wrap="square" rtlCol="0">
            <a:spAutoFit/>
          </a:bodyPr>
          <a:lstStyle/>
          <a:p>
            <a:r>
              <a:rPr lang="en-US" sz="2000" dirty="0"/>
              <a:t>Small Marker: </a:t>
            </a:r>
          </a:p>
          <a:p>
            <a:r>
              <a:rPr lang="en-US" sz="2000" dirty="0"/>
              <a:t>P-value &gt; 0.01,</a:t>
            </a:r>
          </a:p>
          <a:p>
            <a:r>
              <a:rPr lang="en-US" sz="2000" dirty="0"/>
              <a:t>Not significant</a:t>
            </a:r>
          </a:p>
        </p:txBody>
      </p:sp>
      <p:cxnSp>
        <p:nvCxnSpPr>
          <p:cNvPr id="25" name="Straight Arrow Connector 24">
            <a:extLst>
              <a:ext uri="{FF2B5EF4-FFF2-40B4-BE49-F238E27FC236}">
                <a16:creationId xmlns:a16="http://schemas.microsoft.com/office/drawing/2014/main" id="{0E001783-F3B5-6342-B6DC-78A976E298F2}"/>
              </a:ext>
            </a:extLst>
          </p:cNvPr>
          <p:cNvCxnSpPr>
            <a:cxnSpLocks/>
          </p:cNvCxnSpPr>
          <p:nvPr/>
        </p:nvCxnSpPr>
        <p:spPr>
          <a:xfrm flipH="1" flipV="1">
            <a:off x="3695700" y="4648201"/>
            <a:ext cx="114300" cy="331856"/>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27FB456-4FCE-7049-9077-231F2F722CFD}"/>
              </a:ext>
            </a:extLst>
          </p:cNvPr>
          <p:cNvCxnSpPr>
            <a:cxnSpLocks/>
          </p:cNvCxnSpPr>
          <p:nvPr/>
        </p:nvCxnSpPr>
        <p:spPr>
          <a:xfrm flipV="1">
            <a:off x="4480721" y="4581124"/>
            <a:ext cx="154779" cy="423505"/>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9586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a:t>Observation error variance 1.0</a:t>
            </a:r>
          </a:p>
        </p:txBody>
      </p:sp>
      <p:sp>
        <p:nvSpPr>
          <p:cNvPr id="16" name="TextBox 15">
            <a:extLst>
              <a:ext uri="{FF2B5EF4-FFF2-40B4-BE49-F238E27FC236}">
                <a16:creationId xmlns:a16="http://schemas.microsoft.com/office/drawing/2014/main" id="{F3F380C1-1E07-3B48-A79B-4EE1F491E813}"/>
              </a:ext>
            </a:extLst>
          </p:cNvPr>
          <p:cNvSpPr txBox="1"/>
          <p:nvPr/>
        </p:nvSpPr>
        <p:spPr>
          <a:xfrm>
            <a:off x="3454400" y="2641937"/>
            <a:ext cx="2260600" cy="707886"/>
          </a:xfrm>
          <a:prstGeom prst="rect">
            <a:avLst/>
          </a:prstGeom>
          <a:noFill/>
        </p:spPr>
        <p:txBody>
          <a:bodyPr wrap="square" rtlCol="0">
            <a:spAutoFit/>
          </a:bodyPr>
          <a:lstStyle/>
          <a:p>
            <a:r>
              <a:rPr lang="en-US" sz="2000"/>
              <a:t>Large Marker: </a:t>
            </a:r>
          </a:p>
          <a:p>
            <a:r>
              <a:rPr lang="en-US" sz="2000"/>
              <a:t>P-value &lt; 0.00001</a:t>
            </a:r>
          </a:p>
        </p:txBody>
      </p:sp>
      <p:cxnSp>
        <p:nvCxnSpPr>
          <p:cNvPr id="18" name="Straight Arrow Connector 17">
            <a:extLst>
              <a:ext uri="{FF2B5EF4-FFF2-40B4-BE49-F238E27FC236}">
                <a16:creationId xmlns:a16="http://schemas.microsoft.com/office/drawing/2014/main" id="{6D41EA8B-1BD4-1640-AB36-087E2073B595}"/>
              </a:ext>
            </a:extLst>
          </p:cNvPr>
          <p:cNvCxnSpPr>
            <a:cxnSpLocks/>
          </p:cNvCxnSpPr>
          <p:nvPr/>
        </p:nvCxnSpPr>
        <p:spPr>
          <a:xfrm flipH="1">
            <a:off x="2819400" y="3376880"/>
            <a:ext cx="876300" cy="118631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1F5D23D3-667C-9E4F-BD67-CFEB231BC3CF}"/>
              </a:ext>
            </a:extLst>
          </p:cNvPr>
          <p:cNvCxnSpPr>
            <a:cxnSpLocks/>
          </p:cNvCxnSpPr>
          <p:nvPr/>
        </p:nvCxnSpPr>
        <p:spPr>
          <a:xfrm>
            <a:off x="4480721" y="3395099"/>
            <a:ext cx="980279" cy="719701"/>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85CBD243-902B-7243-AE78-A01DBEA4A772}"/>
              </a:ext>
            </a:extLst>
          </p:cNvPr>
          <p:cNvCxnSpPr>
            <a:cxnSpLocks/>
          </p:cNvCxnSpPr>
          <p:nvPr/>
        </p:nvCxnSpPr>
        <p:spPr>
          <a:xfrm>
            <a:off x="5461000" y="3363352"/>
            <a:ext cx="1016000" cy="103748"/>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0E001783-F3B5-6342-B6DC-78A976E298F2}"/>
              </a:ext>
            </a:extLst>
          </p:cNvPr>
          <p:cNvCxnSpPr>
            <a:cxnSpLocks/>
          </p:cNvCxnSpPr>
          <p:nvPr/>
        </p:nvCxnSpPr>
        <p:spPr>
          <a:xfrm flipH="1" flipV="1">
            <a:off x="3695700" y="4648201"/>
            <a:ext cx="114300" cy="331856"/>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27FB456-4FCE-7049-9077-231F2F722CFD}"/>
              </a:ext>
            </a:extLst>
          </p:cNvPr>
          <p:cNvCxnSpPr>
            <a:cxnSpLocks/>
          </p:cNvCxnSpPr>
          <p:nvPr/>
        </p:nvCxnSpPr>
        <p:spPr>
          <a:xfrm flipV="1">
            <a:off x="4480721" y="4581124"/>
            <a:ext cx="154779" cy="423505"/>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6FB9A3C-27CF-154C-900C-2252A3740221}"/>
              </a:ext>
            </a:extLst>
          </p:cNvPr>
          <p:cNvSpPr txBox="1"/>
          <p:nvPr/>
        </p:nvSpPr>
        <p:spPr>
          <a:xfrm>
            <a:off x="3505200" y="4980057"/>
            <a:ext cx="2260600" cy="1015663"/>
          </a:xfrm>
          <a:prstGeom prst="rect">
            <a:avLst/>
          </a:prstGeom>
          <a:solidFill>
            <a:schemeClr val="bg1"/>
          </a:solidFill>
        </p:spPr>
        <p:txBody>
          <a:bodyPr wrap="square" rtlCol="0">
            <a:spAutoFit/>
          </a:bodyPr>
          <a:lstStyle/>
          <a:p>
            <a:r>
              <a:rPr lang="en-US" sz="2000"/>
              <a:t>Small Marker: </a:t>
            </a:r>
          </a:p>
          <a:p>
            <a:r>
              <a:rPr lang="en-US" sz="2000"/>
              <a:t>P-value &gt; 0.01</a:t>
            </a:r>
          </a:p>
          <a:p>
            <a:r>
              <a:rPr lang="en-US" sz="2000"/>
              <a:t>Not significant</a:t>
            </a:r>
          </a:p>
        </p:txBody>
      </p:sp>
    </p:spTree>
    <p:extLst>
      <p:ext uri="{BB962C8B-B14F-4D97-AF65-F5344CB8AC3E}">
        <p14:creationId xmlns:p14="http://schemas.microsoft.com/office/powerpoint/2010/main" val="41523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a:t>Observation error variance 1.0</a:t>
            </a:r>
          </a:p>
        </p:txBody>
      </p:sp>
      <p:sp>
        <p:nvSpPr>
          <p:cNvPr id="6" name="Freeform 5">
            <a:extLst>
              <a:ext uri="{FF2B5EF4-FFF2-40B4-BE49-F238E27FC236}">
                <a16:creationId xmlns:a16="http://schemas.microsoft.com/office/drawing/2014/main" id="{D7E96782-E4CB-0343-AEAC-41364A543FC2}"/>
              </a:ext>
            </a:extLst>
          </p:cNvPr>
          <p:cNvSpPr/>
          <p:nvPr/>
        </p:nvSpPr>
        <p:spPr>
          <a:xfrm>
            <a:off x="2326479" y="1801305"/>
            <a:ext cx="4719973" cy="2671333"/>
          </a:xfrm>
          <a:custGeom>
            <a:avLst/>
            <a:gdLst>
              <a:gd name="connsiteX0" fmla="*/ 4528244 w 4719973"/>
              <a:gd name="connsiteY0" fmla="*/ 73742 h 2671333"/>
              <a:gd name="connsiteX1" fmla="*/ 4432380 w 4719973"/>
              <a:gd name="connsiteY1" fmla="*/ 58994 h 2671333"/>
              <a:gd name="connsiteX2" fmla="*/ 4388135 w 4719973"/>
              <a:gd name="connsiteY2" fmla="*/ 51620 h 2671333"/>
              <a:gd name="connsiteX3" fmla="*/ 4329141 w 4719973"/>
              <a:gd name="connsiteY3" fmla="*/ 44245 h 2671333"/>
              <a:gd name="connsiteX4" fmla="*/ 4277522 w 4719973"/>
              <a:gd name="connsiteY4" fmla="*/ 36871 h 2671333"/>
              <a:gd name="connsiteX5" fmla="*/ 4218528 w 4719973"/>
              <a:gd name="connsiteY5" fmla="*/ 29497 h 2671333"/>
              <a:gd name="connsiteX6" fmla="*/ 4174283 w 4719973"/>
              <a:gd name="connsiteY6" fmla="*/ 22123 h 2671333"/>
              <a:gd name="connsiteX7" fmla="*/ 4063670 w 4719973"/>
              <a:gd name="connsiteY7" fmla="*/ 14749 h 2671333"/>
              <a:gd name="connsiteX8" fmla="*/ 3761328 w 4719973"/>
              <a:gd name="connsiteY8" fmla="*/ 0 h 2671333"/>
              <a:gd name="connsiteX9" fmla="*/ 3451612 w 4719973"/>
              <a:gd name="connsiteY9" fmla="*/ 7374 h 2671333"/>
              <a:gd name="connsiteX10" fmla="*/ 3333625 w 4719973"/>
              <a:gd name="connsiteY10" fmla="*/ 22123 h 2671333"/>
              <a:gd name="connsiteX11" fmla="*/ 3230386 w 4719973"/>
              <a:gd name="connsiteY11" fmla="*/ 29497 h 2671333"/>
              <a:gd name="connsiteX12" fmla="*/ 3112399 w 4719973"/>
              <a:gd name="connsiteY12" fmla="*/ 44245 h 2671333"/>
              <a:gd name="connsiteX13" fmla="*/ 3053406 w 4719973"/>
              <a:gd name="connsiteY13" fmla="*/ 51620 h 2671333"/>
              <a:gd name="connsiteX14" fmla="*/ 2979664 w 4719973"/>
              <a:gd name="connsiteY14" fmla="*/ 58994 h 2671333"/>
              <a:gd name="connsiteX15" fmla="*/ 2942793 w 4719973"/>
              <a:gd name="connsiteY15" fmla="*/ 66368 h 2671333"/>
              <a:gd name="connsiteX16" fmla="*/ 2846928 w 4719973"/>
              <a:gd name="connsiteY16" fmla="*/ 73742 h 2671333"/>
              <a:gd name="connsiteX17" fmla="*/ 2810057 w 4719973"/>
              <a:gd name="connsiteY17" fmla="*/ 81116 h 2671333"/>
              <a:gd name="connsiteX18" fmla="*/ 2758438 w 4719973"/>
              <a:gd name="connsiteY18" fmla="*/ 88490 h 2671333"/>
              <a:gd name="connsiteX19" fmla="*/ 2736315 w 4719973"/>
              <a:gd name="connsiteY19" fmla="*/ 95865 h 2671333"/>
              <a:gd name="connsiteX20" fmla="*/ 2677322 w 4719973"/>
              <a:gd name="connsiteY20" fmla="*/ 110613 h 2671333"/>
              <a:gd name="connsiteX21" fmla="*/ 2655199 w 4719973"/>
              <a:gd name="connsiteY21" fmla="*/ 117987 h 2671333"/>
              <a:gd name="connsiteX22" fmla="*/ 2618328 w 4719973"/>
              <a:gd name="connsiteY22" fmla="*/ 125361 h 2671333"/>
              <a:gd name="connsiteX23" fmla="*/ 2566709 w 4719973"/>
              <a:gd name="connsiteY23" fmla="*/ 140110 h 2671333"/>
              <a:gd name="connsiteX24" fmla="*/ 2507715 w 4719973"/>
              <a:gd name="connsiteY24" fmla="*/ 154858 h 2671333"/>
              <a:gd name="connsiteX25" fmla="*/ 2478219 w 4719973"/>
              <a:gd name="connsiteY25" fmla="*/ 169607 h 2671333"/>
              <a:gd name="connsiteX26" fmla="*/ 2456096 w 4719973"/>
              <a:gd name="connsiteY26" fmla="*/ 176981 h 2671333"/>
              <a:gd name="connsiteX27" fmla="*/ 2404477 w 4719973"/>
              <a:gd name="connsiteY27" fmla="*/ 199103 h 2671333"/>
              <a:gd name="connsiteX28" fmla="*/ 2374980 w 4719973"/>
              <a:gd name="connsiteY28" fmla="*/ 213852 h 2671333"/>
              <a:gd name="connsiteX29" fmla="*/ 2315986 w 4719973"/>
              <a:gd name="connsiteY29" fmla="*/ 228600 h 2671333"/>
              <a:gd name="connsiteX30" fmla="*/ 2234870 w 4719973"/>
              <a:gd name="connsiteY30" fmla="*/ 258097 h 2671333"/>
              <a:gd name="connsiteX31" fmla="*/ 2175877 w 4719973"/>
              <a:gd name="connsiteY31" fmla="*/ 272845 h 2671333"/>
              <a:gd name="connsiteX32" fmla="*/ 2131632 w 4719973"/>
              <a:gd name="connsiteY32" fmla="*/ 287594 h 2671333"/>
              <a:gd name="connsiteX33" fmla="*/ 2109509 w 4719973"/>
              <a:gd name="connsiteY33" fmla="*/ 294968 h 2671333"/>
              <a:gd name="connsiteX34" fmla="*/ 2072638 w 4719973"/>
              <a:gd name="connsiteY34" fmla="*/ 302342 h 2671333"/>
              <a:gd name="connsiteX35" fmla="*/ 2021019 w 4719973"/>
              <a:gd name="connsiteY35" fmla="*/ 309716 h 2671333"/>
              <a:gd name="connsiteX36" fmla="*/ 1991522 w 4719973"/>
              <a:gd name="connsiteY36" fmla="*/ 317090 h 2671333"/>
              <a:gd name="connsiteX37" fmla="*/ 1962025 w 4719973"/>
              <a:gd name="connsiteY37" fmla="*/ 331839 h 2671333"/>
              <a:gd name="connsiteX38" fmla="*/ 1932528 w 4719973"/>
              <a:gd name="connsiteY38" fmla="*/ 339213 h 2671333"/>
              <a:gd name="connsiteX39" fmla="*/ 1866161 w 4719973"/>
              <a:gd name="connsiteY39" fmla="*/ 361336 h 2671333"/>
              <a:gd name="connsiteX40" fmla="*/ 1844038 w 4719973"/>
              <a:gd name="connsiteY40" fmla="*/ 368710 h 2671333"/>
              <a:gd name="connsiteX41" fmla="*/ 1821915 w 4719973"/>
              <a:gd name="connsiteY41" fmla="*/ 376084 h 2671333"/>
              <a:gd name="connsiteX42" fmla="*/ 1740799 w 4719973"/>
              <a:gd name="connsiteY42" fmla="*/ 405581 h 2671333"/>
              <a:gd name="connsiteX43" fmla="*/ 1711303 w 4719973"/>
              <a:gd name="connsiteY43" fmla="*/ 412955 h 2671333"/>
              <a:gd name="connsiteX44" fmla="*/ 1667057 w 4719973"/>
              <a:gd name="connsiteY44" fmla="*/ 427703 h 2671333"/>
              <a:gd name="connsiteX45" fmla="*/ 1622812 w 4719973"/>
              <a:gd name="connsiteY45" fmla="*/ 442452 h 2671333"/>
              <a:gd name="connsiteX46" fmla="*/ 1578567 w 4719973"/>
              <a:gd name="connsiteY46" fmla="*/ 457200 h 2671333"/>
              <a:gd name="connsiteX47" fmla="*/ 1497451 w 4719973"/>
              <a:gd name="connsiteY47" fmla="*/ 479323 h 2671333"/>
              <a:gd name="connsiteX48" fmla="*/ 1431083 w 4719973"/>
              <a:gd name="connsiteY48" fmla="*/ 501445 h 2671333"/>
              <a:gd name="connsiteX49" fmla="*/ 1408961 w 4719973"/>
              <a:gd name="connsiteY49" fmla="*/ 508820 h 2671333"/>
              <a:gd name="connsiteX50" fmla="*/ 1386838 w 4719973"/>
              <a:gd name="connsiteY50" fmla="*/ 516194 h 2671333"/>
              <a:gd name="connsiteX51" fmla="*/ 1305722 w 4719973"/>
              <a:gd name="connsiteY51" fmla="*/ 553065 h 2671333"/>
              <a:gd name="connsiteX52" fmla="*/ 1261477 w 4719973"/>
              <a:gd name="connsiteY52" fmla="*/ 567813 h 2671333"/>
              <a:gd name="connsiteX53" fmla="*/ 1195109 w 4719973"/>
              <a:gd name="connsiteY53" fmla="*/ 597310 h 2671333"/>
              <a:gd name="connsiteX54" fmla="*/ 1128741 w 4719973"/>
              <a:gd name="connsiteY54" fmla="*/ 619432 h 2671333"/>
              <a:gd name="connsiteX55" fmla="*/ 1113993 w 4719973"/>
              <a:gd name="connsiteY55" fmla="*/ 634181 h 2671333"/>
              <a:gd name="connsiteX56" fmla="*/ 1091870 w 4719973"/>
              <a:gd name="connsiteY56" fmla="*/ 641555 h 2671333"/>
              <a:gd name="connsiteX57" fmla="*/ 1062373 w 4719973"/>
              <a:gd name="connsiteY57" fmla="*/ 656303 h 2671333"/>
              <a:gd name="connsiteX58" fmla="*/ 1018128 w 4719973"/>
              <a:gd name="connsiteY58" fmla="*/ 685800 h 2671333"/>
              <a:gd name="connsiteX59" fmla="*/ 988632 w 4719973"/>
              <a:gd name="connsiteY59" fmla="*/ 700549 h 2671333"/>
              <a:gd name="connsiteX60" fmla="*/ 973883 w 4719973"/>
              <a:gd name="connsiteY60" fmla="*/ 715297 h 2671333"/>
              <a:gd name="connsiteX61" fmla="*/ 944386 w 4719973"/>
              <a:gd name="connsiteY61" fmla="*/ 730045 h 2671333"/>
              <a:gd name="connsiteX62" fmla="*/ 892767 w 4719973"/>
              <a:gd name="connsiteY62" fmla="*/ 766916 h 2671333"/>
              <a:gd name="connsiteX63" fmla="*/ 863270 w 4719973"/>
              <a:gd name="connsiteY63" fmla="*/ 781665 h 2671333"/>
              <a:gd name="connsiteX64" fmla="*/ 841148 w 4719973"/>
              <a:gd name="connsiteY64" fmla="*/ 803787 h 2671333"/>
              <a:gd name="connsiteX65" fmla="*/ 782154 w 4719973"/>
              <a:gd name="connsiteY65" fmla="*/ 840658 h 2671333"/>
              <a:gd name="connsiteX66" fmla="*/ 723161 w 4719973"/>
              <a:gd name="connsiteY66" fmla="*/ 892278 h 2671333"/>
              <a:gd name="connsiteX67" fmla="*/ 678915 w 4719973"/>
              <a:gd name="connsiteY67" fmla="*/ 921774 h 2671333"/>
              <a:gd name="connsiteX68" fmla="*/ 664167 w 4719973"/>
              <a:gd name="connsiteY68" fmla="*/ 936523 h 2671333"/>
              <a:gd name="connsiteX69" fmla="*/ 605173 w 4719973"/>
              <a:gd name="connsiteY69" fmla="*/ 980768 h 2671333"/>
              <a:gd name="connsiteX70" fmla="*/ 568303 w 4719973"/>
              <a:gd name="connsiteY70" fmla="*/ 1017639 h 2671333"/>
              <a:gd name="connsiteX71" fmla="*/ 546180 w 4719973"/>
              <a:gd name="connsiteY71" fmla="*/ 1039761 h 2671333"/>
              <a:gd name="connsiteX72" fmla="*/ 531432 w 4719973"/>
              <a:gd name="connsiteY72" fmla="*/ 1054510 h 2671333"/>
              <a:gd name="connsiteX73" fmla="*/ 472438 w 4719973"/>
              <a:gd name="connsiteY73" fmla="*/ 1098755 h 2671333"/>
              <a:gd name="connsiteX74" fmla="*/ 442941 w 4719973"/>
              <a:gd name="connsiteY74" fmla="*/ 1120878 h 2671333"/>
              <a:gd name="connsiteX75" fmla="*/ 428193 w 4719973"/>
              <a:gd name="connsiteY75" fmla="*/ 1143000 h 2671333"/>
              <a:gd name="connsiteX76" fmla="*/ 383948 w 4719973"/>
              <a:gd name="connsiteY76" fmla="*/ 1187245 h 2671333"/>
              <a:gd name="connsiteX77" fmla="*/ 369199 w 4719973"/>
              <a:gd name="connsiteY77" fmla="*/ 1201994 h 2671333"/>
              <a:gd name="connsiteX78" fmla="*/ 354451 w 4719973"/>
              <a:gd name="connsiteY78" fmla="*/ 1224116 h 2671333"/>
              <a:gd name="connsiteX79" fmla="*/ 317580 w 4719973"/>
              <a:gd name="connsiteY79" fmla="*/ 1260987 h 2671333"/>
              <a:gd name="connsiteX80" fmla="*/ 302832 w 4719973"/>
              <a:gd name="connsiteY80" fmla="*/ 1290484 h 2671333"/>
              <a:gd name="connsiteX81" fmla="*/ 243838 w 4719973"/>
              <a:gd name="connsiteY81" fmla="*/ 1356852 h 2671333"/>
              <a:gd name="connsiteX82" fmla="*/ 229090 w 4719973"/>
              <a:gd name="connsiteY82" fmla="*/ 1386349 h 2671333"/>
              <a:gd name="connsiteX83" fmla="*/ 199593 w 4719973"/>
              <a:gd name="connsiteY83" fmla="*/ 1430594 h 2671333"/>
              <a:gd name="connsiteX84" fmla="*/ 184844 w 4719973"/>
              <a:gd name="connsiteY84" fmla="*/ 1452716 h 2671333"/>
              <a:gd name="connsiteX85" fmla="*/ 170096 w 4719973"/>
              <a:gd name="connsiteY85" fmla="*/ 1482213 h 2671333"/>
              <a:gd name="connsiteX86" fmla="*/ 162722 w 4719973"/>
              <a:gd name="connsiteY86" fmla="*/ 1504336 h 2671333"/>
              <a:gd name="connsiteX87" fmla="*/ 147973 w 4719973"/>
              <a:gd name="connsiteY87" fmla="*/ 1526458 h 2671333"/>
              <a:gd name="connsiteX88" fmla="*/ 125851 w 4719973"/>
              <a:gd name="connsiteY88" fmla="*/ 1570703 h 2671333"/>
              <a:gd name="connsiteX89" fmla="*/ 103728 w 4719973"/>
              <a:gd name="connsiteY89" fmla="*/ 1622323 h 2671333"/>
              <a:gd name="connsiteX90" fmla="*/ 66857 w 4719973"/>
              <a:gd name="connsiteY90" fmla="*/ 1718187 h 2671333"/>
              <a:gd name="connsiteX91" fmla="*/ 52109 w 4719973"/>
              <a:gd name="connsiteY91" fmla="*/ 1784555 h 2671333"/>
              <a:gd name="connsiteX92" fmla="*/ 29986 w 4719973"/>
              <a:gd name="connsiteY92" fmla="*/ 1865671 h 2671333"/>
              <a:gd name="connsiteX93" fmla="*/ 15238 w 4719973"/>
              <a:gd name="connsiteY93" fmla="*/ 1954161 h 2671333"/>
              <a:gd name="connsiteX94" fmla="*/ 7864 w 4719973"/>
              <a:gd name="connsiteY94" fmla="*/ 1976284 h 2671333"/>
              <a:gd name="connsiteX95" fmla="*/ 7864 w 4719973"/>
              <a:gd name="connsiteY95" fmla="*/ 2241755 h 2671333"/>
              <a:gd name="connsiteX96" fmla="*/ 22612 w 4719973"/>
              <a:gd name="connsiteY96" fmla="*/ 2322871 h 2671333"/>
              <a:gd name="connsiteX97" fmla="*/ 37361 w 4719973"/>
              <a:gd name="connsiteY97" fmla="*/ 2374490 h 2671333"/>
              <a:gd name="connsiteX98" fmla="*/ 52109 w 4719973"/>
              <a:gd name="connsiteY98" fmla="*/ 2389239 h 2671333"/>
              <a:gd name="connsiteX99" fmla="*/ 88980 w 4719973"/>
              <a:gd name="connsiteY99" fmla="*/ 2455607 h 2671333"/>
              <a:gd name="connsiteX100" fmla="*/ 111103 w 4719973"/>
              <a:gd name="connsiteY100" fmla="*/ 2470355 h 2671333"/>
              <a:gd name="connsiteX101" fmla="*/ 133225 w 4719973"/>
              <a:gd name="connsiteY101" fmla="*/ 2492478 h 2671333"/>
              <a:gd name="connsiteX102" fmla="*/ 147973 w 4719973"/>
              <a:gd name="connsiteY102" fmla="*/ 2514600 h 2671333"/>
              <a:gd name="connsiteX103" fmla="*/ 170096 w 4719973"/>
              <a:gd name="connsiteY103" fmla="*/ 2521974 h 2671333"/>
              <a:gd name="connsiteX104" fmla="*/ 221715 w 4719973"/>
              <a:gd name="connsiteY104" fmla="*/ 2566220 h 2671333"/>
              <a:gd name="connsiteX105" fmla="*/ 243838 w 4719973"/>
              <a:gd name="connsiteY105" fmla="*/ 2573594 h 2671333"/>
              <a:gd name="connsiteX106" fmla="*/ 295457 w 4719973"/>
              <a:gd name="connsiteY106" fmla="*/ 2595716 h 2671333"/>
              <a:gd name="connsiteX107" fmla="*/ 339703 w 4719973"/>
              <a:gd name="connsiteY107" fmla="*/ 2625213 h 2671333"/>
              <a:gd name="connsiteX108" fmla="*/ 369199 w 4719973"/>
              <a:gd name="connsiteY108" fmla="*/ 2632587 h 2671333"/>
              <a:gd name="connsiteX109" fmla="*/ 406070 w 4719973"/>
              <a:gd name="connsiteY109" fmla="*/ 2639961 h 2671333"/>
              <a:gd name="connsiteX110" fmla="*/ 450315 w 4719973"/>
              <a:gd name="connsiteY110" fmla="*/ 2654710 h 2671333"/>
              <a:gd name="connsiteX111" fmla="*/ 701038 w 4719973"/>
              <a:gd name="connsiteY111" fmla="*/ 2669458 h 2671333"/>
              <a:gd name="connsiteX112" fmla="*/ 804277 w 4719973"/>
              <a:gd name="connsiteY112" fmla="*/ 2662084 h 2671333"/>
              <a:gd name="connsiteX113" fmla="*/ 892767 w 4719973"/>
              <a:gd name="connsiteY113" fmla="*/ 2647336 h 2671333"/>
              <a:gd name="connsiteX114" fmla="*/ 944386 w 4719973"/>
              <a:gd name="connsiteY114" fmla="*/ 2632587 h 2671333"/>
              <a:gd name="connsiteX115" fmla="*/ 1003380 w 4719973"/>
              <a:gd name="connsiteY115" fmla="*/ 2610465 h 2671333"/>
              <a:gd name="connsiteX116" fmla="*/ 1047625 w 4719973"/>
              <a:gd name="connsiteY116" fmla="*/ 2595716 h 2671333"/>
              <a:gd name="connsiteX117" fmla="*/ 1099244 w 4719973"/>
              <a:gd name="connsiteY117" fmla="*/ 2573594 h 2671333"/>
              <a:gd name="connsiteX118" fmla="*/ 1143490 w 4719973"/>
              <a:gd name="connsiteY118" fmla="*/ 2551471 h 2671333"/>
              <a:gd name="connsiteX119" fmla="*/ 1165612 w 4719973"/>
              <a:gd name="connsiteY119" fmla="*/ 2536723 h 2671333"/>
              <a:gd name="connsiteX120" fmla="*/ 1209857 w 4719973"/>
              <a:gd name="connsiteY120" fmla="*/ 2521974 h 2671333"/>
              <a:gd name="connsiteX121" fmla="*/ 1231980 w 4719973"/>
              <a:gd name="connsiteY121" fmla="*/ 2514600 h 2671333"/>
              <a:gd name="connsiteX122" fmla="*/ 1276225 w 4719973"/>
              <a:gd name="connsiteY122" fmla="*/ 2492478 h 2671333"/>
              <a:gd name="connsiteX123" fmla="*/ 1342593 w 4719973"/>
              <a:gd name="connsiteY123" fmla="*/ 2462981 h 2671333"/>
              <a:gd name="connsiteX124" fmla="*/ 1386838 w 4719973"/>
              <a:gd name="connsiteY124" fmla="*/ 2448232 h 2671333"/>
              <a:gd name="connsiteX125" fmla="*/ 1408961 w 4719973"/>
              <a:gd name="connsiteY125" fmla="*/ 2440858 h 2671333"/>
              <a:gd name="connsiteX126" fmla="*/ 1490077 w 4719973"/>
              <a:gd name="connsiteY126" fmla="*/ 2426110 h 2671333"/>
              <a:gd name="connsiteX127" fmla="*/ 1526948 w 4719973"/>
              <a:gd name="connsiteY127" fmla="*/ 2418736 h 2671333"/>
              <a:gd name="connsiteX128" fmla="*/ 1549070 w 4719973"/>
              <a:gd name="connsiteY128" fmla="*/ 2411361 h 2671333"/>
              <a:gd name="connsiteX129" fmla="*/ 1652309 w 4719973"/>
              <a:gd name="connsiteY129" fmla="*/ 2396613 h 2671333"/>
              <a:gd name="connsiteX130" fmla="*/ 1748173 w 4719973"/>
              <a:gd name="connsiteY130" fmla="*/ 2381865 h 2671333"/>
              <a:gd name="connsiteX131" fmla="*/ 1777670 w 4719973"/>
              <a:gd name="connsiteY131" fmla="*/ 2374490 h 2671333"/>
              <a:gd name="connsiteX132" fmla="*/ 1814541 w 4719973"/>
              <a:gd name="connsiteY132" fmla="*/ 2367116 h 2671333"/>
              <a:gd name="connsiteX133" fmla="*/ 1836664 w 4719973"/>
              <a:gd name="connsiteY133" fmla="*/ 2359742 h 2671333"/>
              <a:gd name="connsiteX134" fmla="*/ 1880909 w 4719973"/>
              <a:gd name="connsiteY134" fmla="*/ 2352368 h 2671333"/>
              <a:gd name="connsiteX135" fmla="*/ 1932528 w 4719973"/>
              <a:gd name="connsiteY135" fmla="*/ 2337620 h 2671333"/>
              <a:gd name="connsiteX136" fmla="*/ 1976773 w 4719973"/>
              <a:gd name="connsiteY136" fmla="*/ 2330245 h 2671333"/>
              <a:gd name="connsiteX137" fmla="*/ 2006270 w 4719973"/>
              <a:gd name="connsiteY137" fmla="*/ 2322871 h 2671333"/>
              <a:gd name="connsiteX138" fmla="*/ 2072638 w 4719973"/>
              <a:gd name="connsiteY138" fmla="*/ 2308123 h 2671333"/>
              <a:gd name="connsiteX139" fmla="*/ 2094761 w 4719973"/>
              <a:gd name="connsiteY139" fmla="*/ 2300749 h 2671333"/>
              <a:gd name="connsiteX140" fmla="*/ 2146380 w 4719973"/>
              <a:gd name="connsiteY140" fmla="*/ 2293374 h 2671333"/>
              <a:gd name="connsiteX141" fmla="*/ 2168503 w 4719973"/>
              <a:gd name="connsiteY141" fmla="*/ 2286000 h 2671333"/>
              <a:gd name="connsiteX142" fmla="*/ 2249619 w 4719973"/>
              <a:gd name="connsiteY142" fmla="*/ 2271252 h 2671333"/>
              <a:gd name="connsiteX143" fmla="*/ 2338109 w 4719973"/>
              <a:gd name="connsiteY143" fmla="*/ 2256503 h 2671333"/>
              <a:gd name="connsiteX144" fmla="*/ 2360232 w 4719973"/>
              <a:gd name="connsiteY144" fmla="*/ 2249129 h 2671333"/>
              <a:gd name="connsiteX145" fmla="*/ 2463470 w 4719973"/>
              <a:gd name="connsiteY145" fmla="*/ 2234381 h 2671333"/>
              <a:gd name="connsiteX146" fmla="*/ 2492967 w 4719973"/>
              <a:gd name="connsiteY146" fmla="*/ 2227007 h 2671333"/>
              <a:gd name="connsiteX147" fmla="*/ 2684696 w 4719973"/>
              <a:gd name="connsiteY147" fmla="*/ 2219632 h 2671333"/>
              <a:gd name="connsiteX148" fmla="*/ 3422115 w 4719973"/>
              <a:gd name="connsiteY148" fmla="*/ 2212258 h 2671333"/>
              <a:gd name="connsiteX149" fmla="*/ 3658090 w 4719973"/>
              <a:gd name="connsiteY149" fmla="*/ 2204884 h 2671333"/>
              <a:gd name="connsiteX150" fmla="*/ 3746580 w 4719973"/>
              <a:gd name="connsiteY150" fmla="*/ 2190136 h 2671333"/>
              <a:gd name="connsiteX151" fmla="*/ 3768703 w 4719973"/>
              <a:gd name="connsiteY151" fmla="*/ 2182761 h 2671333"/>
              <a:gd name="connsiteX152" fmla="*/ 3835070 w 4719973"/>
              <a:gd name="connsiteY152" fmla="*/ 2168013 h 2671333"/>
              <a:gd name="connsiteX153" fmla="*/ 3879315 w 4719973"/>
              <a:gd name="connsiteY153" fmla="*/ 2153265 h 2671333"/>
              <a:gd name="connsiteX154" fmla="*/ 3908812 w 4719973"/>
              <a:gd name="connsiteY154" fmla="*/ 2138516 h 2671333"/>
              <a:gd name="connsiteX155" fmla="*/ 3938309 w 4719973"/>
              <a:gd name="connsiteY155" fmla="*/ 2131142 h 2671333"/>
              <a:gd name="connsiteX156" fmla="*/ 3989928 w 4719973"/>
              <a:gd name="connsiteY156" fmla="*/ 2109020 h 2671333"/>
              <a:gd name="connsiteX157" fmla="*/ 4004677 w 4719973"/>
              <a:gd name="connsiteY157" fmla="*/ 2094271 h 2671333"/>
              <a:gd name="connsiteX158" fmla="*/ 4048922 w 4719973"/>
              <a:gd name="connsiteY158" fmla="*/ 2064774 h 2671333"/>
              <a:gd name="connsiteX159" fmla="*/ 4071044 w 4719973"/>
              <a:gd name="connsiteY159" fmla="*/ 2042652 h 2671333"/>
              <a:gd name="connsiteX160" fmla="*/ 4093167 w 4719973"/>
              <a:gd name="connsiteY160" fmla="*/ 2027903 h 2671333"/>
              <a:gd name="connsiteX161" fmla="*/ 4130038 w 4719973"/>
              <a:gd name="connsiteY161" fmla="*/ 1991032 h 2671333"/>
              <a:gd name="connsiteX162" fmla="*/ 4159535 w 4719973"/>
              <a:gd name="connsiteY162" fmla="*/ 1968910 h 2671333"/>
              <a:gd name="connsiteX163" fmla="*/ 4189032 w 4719973"/>
              <a:gd name="connsiteY163" fmla="*/ 1939413 h 2671333"/>
              <a:gd name="connsiteX164" fmla="*/ 4203780 w 4719973"/>
              <a:gd name="connsiteY164" fmla="*/ 1917290 h 2671333"/>
              <a:gd name="connsiteX165" fmla="*/ 4248025 w 4719973"/>
              <a:gd name="connsiteY165" fmla="*/ 1887794 h 2671333"/>
              <a:gd name="connsiteX166" fmla="*/ 4284896 w 4719973"/>
              <a:gd name="connsiteY166" fmla="*/ 1858297 h 2671333"/>
              <a:gd name="connsiteX167" fmla="*/ 4307019 w 4719973"/>
              <a:gd name="connsiteY167" fmla="*/ 1836174 h 2671333"/>
              <a:gd name="connsiteX168" fmla="*/ 4329141 w 4719973"/>
              <a:gd name="connsiteY168" fmla="*/ 1821426 h 2671333"/>
              <a:gd name="connsiteX169" fmla="*/ 4358638 w 4719973"/>
              <a:gd name="connsiteY169" fmla="*/ 1791929 h 2671333"/>
              <a:gd name="connsiteX170" fmla="*/ 4395509 w 4719973"/>
              <a:gd name="connsiteY170" fmla="*/ 1762432 h 2671333"/>
              <a:gd name="connsiteX171" fmla="*/ 4447128 w 4719973"/>
              <a:gd name="connsiteY171" fmla="*/ 1725561 h 2671333"/>
              <a:gd name="connsiteX172" fmla="*/ 4461877 w 4719973"/>
              <a:gd name="connsiteY172" fmla="*/ 1703439 h 2671333"/>
              <a:gd name="connsiteX173" fmla="*/ 4476625 w 4719973"/>
              <a:gd name="connsiteY173" fmla="*/ 1688690 h 2671333"/>
              <a:gd name="connsiteX174" fmla="*/ 4491373 w 4719973"/>
              <a:gd name="connsiteY174" fmla="*/ 1666568 h 2671333"/>
              <a:gd name="connsiteX175" fmla="*/ 4520870 w 4719973"/>
              <a:gd name="connsiteY175" fmla="*/ 1629697 h 2671333"/>
              <a:gd name="connsiteX176" fmla="*/ 4542993 w 4719973"/>
              <a:gd name="connsiteY176" fmla="*/ 1592826 h 2671333"/>
              <a:gd name="connsiteX177" fmla="*/ 4557741 w 4719973"/>
              <a:gd name="connsiteY177" fmla="*/ 1541207 h 2671333"/>
              <a:gd name="connsiteX178" fmla="*/ 4587238 w 4719973"/>
              <a:gd name="connsiteY178" fmla="*/ 1489587 h 2671333"/>
              <a:gd name="connsiteX179" fmla="*/ 4601986 w 4719973"/>
              <a:gd name="connsiteY179" fmla="*/ 1430594 h 2671333"/>
              <a:gd name="connsiteX180" fmla="*/ 4616735 w 4719973"/>
              <a:gd name="connsiteY180" fmla="*/ 1378974 h 2671333"/>
              <a:gd name="connsiteX181" fmla="*/ 4624109 w 4719973"/>
              <a:gd name="connsiteY181" fmla="*/ 1356852 h 2671333"/>
              <a:gd name="connsiteX182" fmla="*/ 4638857 w 4719973"/>
              <a:gd name="connsiteY182" fmla="*/ 1260987 h 2671333"/>
              <a:gd name="connsiteX183" fmla="*/ 4653606 w 4719973"/>
              <a:gd name="connsiteY183" fmla="*/ 1201994 h 2671333"/>
              <a:gd name="connsiteX184" fmla="*/ 4660980 w 4719973"/>
              <a:gd name="connsiteY184" fmla="*/ 1172497 h 2671333"/>
              <a:gd name="connsiteX185" fmla="*/ 4668354 w 4719973"/>
              <a:gd name="connsiteY185" fmla="*/ 1128252 h 2671333"/>
              <a:gd name="connsiteX186" fmla="*/ 4675728 w 4719973"/>
              <a:gd name="connsiteY186" fmla="*/ 1091381 h 2671333"/>
              <a:gd name="connsiteX187" fmla="*/ 4683103 w 4719973"/>
              <a:gd name="connsiteY187" fmla="*/ 1039761 h 2671333"/>
              <a:gd name="connsiteX188" fmla="*/ 4705225 w 4719973"/>
              <a:gd name="connsiteY188" fmla="*/ 907026 h 2671333"/>
              <a:gd name="connsiteX189" fmla="*/ 4719973 w 4719973"/>
              <a:gd name="connsiteY189" fmla="*/ 737420 h 2671333"/>
              <a:gd name="connsiteX190" fmla="*/ 4705225 w 4719973"/>
              <a:gd name="connsiteY190" fmla="*/ 361336 h 2671333"/>
              <a:gd name="connsiteX191" fmla="*/ 4690477 w 4719973"/>
              <a:gd name="connsiteY191" fmla="*/ 287594 h 2671333"/>
              <a:gd name="connsiteX192" fmla="*/ 4668354 w 4719973"/>
              <a:gd name="connsiteY192" fmla="*/ 206478 h 2671333"/>
              <a:gd name="connsiteX193" fmla="*/ 4638857 w 4719973"/>
              <a:gd name="connsiteY193" fmla="*/ 169607 h 2671333"/>
              <a:gd name="connsiteX194" fmla="*/ 4631483 w 4719973"/>
              <a:gd name="connsiteY194" fmla="*/ 147484 h 2671333"/>
              <a:gd name="connsiteX195" fmla="*/ 4609361 w 4719973"/>
              <a:gd name="connsiteY195" fmla="*/ 132736 h 2671333"/>
              <a:gd name="connsiteX196" fmla="*/ 4594612 w 4719973"/>
              <a:gd name="connsiteY196" fmla="*/ 117987 h 2671333"/>
              <a:gd name="connsiteX197" fmla="*/ 4550367 w 4719973"/>
              <a:gd name="connsiteY197" fmla="*/ 103239 h 2671333"/>
              <a:gd name="connsiteX198" fmla="*/ 4528244 w 4719973"/>
              <a:gd name="connsiteY198" fmla="*/ 73742 h 26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719973" h="2671333">
                <a:moveTo>
                  <a:pt x="4528244" y="73742"/>
                </a:moveTo>
                <a:cubicBezTo>
                  <a:pt x="4508580" y="66368"/>
                  <a:pt x="4526132" y="72387"/>
                  <a:pt x="4432380" y="58994"/>
                </a:cubicBezTo>
                <a:cubicBezTo>
                  <a:pt x="4417579" y="56880"/>
                  <a:pt x="4402936" y="53735"/>
                  <a:pt x="4388135" y="51620"/>
                </a:cubicBezTo>
                <a:cubicBezTo>
                  <a:pt x="4368516" y="48817"/>
                  <a:pt x="4348785" y="46864"/>
                  <a:pt x="4329141" y="44245"/>
                </a:cubicBezTo>
                <a:lnTo>
                  <a:pt x="4277522" y="36871"/>
                </a:lnTo>
                <a:lnTo>
                  <a:pt x="4218528" y="29497"/>
                </a:lnTo>
                <a:cubicBezTo>
                  <a:pt x="4203727" y="27383"/>
                  <a:pt x="4189167" y="23541"/>
                  <a:pt x="4174283" y="22123"/>
                </a:cubicBezTo>
                <a:cubicBezTo>
                  <a:pt x="4137497" y="18620"/>
                  <a:pt x="4100522" y="17479"/>
                  <a:pt x="4063670" y="14749"/>
                </a:cubicBezTo>
                <a:cubicBezTo>
                  <a:pt x="3866760" y="162"/>
                  <a:pt x="4094742" y="11497"/>
                  <a:pt x="3761328" y="0"/>
                </a:cubicBezTo>
                <a:lnTo>
                  <a:pt x="3451612" y="7374"/>
                </a:lnTo>
                <a:cubicBezTo>
                  <a:pt x="3328817" y="12097"/>
                  <a:pt x="3422922" y="13194"/>
                  <a:pt x="3333625" y="22123"/>
                </a:cubicBezTo>
                <a:cubicBezTo>
                  <a:pt x="3299296" y="25556"/>
                  <a:pt x="3264799" y="27039"/>
                  <a:pt x="3230386" y="29497"/>
                </a:cubicBezTo>
                <a:cubicBezTo>
                  <a:pt x="3160341" y="43506"/>
                  <a:pt x="3220187" y="32898"/>
                  <a:pt x="3112399" y="44245"/>
                </a:cubicBezTo>
                <a:cubicBezTo>
                  <a:pt x="3092690" y="46320"/>
                  <a:pt x="3073102" y="49431"/>
                  <a:pt x="3053406" y="51620"/>
                </a:cubicBezTo>
                <a:cubicBezTo>
                  <a:pt x="3028854" y="54348"/>
                  <a:pt x="3004151" y="55729"/>
                  <a:pt x="2979664" y="58994"/>
                </a:cubicBezTo>
                <a:cubicBezTo>
                  <a:pt x="2967240" y="60650"/>
                  <a:pt x="2955250" y="64984"/>
                  <a:pt x="2942793" y="66368"/>
                </a:cubicBezTo>
                <a:cubicBezTo>
                  <a:pt x="2910940" y="69907"/>
                  <a:pt x="2878883" y="71284"/>
                  <a:pt x="2846928" y="73742"/>
                </a:cubicBezTo>
                <a:cubicBezTo>
                  <a:pt x="2834638" y="76200"/>
                  <a:pt x="2822420" y="79056"/>
                  <a:pt x="2810057" y="81116"/>
                </a:cubicBezTo>
                <a:cubicBezTo>
                  <a:pt x="2792912" y="83973"/>
                  <a:pt x="2775481" y="85081"/>
                  <a:pt x="2758438" y="88490"/>
                </a:cubicBezTo>
                <a:cubicBezTo>
                  <a:pt x="2750816" y="90015"/>
                  <a:pt x="2743814" y="93820"/>
                  <a:pt x="2736315" y="95865"/>
                </a:cubicBezTo>
                <a:cubicBezTo>
                  <a:pt x="2716760" y="101198"/>
                  <a:pt x="2696551" y="104203"/>
                  <a:pt x="2677322" y="110613"/>
                </a:cubicBezTo>
                <a:cubicBezTo>
                  <a:pt x="2669948" y="113071"/>
                  <a:pt x="2662740" y="116102"/>
                  <a:pt x="2655199" y="117987"/>
                </a:cubicBezTo>
                <a:cubicBezTo>
                  <a:pt x="2643039" y="121027"/>
                  <a:pt x="2630563" y="122642"/>
                  <a:pt x="2618328" y="125361"/>
                </a:cubicBezTo>
                <a:cubicBezTo>
                  <a:pt x="2552014" y="140098"/>
                  <a:pt x="2620902" y="125331"/>
                  <a:pt x="2566709" y="140110"/>
                </a:cubicBezTo>
                <a:cubicBezTo>
                  <a:pt x="2547153" y="145443"/>
                  <a:pt x="2507715" y="154858"/>
                  <a:pt x="2507715" y="154858"/>
                </a:cubicBezTo>
                <a:cubicBezTo>
                  <a:pt x="2497883" y="159774"/>
                  <a:pt x="2488323" y="165277"/>
                  <a:pt x="2478219" y="169607"/>
                </a:cubicBezTo>
                <a:cubicBezTo>
                  <a:pt x="2471074" y="172669"/>
                  <a:pt x="2463049" y="173505"/>
                  <a:pt x="2456096" y="176981"/>
                </a:cubicBezTo>
                <a:cubicBezTo>
                  <a:pt x="2405169" y="202443"/>
                  <a:pt x="2465866" y="183756"/>
                  <a:pt x="2404477" y="199103"/>
                </a:cubicBezTo>
                <a:cubicBezTo>
                  <a:pt x="2394645" y="204019"/>
                  <a:pt x="2385409" y="210376"/>
                  <a:pt x="2374980" y="213852"/>
                </a:cubicBezTo>
                <a:cubicBezTo>
                  <a:pt x="2355750" y="220262"/>
                  <a:pt x="2334806" y="221072"/>
                  <a:pt x="2315986" y="228600"/>
                </a:cubicBezTo>
                <a:cubicBezTo>
                  <a:pt x="2291546" y="238376"/>
                  <a:pt x="2260121" y="251784"/>
                  <a:pt x="2234870" y="258097"/>
                </a:cubicBezTo>
                <a:cubicBezTo>
                  <a:pt x="2215206" y="263013"/>
                  <a:pt x="2195106" y="266435"/>
                  <a:pt x="2175877" y="272845"/>
                </a:cubicBezTo>
                <a:lnTo>
                  <a:pt x="2131632" y="287594"/>
                </a:lnTo>
                <a:cubicBezTo>
                  <a:pt x="2124258" y="290052"/>
                  <a:pt x="2117131" y="293444"/>
                  <a:pt x="2109509" y="294968"/>
                </a:cubicBezTo>
                <a:cubicBezTo>
                  <a:pt x="2097219" y="297426"/>
                  <a:pt x="2085001" y="300282"/>
                  <a:pt x="2072638" y="302342"/>
                </a:cubicBezTo>
                <a:cubicBezTo>
                  <a:pt x="2055493" y="305199"/>
                  <a:pt x="2038120" y="306607"/>
                  <a:pt x="2021019" y="309716"/>
                </a:cubicBezTo>
                <a:cubicBezTo>
                  <a:pt x="2011048" y="311529"/>
                  <a:pt x="2001354" y="314632"/>
                  <a:pt x="1991522" y="317090"/>
                </a:cubicBezTo>
                <a:cubicBezTo>
                  <a:pt x="1981690" y="322006"/>
                  <a:pt x="1972318" y="327979"/>
                  <a:pt x="1962025" y="331839"/>
                </a:cubicBezTo>
                <a:cubicBezTo>
                  <a:pt x="1952535" y="335398"/>
                  <a:pt x="1942236" y="336301"/>
                  <a:pt x="1932528" y="339213"/>
                </a:cubicBezTo>
                <a:cubicBezTo>
                  <a:pt x="1932426" y="339243"/>
                  <a:pt x="1877273" y="357632"/>
                  <a:pt x="1866161" y="361336"/>
                </a:cubicBezTo>
                <a:lnTo>
                  <a:pt x="1844038" y="368710"/>
                </a:lnTo>
                <a:cubicBezTo>
                  <a:pt x="1836664" y="371168"/>
                  <a:pt x="1829132" y="373197"/>
                  <a:pt x="1821915" y="376084"/>
                </a:cubicBezTo>
                <a:cubicBezTo>
                  <a:pt x="1797486" y="385855"/>
                  <a:pt x="1766037" y="399272"/>
                  <a:pt x="1740799" y="405581"/>
                </a:cubicBezTo>
                <a:cubicBezTo>
                  <a:pt x="1730967" y="408039"/>
                  <a:pt x="1721010" y="410043"/>
                  <a:pt x="1711303" y="412955"/>
                </a:cubicBezTo>
                <a:cubicBezTo>
                  <a:pt x="1696412" y="417422"/>
                  <a:pt x="1681806" y="422787"/>
                  <a:pt x="1667057" y="427703"/>
                </a:cubicBezTo>
                <a:lnTo>
                  <a:pt x="1622812" y="442452"/>
                </a:lnTo>
                <a:lnTo>
                  <a:pt x="1578567" y="457200"/>
                </a:lnTo>
                <a:cubicBezTo>
                  <a:pt x="1544940" y="465606"/>
                  <a:pt x="1535454" y="467630"/>
                  <a:pt x="1497451" y="479323"/>
                </a:cubicBezTo>
                <a:cubicBezTo>
                  <a:pt x="1475163" y="486181"/>
                  <a:pt x="1453205" y="494071"/>
                  <a:pt x="1431083" y="501445"/>
                </a:cubicBezTo>
                <a:lnTo>
                  <a:pt x="1408961" y="508820"/>
                </a:lnTo>
                <a:cubicBezTo>
                  <a:pt x="1401587" y="511278"/>
                  <a:pt x="1393791" y="512718"/>
                  <a:pt x="1386838" y="516194"/>
                </a:cubicBezTo>
                <a:cubicBezTo>
                  <a:pt x="1354410" y="532408"/>
                  <a:pt x="1343923" y="538372"/>
                  <a:pt x="1305722" y="553065"/>
                </a:cubicBezTo>
                <a:cubicBezTo>
                  <a:pt x="1291212" y="558646"/>
                  <a:pt x="1275382" y="560861"/>
                  <a:pt x="1261477" y="567813"/>
                </a:cubicBezTo>
                <a:cubicBezTo>
                  <a:pt x="1235783" y="580659"/>
                  <a:pt x="1223350" y="587896"/>
                  <a:pt x="1195109" y="597310"/>
                </a:cubicBezTo>
                <a:cubicBezTo>
                  <a:pt x="1099825" y="629072"/>
                  <a:pt x="1244172" y="573261"/>
                  <a:pt x="1128741" y="619432"/>
                </a:cubicBezTo>
                <a:cubicBezTo>
                  <a:pt x="1123825" y="624348"/>
                  <a:pt x="1119955" y="630604"/>
                  <a:pt x="1113993" y="634181"/>
                </a:cubicBezTo>
                <a:cubicBezTo>
                  <a:pt x="1107328" y="638180"/>
                  <a:pt x="1099015" y="638493"/>
                  <a:pt x="1091870" y="641555"/>
                </a:cubicBezTo>
                <a:cubicBezTo>
                  <a:pt x="1081766" y="645885"/>
                  <a:pt x="1071799" y="650647"/>
                  <a:pt x="1062373" y="656303"/>
                </a:cubicBezTo>
                <a:cubicBezTo>
                  <a:pt x="1047174" y="665423"/>
                  <a:pt x="1033982" y="677873"/>
                  <a:pt x="1018128" y="685800"/>
                </a:cubicBezTo>
                <a:cubicBezTo>
                  <a:pt x="1008296" y="690716"/>
                  <a:pt x="997778" y="694451"/>
                  <a:pt x="988632" y="700549"/>
                </a:cubicBezTo>
                <a:cubicBezTo>
                  <a:pt x="982847" y="704406"/>
                  <a:pt x="979668" y="711441"/>
                  <a:pt x="973883" y="715297"/>
                </a:cubicBezTo>
                <a:cubicBezTo>
                  <a:pt x="964736" y="721395"/>
                  <a:pt x="953930" y="724591"/>
                  <a:pt x="944386" y="730045"/>
                </a:cubicBezTo>
                <a:cubicBezTo>
                  <a:pt x="908016" y="750828"/>
                  <a:pt x="934932" y="740563"/>
                  <a:pt x="892767" y="766916"/>
                </a:cubicBezTo>
                <a:cubicBezTo>
                  <a:pt x="883445" y="772742"/>
                  <a:pt x="872215" y="775275"/>
                  <a:pt x="863270" y="781665"/>
                </a:cubicBezTo>
                <a:cubicBezTo>
                  <a:pt x="854784" y="787726"/>
                  <a:pt x="849066" y="797000"/>
                  <a:pt x="841148" y="803787"/>
                </a:cubicBezTo>
                <a:cubicBezTo>
                  <a:pt x="814343" y="826763"/>
                  <a:pt x="812371" y="825550"/>
                  <a:pt x="782154" y="840658"/>
                </a:cubicBezTo>
                <a:cubicBezTo>
                  <a:pt x="751632" y="871180"/>
                  <a:pt x="757006" y="868587"/>
                  <a:pt x="723161" y="892278"/>
                </a:cubicBezTo>
                <a:cubicBezTo>
                  <a:pt x="708640" y="902443"/>
                  <a:pt x="691448" y="909240"/>
                  <a:pt x="678915" y="921774"/>
                </a:cubicBezTo>
                <a:cubicBezTo>
                  <a:pt x="673999" y="926690"/>
                  <a:pt x="669596" y="932180"/>
                  <a:pt x="664167" y="936523"/>
                </a:cubicBezTo>
                <a:cubicBezTo>
                  <a:pt x="606640" y="982545"/>
                  <a:pt x="688582" y="905699"/>
                  <a:pt x="605173" y="980768"/>
                </a:cubicBezTo>
                <a:cubicBezTo>
                  <a:pt x="592254" y="992395"/>
                  <a:pt x="580593" y="1005349"/>
                  <a:pt x="568303" y="1017639"/>
                </a:cubicBezTo>
                <a:lnTo>
                  <a:pt x="546180" y="1039761"/>
                </a:lnTo>
                <a:cubicBezTo>
                  <a:pt x="541264" y="1044677"/>
                  <a:pt x="537394" y="1050933"/>
                  <a:pt x="531432" y="1054510"/>
                </a:cubicBezTo>
                <a:cubicBezTo>
                  <a:pt x="460992" y="1096773"/>
                  <a:pt x="522615" y="1055746"/>
                  <a:pt x="472438" y="1098755"/>
                </a:cubicBezTo>
                <a:cubicBezTo>
                  <a:pt x="463106" y="1106754"/>
                  <a:pt x="451632" y="1112187"/>
                  <a:pt x="442941" y="1120878"/>
                </a:cubicBezTo>
                <a:cubicBezTo>
                  <a:pt x="436674" y="1127145"/>
                  <a:pt x="434081" y="1136376"/>
                  <a:pt x="428193" y="1143000"/>
                </a:cubicBezTo>
                <a:cubicBezTo>
                  <a:pt x="414336" y="1158589"/>
                  <a:pt x="398696" y="1172497"/>
                  <a:pt x="383948" y="1187245"/>
                </a:cubicBezTo>
                <a:cubicBezTo>
                  <a:pt x="379032" y="1192161"/>
                  <a:pt x="373056" y="1196209"/>
                  <a:pt x="369199" y="1201994"/>
                </a:cubicBezTo>
                <a:cubicBezTo>
                  <a:pt x="364283" y="1209368"/>
                  <a:pt x="360287" y="1217446"/>
                  <a:pt x="354451" y="1224116"/>
                </a:cubicBezTo>
                <a:cubicBezTo>
                  <a:pt x="343005" y="1237197"/>
                  <a:pt x="317580" y="1260987"/>
                  <a:pt x="317580" y="1260987"/>
                </a:cubicBezTo>
                <a:cubicBezTo>
                  <a:pt x="312664" y="1270819"/>
                  <a:pt x="309699" y="1281900"/>
                  <a:pt x="302832" y="1290484"/>
                </a:cubicBezTo>
                <a:cubicBezTo>
                  <a:pt x="258028" y="1346489"/>
                  <a:pt x="267730" y="1315040"/>
                  <a:pt x="243838" y="1356852"/>
                </a:cubicBezTo>
                <a:cubicBezTo>
                  <a:pt x="238384" y="1366397"/>
                  <a:pt x="234746" y="1376923"/>
                  <a:pt x="229090" y="1386349"/>
                </a:cubicBezTo>
                <a:cubicBezTo>
                  <a:pt x="219970" y="1401548"/>
                  <a:pt x="209425" y="1415846"/>
                  <a:pt x="199593" y="1430594"/>
                </a:cubicBezTo>
                <a:cubicBezTo>
                  <a:pt x="194677" y="1437968"/>
                  <a:pt x="188807" y="1444789"/>
                  <a:pt x="184844" y="1452716"/>
                </a:cubicBezTo>
                <a:cubicBezTo>
                  <a:pt x="179928" y="1462548"/>
                  <a:pt x="174426" y="1472109"/>
                  <a:pt x="170096" y="1482213"/>
                </a:cubicBezTo>
                <a:cubicBezTo>
                  <a:pt x="167034" y="1489358"/>
                  <a:pt x="166198" y="1497383"/>
                  <a:pt x="162722" y="1504336"/>
                </a:cubicBezTo>
                <a:cubicBezTo>
                  <a:pt x="158758" y="1512263"/>
                  <a:pt x="152889" y="1519084"/>
                  <a:pt x="147973" y="1526458"/>
                </a:cubicBezTo>
                <a:cubicBezTo>
                  <a:pt x="134453" y="1567020"/>
                  <a:pt x="148723" y="1530676"/>
                  <a:pt x="125851" y="1570703"/>
                </a:cubicBezTo>
                <a:cubicBezTo>
                  <a:pt x="97906" y="1619608"/>
                  <a:pt x="121453" y="1580964"/>
                  <a:pt x="103728" y="1622323"/>
                </a:cubicBezTo>
                <a:cubicBezTo>
                  <a:pt x="84457" y="1667289"/>
                  <a:pt x="79930" y="1652823"/>
                  <a:pt x="66857" y="1718187"/>
                </a:cubicBezTo>
                <a:cubicBezTo>
                  <a:pt x="61788" y="1743531"/>
                  <a:pt x="59052" y="1760255"/>
                  <a:pt x="52109" y="1784555"/>
                </a:cubicBezTo>
                <a:cubicBezTo>
                  <a:pt x="41825" y="1820551"/>
                  <a:pt x="37495" y="1813105"/>
                  <a:pt x="29986" y="1865671"/>
                </a:cubicBezTo>
                <a:cubicBezTo>
                  <a:pt x="25824" y="1894807"/>
                  <a:pt x="22426" y="1925406"/>
                  <a:pt x="15238" y="1954161"/>
                </a:cubicBezTo>
                <a:cubicBezTo>
                  <a:pt x="13353" y="1961702"/>
                  <a:pt x="10322" y="1968910"/>
                  <a:pt x="7864" y="1976284"/>
                </a:cubicBezTo>
                <a:cubicBezTo>
                  <a:pt x="-1991" y="2114263"/>
                  <a:pt x="-3235" y="2075271"/>
                  <a:pt x="7864" y="2241755"/>
                </a:cubicBezTo>
                <a:cubicBezTo>
                  <a:pt x="12639" y="2313383"/>
                  <a:pt x="10369" y="2280018"/>
                  <a:pt x="22612" y="2322871"/>
                </a:cubicBezTo>
                <a:cubicBezTo>
                  <a:pt x="24367" y="2329014"/>
                  <a:pt x="32536" y="2366448"/>
                  <a:pt x="37361" y="2374490"/>
                </a:cubicBezTo>
                <a:cubicBezTo>
                  <a:pt x="40938" y="2380452"/>
                  <a:pt x="47193" y="2384323"/>
                  <a:pt x="52109" y="2389239"/>
                </a:cubicBezTo>
                <a:cubicBezTo>
                  <a:pt x="59793" y="2412292"/>
                  <a:pt x="67246" y="2441119"/>
                  <a:pt x="88980" y="2455607"/>
                </a:cubicBezTo>
                <a:cubicBezTo>
                  <a:pt x="96354" y="2460523"/>
                  <a:pt x="104294" y="2464681"/>
                  <a:pt x="111103" y="2470355"/>
                </a:cubicBezTo>
                <a:cubicBezTo>
                  <a:pt x="119114" y="2477031"/>
                  <a:pt x="126549" y="2484466"/>
                  <a:pt x="133225" y="2492478"/>
                </a:cubicBezTo>
                <a:cubicBezTo>
                  <a:pt x="138899" y="2499286"/>
                  <a:pt x="141053" y="2509064"/>
                  <a:pt x="147973" y="2514600"/>
                </a:cubicBezTo>
                <a:cubicBezTo>
                  <a:pt x="154043" y="2519456"/>
                  <a:pt x="162722" y="2519516"/>
                  <a:pt x="170096" y="2521974"/>
                </a:cubicBezTo>
                <a:cubicBezTo>
                  <a:pt x="188236" y="2540114"/>
                  <a:pt x="199257" y="2554991"/>
                  <a:pt x="221715" y="2566220"/>
                </a:cubicBezTo>
                <a:cubicBezTo>
                  <a:pt x="228668" y="2569696"/>
                  <a:pt x="236885" y="2570118"/>
                  <a:pt x="243838" y="2573594"/>
                </a:cubicBezTo>
                <a:cubicBezTo>
                  <a:pt x="294765" y="2599056"/>
                  <a:pt x="234068" y="2580369"/>
                  <a:pt x="295457" y="2595716"/>
                </a:cubicBezTo>
                <a:cubicBezTo>
                  <a:pt x="310206" y="2605548"/>
                  <a:pt x="322507" y="2620914"/>
                  <a:pt x="339703" y="2625213"/>
                </a:cubicBezTo>
                <a:cubicBezTo>
                  <a:pt x="349535" y="2627671"/>
                  <a:pt x="359306" y="2630389"/>
                  <a:pt x="369199" y="2632587"/>
                </a:cubicBezTo>
                <a:cubicBezTo>
                  <a:pt x="381434" y="2635306"/>
                  <a:pt x="393978" y="2636663"/>
                  <a:pt x="406070" y="2639961"/>
                </a:cubicBezTo>
                <a:cubicBezTo>
                  <a:pt x="421068" y="2644052"/>
                  <a:pt x="435567" y="2649794"/>
                  <a:pt x="450315" y="2654710"/>
                </a:cubicBezTo>
                <a:cubicBezTo>
                  <a:pt x="544759" y="2686192"/>
                  <a:pt x="464731" y="2661835"/>
                  <a:pt x="701038" y="2669458"/>
                </a:cubicBezTo>
                <a:cubicBezTo>
                  <a:pt x="735451" y="2667000"/>
                  <a:pt x="770004" y="2666039"/>
                  <a:pt x="804277" y="2662084"/>
                </a:cubicBezTo>
                <a:cubicBezTo>
                  <a:pt x="833983" y="2658656"/>
                  <a:pt x="892767" y="2647336"/>
                  <a:pt x="892767" y="2647336"/>
                </a:cubicBezTo>
                <a:cubicBezTo>
                  <a:pt x="945791" y="2629660"/>
                  <a:pt x="879596" y="2651098"/>
                  <a:pt x="944386" y="2632587"/>
                </a:cubicBezTo>
                <a:cubicBezTo>
                  <a:pt x="969956" y="2625282"/>
                  <a:pt x="974807" y="2620855"/>
                  <a:pt x="1003380" y="2610465"/>
                </a:cubicBezTo>
                <a:cubicBezTo>
                  <a:pt x="1017990" y="2605152"/>
                  <a:pt x="1034690" y="2604339"/>
                  <a:pt x="1047625" y="2595716"/>
                </a:cubicBezTo>
                <a:cubicBezTo>
                  <a:pt x="1078181" y="2575347"/>
                  <a:pt x="1061150" y="2583118"/>
                  <a:pt x="1099244" y="2573594"/>
                </a:cubicBezTo>
                <a:cubicBezTo>
                  <a:pt x="1162641" y="2531328"/>
                  <a:pt x="1082432" y="2581999"/>
                  <a:pt x="1143490" y="2551471"/>
                </a:cubicBezTo>
                <a:cubicBezTo>
                  <a:pt x="1151417" y="2547508"/>
                  <a:pt x="1157513" y="2540322"/>
                  <a:pt x="1165612" y="2536723"/>
                </a:cubicBezTo>
                <a:cubicBezTo>
                  <a:pt x="1179818" y="2530409"/>
                  <a:pt x="1195109" y="2526890"/>
                  <a:pt x="1209857" y="2521974"/>
                </a:cubicBezTo>
                <a:cubicBezTo>
                  <a:pt x="1217231" y="2519516"/>
                  <a:pt x="1225512" y="2518912"/>
                  <a:pt x="1231980" y="2514600"/>
                </a:cubicBezTo>
                <a:cubicBezTo>
                  <a:pt x="1260571" y="2495541"/>
                  <a:pt x="1245695" y="2502655"/>
                  <a:pt x="1276225" y="2492478"/>
                </a:cubicBezTo>
                <a:cubicBezTo>
                  <a:pt x="1311283" y="2469105"/>
                  <a:pt x="1289939" y="2480532"/>
                  <a:pt x="1342593" y="2462981"/>
                </a:cubicBezTo>
                <a:lnTo>
                  <a:pt x="1386838" y="2448232"/>
                </a:lnTo>
                <a:cubicBezTo>
                  <a:pt x="1394212" y="2445774"/>
                  <a:pt x="1401339" y="2442382"/>
                  <a:pt x="1408961" y="2440858"/>
                </a:cubicBezTo>
                <a:cubicBezTo>
                  <a:pt x="1500038" y="2422643"/>
                  <a:pt x="1386295" y="2444979"/>
                  <a:pt x="1490077" y="2426110"/>
                </a:cubicBezTo>
                <a:cubicBezTo>
                  <a:pt x="1502409" y="2423868"/>
                  <a:pt x="1514789" y="2421776"/>
                  <a:pt x="1526948" y="2418736"/>
                </a:cubicBezTo>
                <a:cubicBezTo>
                  <a:pt x="1534489" y="2416851"/>
                  <a:pt x="1541415" y="2412712"/>
                  <a:pt x="1549070" y="2411361"/>
                </a:cubicBezTo>
                <a:cubicBezTo>
                  <a:pt x="1583303" y="2405320"/>
                  <a:pt x="1618222" y="2403430"/>
                  <a:pt x="1652309" y="2396613"/>
                </a:cubicBezTo>
                <a:cubicBezTo>
                  <a:pt x="1708613" y="2385353"/>
                  <a:pt x="1676743" y="2390794"/>
                  <a:pt x="1748173" y="2381865"/>
                </a:cubicBezTo>
                <a:cubicBezTo>
                  <a:pt x="1758005" y="2379407"/>
                  <a:pt x="1767776" y="2376689"/>
                  <a:pt x="1777670" y="2374490"/>
                </a:cubicBezTo>
                <a:cubicBezTo>
                  <a:pt x="1789905" y="2371771"/>
                  <a:pt x="1802381" y="2370156"/>
                  <a:pt x="1814541" y="2367116"/>
                </a:cubicBezTo>
                <a:cubicBezTo>
                  <a:pt x="1822082" y="2365231"/>
                  <a:pt x="1829076" y="2361428"/>
                  <a:pt x="1836664" y="2359742"/>
                </a:cubicBezTo>
                <a:cubicBezTo>
                  <a:pt x="1851260" y="2356499"/>
                  <a:pt x="1866340" y="2355730"/>
                  <a:pt x="1880909" y="2352368"/>
                </a:cubicBezTo>
                <a:cubicBezTo>
                  <a:pt x="1898346" y="2348344"/>
                  <a:pt x="1915091" y="2341644"/>
                  <a:pt x="1932528" y="2337620"/>
                </a:cubicBezTo>
                <a:cubicBezTo>
                  <a:pt x="1947097" y="2334258"/>
                  <a:pt x="1962112" y="2333177"/>
                  <a:pt x="1976773" y="2330245"/>
                </a:cubicBezTo>
                <a:cubicBezTo>
                  <a:pt x="1986711" y="2328257"/>
                  <a:pt x="1996376" y="2325070"/>
                  <a:pt x="2006270" y="2322871"/>
                </a:cubicBezTo>
                <a:cubicBezTo>
                  <a:pt x="2040485" y="2315268"/>
                  <a:pt x="2041165" y="2317115"/>
                  <a:pt x="2072638" y="2308123"/>
                </a:cubicBezTo>
                <a:cubicBezTo>
                  <a:pt x="2080112" y="2305988"/>
                  <a:pt x="2087139" y="2302274"/>
                  <a:pt x="2094761" y="2300749"/>
                </a:cubicBezTo>
                <a:cubicBezTo>
                  <a:pt x="2111805" y="2297340"/>
                  <a:pt x="2129174" y="2295832"/>
                  <a:pt x="2146380" y="2293374"/>
                </a:cubicBezTo>
                <a:cubicBezTo>
                  <a:pt x="2153754" y="2290916"/>
                  <a:pt x="2160962" y="2287885"/>
                  <a:pt x="2168503" y="2286000"/>
                </a:cubicBezTo>
                <a:cubicBezTo>
                  <a:pt x="2189120" y="2280846"/>
                  <a:pt x="2229891" y="2274540"/>
                  <a:pt x="2249619" y="2271252"/>
                </a:cubicBezTo>
                <a:cubicBezTo>
                  <a:pt x="2301482" y="2253964"/>
                  <a:pt x="2239320" y="2272968"/>
                  <a:pt x="2338109" y="2256503"/>
                </a:cubicBezTo>
                <a:cubicBezTo>
                  <a:pt x="2345776" y="2255225"/>
                  <a:pt x="2352644" y="2250815"/>
                  <a:pt x="2360232" y="2249129"/>
                </a:cubicBezTo>
                <a:cubicBezTo>
                  <a:pt x="2402009" y="2239845"/>
                  <a:pt x="2418820" y="2241822"/>
                  <a:pt x="2463470" y="2234381"/>
                </a:cubicBezTo>
                <a:cubicBezTo>
                  <a:pt x="2473467" y="2232715"/>
                  <a:pt x="2482855" y="2227681"/>
                  <a:pt x="2492967" y="2227007"/>
                </a:cubicBezTo>
                <a:cubicBezTo>
                  <a:pt x="2556782" y="2222752"/>
                  <a:pt x="2620747" y="2220647"/>
                  <a:pt x="2684696" y="2219632"/>
                </a:cubicBezTo>
                <a:lnTo>
                  <a:pt x="3422115" y="2212258"/>
                </a:lnTo>
                <a:cubicBezTo>
                  <a:pt x="3500773" y="2209800"/>
                  <a:pt x="3579576" y="2210237"/>
                  <a:pt x="3658090" y="2204884"/>
                </a:cubicBezTo>
                <a:cubicBezTo>
                  <a:pt x="3687924" y="2202850"/>
                  <a:pt x="3746580" y="2190136"/>
                  <a:pt x="3746580" y="2190136"/>
                </a:cubicBezTo>
                <a:cubicBezTo>
                  <a:pt x="3753954" y="2187678"/>
                  <a:pt x="3761162" y="2184646"/>
                  <a:pt x="3768703" y="2182761"/>
                </a:cubicBezTo>
                <a:cubicBezTo>
                  <a:pt x="3810814" y="2172233"/>
                  <a:pt x="3797212" y="2179370"/>
                  <a:pt x="3835070" y="2168013"/>
                </a:cubicBezTo>
                <a:cubicBezTo>
                  <a:pt x="3849960" y="2163546"/>
                  <a:pt x="3864881" y="2159039"/>
                  <a:pt x="3879315" y="2153265"/>
                </a:cubicBezTo>
                <a:cubicBezTo>
                  <a:pt x="3889522" y="2149182"/>
                  <a:pt x="3898519" y="2142376"/>
                  <a:pt x="3908812" y="2138516"/>
                </a:cubicBezTo>
                <a:cubicBezTo>
                  <a:pt x="3918302" y="2134957"/>
                  <a:pt x="3928477" y="2133600"/>
                  <a:pt x="3938309" y="2131142"/>
                </a:cubicBezTo>
                <a:cubicBezTo>
                  <a:pt x="4018849" y="2077451"/>
                  <a:pt x="3894676" y="2156647"/>
                  <a:pt x="3989928" y="2109020"/>
                </a:cubicBezTo>
                <a:cubicBezTo>
                  <a:pt x="3996147" y="2105911"/>
                  <a:pt x="3999115" y="2098443"/>
                  <a:pt x="4004677" y="2094271"/>
                </a:cubicBezTo>
                <a:cubicBezTo>
                  <a:pt x="4018857" y="2083636"/>
                  <a:pt x="4036388" y="2077308"/>
                  <a:pt x="4048922" y="2064774"/>
                </a:cubicBezTo>
                <a:cubicBezTo>
                  <a:pt x="4056296" y="2057400"/>
                  <a:pt x="4063033" y="2049328"/>
                  <a:pt x="4071044" y="2042652"/>
                </a:cubicBezTo>
                <a:cubicBezTo>
                  <a:pt x="4077853" y="2036978"/>
                  <a:pt x="4086497" y="2033739"/>
                  <a:pt x="4093167" y="2027903"/>
                </a:cubicBezTo>
                <a:cubicBezTo>
                  <a:pt x="4106248" y="2016457"/>
                  <a:pt x="4116133" y="2001460"/>
                  <a:pt x="4130038" y="1991032"/>
                </a:cubicBezTo>
                <a:cubicBezTo>
                  <a:pt x="4139870" y="1983658"/>
                  <a:pt x="4150286" y="1977003"/>
                  <a:pt x="4159535" y="1968910"/>
                </a:cubicBezTo>
                <a:cubicBezTo>
                  <a:pt x="4170000" y="1959754"/>
                  <a:pt x="4181319" y="1950983"/>
                  <a:pt x="4189032" y="1939413"/>
                </a:cubicBezTo>
                <a:cubicBezTo>
                  <a:pt x="4193948" y="1932039"/>
                  <a:pt x="4197110" y="1923126"/>
                  <a:pt x="4203780" y="1917290"/>
                </a:cubicBezTo>
                <a:cubicBezTo>
                  <a:pt x="4217120" y="1905618"/>
                  <a:pt x="4235492" y="1900328"/>
                  <a:pt x="4248025" y="1887794"/>
                </a:cubicBezTo>
                <a:cubicBezTo>
                  <a:pt x="4290924" y="1844892"/>
                  <a:pt x="4229092" y="1904800"/>
                  <a:pt x="4284896" y="1858297"/>
                </a:cubicBezTo>
                <a:cubicBezTo>
                  <a:pt x="4292908" y="1851621"/>
                  <a:pt x="4299007" y="1842850"/>
                  <a:pt x="4307019" y="1836174"/>
                </a:cubicBezTo>
                <a:cubicBezTo>
                  <a:pt x="4313827" y="1830500"/>
                  <a:pt x="4322412" y="1827194"/>
                  <a:pt x="4329141" y="1821426"/>
                </a:cubicBezTo>
                <a:cubicBezTo>
                  <a:pt x="4339698" y="1812377"/>
                  <a:pt x="4347068" y="1799642"/>
                  <a:pt x="4358638" y="1791929"/>
                </a:cubicBezTo>
                <a:cubicBezTo>
                  <a:pt x="4426730" y="1746536"/>
                  <a:pt x="4342971" y="1804463"/>
                  <a:pt x="4395509" y="1762432"/>
                </a:cubicBezTo>
                <a:cubicBezTo>
                  <a:pt x="4416456" y="1745675"/>
                  <a:pt x="4426354" y="1746335"/>
                  <a:pt x="4447128" y="1725561"/>
                </a:cubicBezTo>
                <a:cubicBezTo>
                  <a:pt x="4453395" y="1719294"/>
                  <a:pt x="4456341" y="1710360"/>
                  <a:pt x="4461877" y="1703439"/>
                </a:cubicBezTo>
                <a:cubicBezTo>
                  <a:pt x="4466220" y="1698010"/>
                  <a:pt x="4472282" y="1694119"/>
                  <a:pt x="4476625" y="1688690"/>
                </a:cubicBezTo>
                <a:cubicBezTo>
                  <a:pt x="4482161" y="1681770"/>
                  <a:pt x="4485837" y="1673488"/>
                  <a:pt x="4491373" y="1666568"/>
                </a:cubicBezTo>
                <a:cubicBezTo>
                  <a:pt x="4509666" y="1643703"/>
                  <a:pt x="4505737" y="1659963"/>
                  <a:pt x="4520870" y="1629697"/>
                </a:cubicBezTo>
                <a:cubicBezTo>
                  <a:pt x="4540014" y="1591407"/>
                  <a:pt x="4514186" y="1621631"/>
                  <a:pt x="4542993" y="1592826"/>
                </a:cubicBezTo>
                <a:cubicBezTo>
                  <a:pt x="4545356" y="1583375"/>
                  <a:pt x="4552451" y="1551786"/>
                  <a:pt x="4557741" y="1541207"/>
                </a:cubicBezTo>
                <a:cubicBezTo>
                  <a:pt x="4573925" y="1508839"/>
                  <a:pt x="4574309" y="1528374"/>
                  <a:pt x="4587238" y="1489587"/>
                </a:cubicBezTo>
                <a:cubicBezTo>
                  <a:pt x="4593648" y="1470358"/>
                  <a:pt x="4595576" y="1449823"/>
                  <a:pt x="4601986" y="1430594"/>
                </a:cubicBezTo>
                <a:cubicBezTo>
                  <a:pt x="4619664" y="1377565"/>
                  <a:pt x="4598222" y="1443772"/>
                  <a:pt x="4616735" y="1378974"/>
                </a:cubicBezTo>
                <a:cubicBezTo>
                  <a:pt x="4618870" y="1371500"/>
                  <a:pt x="4622224" y="1364393"/>
                  <a:pt x="4624109" y="1356852"/>
                </a:cubicBezTo>
                <a:cubicBezTo>
                  <a:pt x="4638219" y="1300410"/>
                  <a:pt x="4625422" y="1332636"/>
                  <a:pt x="4638857" y="1260987"/>
                </a:cubicBezTo>
                <a:cubicBezTo>
                  <a:pt x="4642593" y="1241065"/>
                  <a:pt x="4648690" y="1221658"/>
                  <a:pt x="4653606" y="1201994"/>
                </a:cubicBezTo>
                <a:cubicBezTo>
                  <a:pt x="4656064" y="1192162"/>
                  <a:pt x="4659314" y="1182494"/>
                  <a:pt x="4660980" y="1172497"/>
                </a:cubicBezTo>
                <a:cubicBezTo>
                  <a:pt x="4663438" y="1157749"/>
                  <a:pt x="4665679" y="1142963"/>
                  <a:pt x="4668354" y="1128252"/>
                </a:cubicBezTo>
                <a:cubicBezTo>
                  <a:pt x="4670596" y="1115920"/>
                  <a:pt x="4673667" y="1103744"/>
                  <a:pt x="4675728" y="1091381"/>
                </a:cubicBezTo>
                <a:cubicBezTo>
                  <a:pt x="4678586" y="1074236"/>
                  <a:pt x="4679994" y="1056862"/>
                  <a:pt x="4683103" y="1039761"/>
                </a:cubicBezTo>
                <a:cubicBezTo>
                  <a:pt x="4699321" y="950568"/>
                  <a:pt x="4687629" y="1109385"/>
                  <a:pt x="4705225" y="907026"/>
                </a:cubicBezTo>
                <a:lnTo>
                  <a:pt x="4719973" y="737420"/>
                </a:lnTo>
                <a:cubicBezTo>
                  <a:pt x="4718583" y="679024"/>
                  <a:pt x="4722599" y="471374"/>
                  <a:pt x="4705225" y="361336"/>
                </a:cubicBezTo>
                <a:cubicBezTo>
                  <a:pt x="4701316" y="336575"/>
                  <a:pt x="4695393" y="312175"/>
                  <a:pt x="4690477" y="287594"/>
                </a:cubicBezTo>
                <a:cubicBezTo>
                  <a:pt x="4687597" y="273192"/>
                  <a:pt x="4677711" y="215836"/>
                  <a:pt x="4668354" y="206478"/>
                </a:cubicBezTo>
                <a:cubicBezTo>
                  <a:pt x="4647339" y="185462"/>
                  <a:pt x="4657463" y="197514"/>
                  <a:pt x="4638857" y="169607"/>
                </a:cubicBezTo>
                <a:cubicBezTo>
                  <a:pt x="4636399" y="162233"/>
                  <a:pt x="4636339" y="153554"/>
                  <a:pt x="4631483" y="147484"/>
                </a:cubicBezTo>
                <a:cubicBezTo>
                  <a:pt x="4625947" y="140564"/>
                  <a:pt x="4616281" y="138272"/>
                  <a:pt x="4609361" y="132736"/>
                </a:cubicBezTo>
                <a:cubicBezTo>
                  <a:pt x="4603932" y="128393"/>
                  <a:pt x="4600831" y="121096"/>
                  <a:pt x="4594612" y="117987"/>
                </a:cubicBezTo>
                <a:cubicBezTo>
                  <a:pt x="4580707" y="111035"/>
                  <a:pt x="4565115" y="108155"/>
                  <a:pt x="4550367" y="103239"/>
                </a:cubicBezTo>
                <a:cubicBezTo>
                  <a:pt x="4525912" y="95088"/>
                  <a:pt x="4547908" y="81116"/>
                  <a:pt x="4528244" y="73742"/>
                </a:cubicBezTo>
                <a:close/>
              </a:path>
            </a:pathLst>
          </a:cu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E5752FB9-C013-0B47-871E-BDEC1A5E8820}"/>
              </a:ext>
            </a:extLst>
          </p:cNvPr>
          <p:cNvSpPr txBox="1"/>
          <p:nvPr/>
        </p:nvSpPr>
        <p:spPr>
          <a:xfrm>
            <a:off x="6781800" y="3841490"/>
            <a:ext cx="2260600" cy="707886"/>
          </a:xfrm>
          <a:prstGeom prst="rect">
            <a:avLst/>
          </a:prstGeom>
          <a:solidFill>
            <a:schemeClr val="bg1"/>
          </a:solidFill>
        </p:spPr>
        <p:txBody>
          <a:bodyPr wrap="square" rtlCol="0">
            <a:spAutoFit/>
          </a:bodyPr>
          <a:lstStyle/>
          <a:p>
            <a:r>
              <a:rPr lang="en-US" sz="2000"/>
              <a:t>Triangle: </a:t>
            </a:r>
          </a:p>
          <a:p>
            <a:r>
              <a:rPr lang="en-US" sz="2000"/>
              <a:t>RHF best</a:t>
            </a:r>
          </a:p>
        </p:txBody>
      </p:sp>
      <p:sp>
        <p:nvSpPr>
          <p:cNvPr id="9" name="TextBox 8">
            <a:extLst>
              <a:ext uri="{FF2B5EF4-FFF2-40B4-BE49-F238E27FC236}">
                <a16:creationId xmlns:a16="http://schemas.microsoft.com/office/drawing/2014/main" id="{02BB190A-450A-5340-949D-345341E8CE9A}"/>
              </a:ext>
            </a:extLst>
          </p:cNvPr>
          <p:cNvSpPr txBox="1"/>
          <p:nvPr/>
        </p:nvSpPr>
        <p:spPr>
          <a:xfrm>
            <a:off x="1066800" y="4980057"/>
            <a:ext cx="2260600" cy="707886"/>
          </a:xfrm>
          <a:prstGeom prst="rect">
            <a:avLst/>
          </a:prstGeom>
          <a:solidFill>
            <a:schemeClr val="bg1"/>
          </a:solidFill>
        </p:spPr>
        <p:txBody>
          <a:bodyPr wrap="square" rtlCol="0">
            <a:spAutoFit/>
          </a:bodyPr>
          <a:lstStyle/>
          <a:p>
            <a:r>
              <a:rPr lang="en-US" sz="2000" dirty="0"/>
              <a:t>Circle: </a:t>
            </a:r>
          </a:p>
          <a:p>
            <a:r>
              <a:rPr lang="en-US" sz="2000" dirty="0"/>
              <a:t>EnKF best</a:t>
            </a:r>
          </a:p>
        </p:txBody>
      </p:sp>
      <p:cxnSp>
        <p:nvCxnSpPr>
          <p:cNvPr id="10" name="Straight Arrow Connector 9">
            <a:extLst>
              <a:ext uri="{FF2B5EF4-FFF2-40B4-BE49-F238E27FC236}">
                <a16:creationId xmlns:a16="http://schemas.microsoft.com/office/drawing/2014/main" id="{BEB4AC86-9B42-854C-98A7-F9AEA37D7B74}"/>
              </a:ext>
            </a:extLst>
          </p:cNvPr>
          <p:cNvCxnSpPr>
            <a:cxnSpLocks/>
          </p:cNvCxnSpPr>
          <p:nvPr/>
        </p:nvCxnSpPr>
        <p:spPr>
          <a:xfrm flipV="1">
            <a:off x="1981200" y="4724400"/>
            <a:ext cx="609600" cy="38100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DB522B8D-E9FD-4B4D-9D13-7A5153CC1EBB}"/>
              </a:ext>
            </a:extLst>
          </p:cNvPr>
          <p:cNvCxnSpPr>
            <a:cxnSpLocks/>
          </p:cNvCxnSpPr>
          <p:nvPr/>
        </p:nvCxnSpPr>
        <p:spPr>
          <a:xfrm flipH="1" flipV="1">
            <a:off x="6705600" y="3657600"/>
            <a:ext cx="457200" cy="18389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6463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a:solidFill>
                  <a:schemeClr val="bg1"/>
                </a:solidFill>
              </a:rPr>
              <a:t>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a:t>Observation error variance 2.0</a:t>
            </a:r>
          </a:p>
        </p:txBody>
      </p:sp>
      <p:sp>
        <p:nvSpPr>
          <p:cNvPr id="6" name="Freeform 5">
            <a:extLst>
              <a:ext uri="{FF2B5EF4-FFF2-40B4-BE49-F238E27FC236}">
                <a16:creationId xmlns:a16="http://schemas.microsoft.com/office/drawing/2014/main" id="{6947D892-F489-AD4D-8ADC-C323ACB7E63F}"/>
              </a:ext>
            </a:extLst>
          </p:cNvPr>
          <p:cNvSpPr/>
          <p:nvPr/>
        </p:nvSpPr>
        <p:spPr>
          <a:xfrm>
            <a:off x="2326479" y="1801305"/>
            <a:ext cx="4719973" cy="2671333"/>
          </a:xfrm>
          <a:custGeom>
            <a:avLst/>
            <a:gdLst>
              <a:gd name="connsiteX0" fmla="*/ 4528244 w 4719973"/>
              <a:gd name="connsiteY0" fmla="*/ 73742 h 2671333"/>
              <a:gd name="connsiteX1" fmla="*/ 4432380 w 4719973"/>
              <a:gd name="connsiteY1" fmla="*/ 58994 h 2671333"/>
              <a:gd name="connsiteX2" fmla="*/ 4388135 w 4719973"/>
              <a:gd name="connsiteY2" fmla="*/ 51620 h 2671333"/>
              <a:gd name="connsiteX3" fmla="*/ 4329141 w 4719973"/>
              <a:gd name="connsiteY3" fmla="*/ 44245 h 2671333"/>
              <a:gd name="connsiteX4" fmla="*/ 4277522 w 4719973"/>
              <a:gd name="connsiteY4" fmla="*/ 36871 h 2671333"/>
              <a:gd name="connsiteX5" fmla="*/ 4218528 w 4719973"/>
              <a:gd name="connsiteY5" fmla="*/ 29497 h 2671333"/>
              <a:gd name="connsiteX6" fmla="*/ 4174283 w 4719973"/>
              <a:gd name="connsiteY6" fmla="*/ 22123 h 2671333"/>
              <a:gd name="connsiteX7" fmla="*/ 4063670 w 4719973"/>
              <a:gd name="connsiteY7" fmla="*/ 14749 h 2671333"/>
              <a:gd name="connsiteX8" fmla="*/ 3761328 w 4719973"/>
              <a:gd name="connsiteY8" fmla="*/ 0 h 2671333"/>
              <a:gd name="connsiteX9" fmla="*/ 3451612 w 4719973"/>
              <a:gd name="connsiteY9" fmla="*/ 7374 h 2671333"/>
              <a:gd name="connsiteX10" fmla="*/ 3333625 w 4719973"/>
              <a:gd name="connsiteY10" fmla="*/ 22123 h 2671333"/>
              <a:gd name="connsiteX11" fmla="*/ 3230386 w 4719973"/>
              <a:gd name="connsiteY11" fmla="*/ 29497 h 2671333"/>
              <a:gd name="connsiteX12" fmla="*/ 3112399 w 4719973"/>
              <a:gd name="connsiteY12" fmla="*/ 44245 h 2671333"/>
              <a:gd name="connsiteX13" fmla="*/ 3053406 w 4719973"/>
              <a:gd name="connsiteY13" fmla="*/ 51620 h 2671333"/>
              <a:gd name="connsiteX14" fmla="*/ 2979664 w 4719973"/>
              <a:gd name="connsiteY14" fmla="*/ 58994 h 2671333"/>
              <a:gd name="connsiteX15" fmla="*/ 2942793 w 4719973"/>
              <a:gd name="connsiteY15" fmla="*/ 66368 h 2671333"/>
              <a:gd name="connsiteX16" fmla="*/ 2846928 w 4719973"/>
              <a:gd name="connsiteY16" fmla="*/ 73742 h 2671333"/>
              <a:gd name="connsiteX17" fmla="*/ 2810057 w 4719973"/>
              <a:gd name="connsiteY17" fmla="*/ 81116 h 2671333"/>
              <a:gd name="connsiteX18" fmla="*/ 2758438 w 4719973"/>
              <a:gd name="connsiteY18" fmla="*/ 88490 h 2671333"/>
              <a:gd name="connsiteX19" fmla="*/ 2736315 w 4719973"/>
              <a:gd name="connsiteY19" fmla="*/ 95865 h 2671333"/>
              <a:gd name="connsiteX20" fmla="*/ 2677322 w 4719973"/>
              <a:gd name="connsiteY20" fmla="*/ 110613 h 2671333"/>
              <a:gd name="connsiteX21" fmla="*/ 2655199 w 4719973"/>
              <a:gd name="connsiteY21" fmla="*/ 117987 h 2671333"/>
              <a:gd name="connsiteX22" fmla="*/ 2618328 w 4719973"/>
              <a:gd name="connsiteY22" fmla="*/ 125361 h 2671333"/>
              <a:gd name="connsiteX23" fmla="*/ 2566709 w 4719973"/>
              <a:gd name="connsiteY23" fmla="*/ 140110 h 2671333"/>
              <a:gd name="connsiteX24" fmla="*/ 2507715 w 4719973"/>
              <a:gd name="connsiteY24" fmla="*/ 154858 h 2671333"/>
              <a:gd name="connsiteX25" fmla="*/ 2478219 w 4719973"/>
              <a:gd name="connsiteY25" fmla="*/ 169607 h 2671333"/>
              <a:gd name="connsiteX26" fmla="*/ 2456096 w 4719973"/>
              <a:gd name="connsiteY26" fmla="*/ 176981 h 2671333"/>
              <a:gd name="connsiteX27" fmla="*/ 2404477 w 4719973"/>
              <a:gd name="connsiteY27" fmla="*/ 199103 h 2671333"/>
              <a:gd name="connsiteX28" fmla="*/ 2374980 w 4719973"/>
              <a:gd name="connsiteY28" fmla="*/ 213852 h 2671333"/>
              <a:gd name="connsiteX29" fmla="*/ 2315986 w 4719973"/>
              <a:gd name="connsiteY29" fmla="*/ 228600 h 2671333"/>
              <a:gd name="connsiteX30" fmla="*/ 2234870 w 4719973"/>
              <a:gd name="connsiteY30" fmla="*/ 258097 h 2671333"/>
              <a:gd name="connsiteX31" fmla="*/ 2175877 w 4719973"/>
              <a:gd name="connsiteY31" fmla="*/ 272845 h 2671333"/>
              <a:gd name="connsiteX32" fmla="*/ 2131632 w 4719973"/>
              <a:gd name="connsiteY32" fmla="*/ 287594 h 2671333"/>
              <a:gd name="connsiteX33" fmla="*/ 2109509 w 4719973"/>
              <a:gd name="connsiteY33" fmla="*/ 294968 h 2671333"/>
              <a:gd name="connsiteX34" fmla="*/ 2072638 w 4719973"/>
              <a:gd name="connsiteY34" fmla="*/ 302342 h 2671333"/>
              <a:gd name="connsiteX35" fmla="*/ 2021019 w 4719973"/>
              <a:gd name="connsiteY35" fmla="*/ 309716 h 2671333"/>
              <a:gd name="connsiteX36" fmla="*/ 1991522 w 4719973"/>
              <a:gd name="connsiteY36" fmla="*/ 317090 h 2671333"/>
              <a:gd name="connsiteX37" fmla="*/ 1962025 w 4719973"/>
              <a:gd name="connsiteY37" fmla="*/ 331839 h 2671333"/>
              <a:gd name="connsiteX38" fmla="*/ 1932528 w 4719973"/>
              <a:gd name="connsiteY38" fmla="*/ 339213 h 2671333"/>
              <a:gd name="connsiteX39" fmla="*/ 1866161 w 4719973"/>
              <a:gd name="connsiteY39" fmla="*/ 361336 h 2671333"/>
              <a:gd name="connsiteX40" fmla="*/ 1844038 w 4719973"/>
              <a:gd name="connsiteY40" fmla="*/ 368710 h 2671333"/>
              <a:gd name="connsiteX41" fmla="*/ 1821915 w 4719973"/>
              <a:gd name="connsiteY41" fmla="*/ 376084 h 2671333"/>
              <a:gd name="connsiteX42" fmla="*/ 1740799 w 4719973"/>
              <a:gd name="connsiteY42" fmla="*/ 405581 h 2671333"/>
              <a:gd name="connsiteX43" fmla="*/ 1711303 w 4719973"/>
              <a:gd name="connsiteY43" fmla="*/ 412955 h 2671333"/>
              <a:gd name="connsiteX44" fmla="*/ 1667057 w 4719973"/>
              <a:gd name="connsiteY44" fmla="*/ 427703 h 2671333"/>
              <a:gd name="connsiteX45" fmla="*/ 1622812 w 4719973"/>
              <a:gd name="connsiteY45" fmla="*/ 442452 h 2671333"/>
              <a:gd name="connsiteX46" fmla="*/ 1578567 w 4719973"/>
              <a:gd name="connsiteY46" fmla="*/ 457200 h 2671333"/>
              <a:gd name="connsiteX47" fmla="*/ 1497451 w 4719973"/>
              <a:gd name="connsiteY47" fmla="*/ 479323 h 2671333"/>
              <a:gd name="connsiteX48" fmla="*/ 1431083 w 4719973"/>
              <a:gd name="connsiteY48" fmla="*/ 501445 h 2671333"/>
              <a:gd name="connsiteX49" fmla="*/ 1408961 w 4719973"/>
              <a:gd name="connsiteY49" fmla="*/ 508820 h 2671333"/>
              <a:gd name="connsiteX50" fmla="*/ 1386838 w 4719973"/>
              <a:gd name="connsiteY50" fmla="*/ 516194 h 2671333"/>
              <a:gd name="connsiteX51" fmla="*/ 1305722 w 4719973"/>
              <a:gd name="connsiteY51" fmla="*/ 553065 h 2671333"/>
              <a:gd name="connsiteX52" fmla="*/ 1261477 w 4719973"/>
              <a:gd name="connsiteY52" fmla="*/ 567813 h 2671333"/>
              <a:gd name="connsiteX53" fmla="*/ 1195109 w 4719973"/>
              <a:gd name="connsiteY53" fmla="*/ 597310 h 2671333"/>
              <a:gd name="connsiteX54" fmla="*/ 1128741 w 4719973"/>
              <a:gd name="connsiteY54" fmla="*/ 619432 h 2671333"/>
              <a:gd name="connsiteX55" fmla="*/ 1113993 w 4719973"/>
              <a:gd name="connsiteY55" fmla="*/ 634181 h 2671333"/>
              <a:gd name="connsiteX56" fmla="*/ 1091870 w 4719973"/>
              <a:gd name="connsiteY56" fmla="*/ 641555 h 2671333"/>
              <a:gd name="connsiteX57" fmla="*/ 1062373 w 4719973"/>
              <a:gd name="connsiteY57" fmla="*/ 656303 h 2671333"/>
              <a:gd name="connsiteX58" fmla="*/ 1018128 w 4719973"/>
              <a:gd name="connsiteY58" fmla="*/ 685800 h 2671333"/>
              <a:gd name="connsiteX59" fmla="*/ 988632 w 4719973"/>
              <a:gd name="connsiteY59" fmla="*/ 700549 h 2671333"/>
              <a:gd name="connsiteX60" fmla="*/ 973883 w 4719973"/>
              <a:gd name="connsiteY60" fmla="*/ 715297 h 2671333"/>
              <a:gd name="connsiteX61" fmla="*/ 944386 w 4719973"/>
              <a:gd name="connsiteY61" fmla="*/ 730045 h 2671333"/>
              <a:gd name="connsiteX62" fmla="*/ 892767 w 4719973"/>
              <a:gd name="connsiteY62" fmla="*/ 766916 h 2671333"/>
              <a:gd name="connsiteX63" fmla="*/ 863270 w 4719973"/>
              <a:gd name="connsiteY63" fmla="*/ 781665 h 2671333"/>
              <a:gd name="connsiteX64" fmla="*/ 841148 w 4719973"/>
              <a:gd name="connsiteY64" fmla="*/ 803787 h 2671333"/>
              <a:gd name="connsiteX65" fmla="*/ 782154 w 4719973"/>
              <a:gd name="connsiteY65" fmla="*/ 840658 h 2671333"/>
              <a:gd name="connsiteX66" fmla="*/ 723161 w 4719973"/>
              <a:gd name="connsiteY66" fmla="*/ 892278 h 2671333"/>
              <a:gd name="connsiteX67" fmla="*/ 678915 w 4719973"/>
              <a:gd name="connsiteY67" fmla="*/ 921774 h 2671333"/>
              <a:gd name="connsiteX68" fmla="*/ 664167 w 4719973"/>
              <a:gd name="connsiteY68" fmla="*/ 936523 h 2671333"/>
              <a:gd name="connsiteX69" fmla="*/ 605173 w 4719973"/>
              <a:gd name="connsiteY69" fmla="*/ 980768 h 2671333"/>
              <a:gd name="connsiteX70" fmla="*/ 568303 w 4719973"/>
              <a:gd name="connsiteY70" fmla="*/ 1017639 h 2671333"/>
              <a:gd name="connsiteX71" fmla="*/ 546180 w 4719973"/>
              <a:gd name="connsiteY71" fmla="*/ 1039761 h 2671333"/>
              <a:gd name="connsiteX72" fmla="*/ 531432 w 4719973"/>
              <a:gd name="connsiteY72" fmla="*/ 1054510 h 2671333"/>
              <a:gd name="connsiteX73" fmla="*/ 472438 w 4719973"/>
              <a:gd name="connsiteY73" fmla="*/ 1098755 h 2671333"/>
              <a:gd name="connsiteX74" fmla="*/ 442941 w 4719973"/>
              <a:gd name="connsiteY74" fmla="*/ 1120878 h 2671333"/>
              <a:gd name="connsiteX75" fmla="*/ 428193 w 4719973"/>
              <a:gd name="connsiteY75" fmla="*/ 1143000 h 2671333"/>
              <a:gd name="connsiteX76" fmla="*/ 383948 w 4719973"/>
              <a:gd name="connsiteY76" fmla="*/ 1187245 h 2671333"/>
              <a:gd name="connsiteX77" fmla="*/ 369199 w 4719973"/>
              <a:gd name="connsiteY77" fmla="*/ 1201994 h 2671333"/>
              <a:gd name="connsiteX78" fmla="*/ 354451 w 4719973"/>
              <a:gd name="connsiteY78" fmla="*/ 1224116 h 2671333"/>
              <a:gd name="connsiteX79" fmla="*/ 317580 w 4719973"/>
              <a:gd name="connsiteY79" fmla="*/ 1260987 h 2671333"/>
              <a:gd name="connsiteX80" fmla="*/ 302832 w 4719973"/>
              <a:gd name="connsiteY80" fmla="*/ 1290484 h 2671333"/>
              <a:gd name="connsiteX81" fmla="*/ 243838 w 4719973"/>
              <a:gd name="connsiteY81" fmla="*/ 1356852 h 2671333"/>
              <a:gd name="connsiteX82" fmla="*/ 229090 w 4719973"/>
              <a:gd name="connsiteY82" fmla="*/ 1386349 h 2671333"/>
              <a:gd name="connsiteX83" fmla="*/ 199593 w 4719973"/>
              <a:gd name="connsiteY83" fmla="*/ 1430594 h 2671333"/>
              <a:gd name="connsiteX84" fmla="*/ 184844 w 4719973"/>
              <a:gd name="connsiteY84" fmla="*/ 1452716 h 2671333"/>
              <a:gd name="connsiteX85" fmla="*/ 170096 w 4719973"/>
              <a:gd name="connsiteY85" fmla="*/ 1482213 h 2671333"/>
              <a:gd name="connsiteX86" fmla="*/ 162722 w 4719973"/>
              <a:gd name="connsiteY86" fmla="*/ 1504336 h 2671333"/>
              <a:gd name="connsiteX87" fmla="*/ 147973 w 4719973"/>
              <a:gd name="connsiteY87" fmla="*/ 1526458 h 2671333"/>
              <a:gd name="connsiteX88" fmla="*/ 125851 w 4719973"/>
              <a:gd name="connsiteY88" fmla="*/ 1570703 h 2671333"/>
              <a:gd name="connsiteX89" fmla="*/ 103728 w 4719973"/>
              <a:gd name="connsiteY89" fmla="*/ 1622323 h 2671333"/>
              <a:gd name="connsiteX90" fmla="*/ 66857 w 4719973"/>
              <a:gd name="connsiteY90" fmla="*/ 1718187 h 2671333"/>
              <a:gd name="connsiteX91" fmla="*/ 52109 w 4719973"/>
              <a:gd name="connsiteY91" fmla="*/ 1784555 h 2671333"/>
              <a:gd name="connsiteX92" fmla="*/ 29986 w 4719973"/>
              <a:gd name="connsiteY92" fmla="*/ 1865671 h 2671333"/>
              <a:gd name="connsiteX93" fmla="*/ 15238 w 4719973"/>
              <a:gd name="connsiteY93" fmla="*/ 1954161 h 2671333"/>
              <a:gd name="connsiteX94" fmla="*/ 7864 w 4719973"/>
              <a:gd name="connsiteY94" fmla="*/ 1976284 h 2671333"/>
              <a:gd name="connsiteX95" fmla="*/ 7864 w 4719973"/>
              <a:gd name="connsiteY95" fmla="*/ 2241755 h 2671333"/>
              <a:gd name="connsiteX96" fmla="*/ 22612 w 4719973"/>
              <a:gd name="connsiteY96" fmla="*/ 2322871 h 2671333"/>
              <a:gd name="connsiteX97" fmla="*/ 37361 w 4719973"/>
              <a:gd name="connsiteY97" fmla="*/ 2374490 h 2671333"/>
              <a:gd name="connsiteX98" fmla="*/ 52109 w 4719973"/>
              <a:gd name="connsiteY98" fmla="*/ 2389239 h 2671333"/>
              <a:gd name="connsiteX99" fmla="*/ 88980 w 4719973"/>
              <a:gd name="connsiteY99" fmla="*/ 2455607 h 2671333"/>
              <a:gd name="connsiteX100" fmla="*/ 111103 w 4719973"/>
              <a:gd name="connsiteY100" fmla="*/ 2470355 h 2671333"/>
              <a:gd name="connsiteX101" fmla="*/ 133225 w 4719973"/>
              <a:gd name="connsiteY101" fmla="*/ 2492478 h 2671333"/>
              <a:gd name="connsiteX102" fmla="*/ 147973 w 4719973"/>
              <a:gd name="connsiteY102" fmla="*/ 2514600 h 2671333"/>
              <a:gd name="connsiteX103" fmla="*/ 170096 w 4719973"/>
              <a:gd name="connsiteY103" fmla="*/ 2521974 h 2671333"/>
              <a:gd name="connsiteX104" fmla="*/ 221715 w 4719973"/>
              <a:gd name="connsiteY104" fmla="*/ 2566220 h 2671333"/>
              <a:gd name="connsiteX105" fmla="*/ 243838 w 4719973"/>
              <a:gd name="connsiteY105" fmla="*/ 2573594 h 2671333"/>
              <a:gd name="connsiteX106" fmla="*/ 295457 w 4719973"/>
              <a:gd name="connsiteY106" fmla="*/ 2595716 h 2671333"/>
              <a:gd name="connsiteX107" fmla="*/ 339703 w 4719973"/>
              <a:gd name="connsiteY107" fmla="*/ 2625213 h 2671333"/>
              <a:gd name="connsiteX108" fmla="*/ 369199 w 4719973"/>
              <a:gd name="connsiteY108" fmla="*/ 2632587 h 2671333"/>
              <a:gd name="connsiteX109" fmla="*/ 406070 w 4719973"/>
              <a:gd name="connsiteY109" fmla="*/ 2639961 h 2671333"/>
              <a:gd name="connsiteX110" fmla="*/ 450315 w 4719973"/>
              <a:gd name="connsiteY110" fmla="*/ 2654710 h 2671333"/>
              <a:gd name="connsiteX111" fmla="*/ 701038 w 4719973"/>
              <a:gd name="connsiteY111" fmla="*/ 2669458 h 2671333"/>
              <a:gd name="connsiteX112" fmla="*/ 804277 w 4719973"/>
              <a:gd name="connsiteY112" fmla="*/ 2662084 h 2671333"/>
              <a:gd name="connsiteX113" fmla="*/ 892767 w 4719973"/>
              <a:gd name="connsiteY113" fmla="*/ 2647336 h 2671333"/>
              <a:gd name="connsiteX114" fmla="*/ 944386 w 4719973"/>
              <a:gd name="connsiteY114" fmla="*/ 2632587 h 2671333"/>
              <a:gd name="connsiteX115" fmla="*/ 1003380 w 4719973"/>
              <a:gd name="connsiteY115" fmla="*/ 2610465 h 2671333"/>
              <a:gd name="connsiteX116" fmla="*/ 1047625 w 4719973"/>
              <a:gd name="connsiteY116" fmla="*/ 2595716 h 2671333"/>
              <a:gd name="connsiteX117" fmla="*/ 1099244 w 4719973"/>
              <a:gd name="connsiteY117" fmla="*/ 2573594 h 2671333"/>
              <a:gd name="connsiteX118" fmla="*/ 1143490 w 4719973"/>
              <a:gd name="connsiteY118" fmla="*/ 2551471 h 2671333"/>
              <a:gd name="connsiteX119" fmla="*/ 1165612 w 4719973"/>
              <a:gd name="connsiteY119" fmla="*/ 2536723 h 2671333"/>
              <a:gd name="connsiteX120" fmla="*/ 1209857 w 4719973"/>
              <a:gd name="connsiteY120" fmla="*/ 2521974 h 2671333"/>
              <a:gd name="connsiteX121" fmla="*/ 1231980 w 4719973"/>
              <a:gd name="connsiteY121" fmla="*/ 2514600 h 2671333"/>
              <a:gd name="connsiteX122" fmla="*/ 1276225 w 4719973"/>
              <a:gd name="connsiteY122" fmla="*/ 2492478 h 2671333"/>
              <a:gd name="connsiteX123" fmla="*/ 1342593 w 4719973"/>
              <a:gd name="connsiteY123" fmla="*/ 2462981 h 2671333"/>
              <a:gd name="connsiteX124" fmla="*/ 1386838 w 4719973"/>
              <a:gd name="connsiteY124" fmla="*/ 2448232 h 2671333"/>
              <a:gd name="connsiteX125" fmla="*/ 1408961 w 4719973"/>
              <a:gd name="connsiteY125" fmla="*/ 2440858 h 2671333"/>
              <a:gd name="connsiteX126" fmla="*/ 1490077 w 4719973"/>
              <a:gd name="connsiteY126" fmla="*/ 2426110 h 2671333"/>
              <a:gd name="connsiteX127" fmla="*/ 1526948 w 4719973"/>
              <a:gd name="connsiteY127" fmla="*/ 2418736 h 2671333"/>
              <a:gd name="connsiteX128" fmla="*/ 1549070 w 4719973"/>
              <a:gd name="connsiteY128" fmla="*/ 2411361 h 2671333"/>
              <a:gd name="connsiteX129" fmla="*/ 1652309 w 4719973"/>
              <a:gd name="connsiteY129" fmla="*/ 2396613 h 2671333"/>
              <a:gd name="connsiteX130" fmla="*/ 1748173 w 4719973"/>
              <a:gd name="connsiteY130" fmla="*/ 2381865 h 2671333"/>
              <a:gd name="connsiteX131" fmla="*/ 1777670 w 4719973"/>
              <a:gd name="connsiteY131" fmla="*/ 2374490 h 2671333"/>
              <a:gd name="connsiteX132" fmla="*/ 1814541 w 4719973"/>
              <a:gd name="connsiteY132" fmla="*/ 2367116 h 2671333"/>
              <a:gd name="connsiteX133" fmla="*/ 1836664 w 4719973"/>
              <a:gd name="connsiteY133" fmla="*/ 2359742 h 2671333"/>
              <a:gd name="connsiteX134" fmla="*/ 1880909 w 4719973"/>
              <a:gd name="connsiteY134" fmla="*/ 2352368 h 2671333"/>
              <a:gd name="connsiteX135" fmla="*/ 1932528 w 4719973"/>
              <a:gd name="connsiteY135" fmla="*/ 2337620 h 2671333"/>
              <a:gd name="connsiteX136" fmla="*/ 1976773 w 4719973"/>
              <a:gd name="connsiteY136" fmla="*/ 2330245 h 2671333"/>
              <a:gd name="connsiteX137" fmla="*/ 2006270 w 4719973"/>
              <a:gd name="connsiteY137" fmla="*/ 2322871 h 2671333"/>
              <a:gd name="connsiteX138" fmla="*/ 2072638 w 4719973"/>
              <a:gd name="connsiteY138" fmla="*/ 2308123 h 2671333"/>
              <a:gd name="connsiteX139" fmla="*/ 2094761 w 4719973"/>
              <a:gd name="connsiteY139" fmla="*/ 2300749 h 2671333"/>
              <a:gd name="connsiteX140" fmla="*/ 2146380 w 4719973"/>
              <a:gd name="connsiteY140" fmla="*/ 2293374 h 2671333"/>
              <a:gd name="connsiteX141" fmla="*/ 2168503 w 4719973"/>
              <a:gd name="connsiteY141" fmla="*/ 2286000 h 2671333"/>
              <a:gd name="connsiteX142" fmla="*/ 2249619 w 4719973"/>
              <a:gd name="connsiteY142" fmla="*/ 2271252 h 2671333"/>
              <a:gd name="connsiteX143" fmla="*/ 2338109 w 4719973"/>
              <a:gd name="connsiteY143" fmla="*/ 2256503 h 2671333"/>
              <a:gd name="connsiteX144" fmla="*/ 2360232 w 4719973"/>
              <a:gd name="connsiteY144" fmla="*/ 2249129 h 2671333"/>
              <a:gd name="connsiteX145" fmla="*/ 2463470 w 4719973"/>
              <a:gd name="connsiteY145" fmla="*/ 2234381 h 2671333"/>
              <a:gd name="connsiteX146" fmla="*/ 2492967 w 4719973"/>
              <a:gd name="connsiteY146" fmla="*/ 2227007 h 2671333"/>
              <a:gd name="connsiteX147" fmla="*/ 2684696 w 4719973"/>
              <a:gd name="connsiteY147" fmla="*/ 2219632 h 2671333"/>
              <a:gd name="connsiteX148" fmla="*/ 3422115 w 4719973"/>
              <a:gd name="connsiteY148" fmla="*/ 2212258 h 2671333"/>
              <a:gd name="connsiteX149" fmla="*/ 3658090 w 4719973"/>
              <a:gd name="connsiteY149" fmla="*/ 2204884 h 2671333"/>
              <a:gd name="connsiteX150" fmla="*/ 3746580 w 4719973"/>
              <a:gd name="connsiteY150" fmla="*/ 2190136 h 2671333"/>
              <a:gd name="connsiteX151" fmla="*/ 3768703 w 4719973"/>
              <a:gd name="connsiteY151" fmla="*/ 2182761 h 2671333"/>
              <a:gd name="connsiteX152" fmla="*/ 3835070 w 4719973"/>
              <a:gd name="connsiteY152" fmla="*/ 2168013 h 2671333"/>
              <a:gd name="connsiteX153" fmla="*/ 3879315 w 4719973"/>
              <a:gd name="connsiteY153" fmla="*/ 2153265 h 2671333"/>
              <a:gd name="connsiteX154" fmla="*/ 3908812 w 4719973"/>
              <a:gd name="connsiteY154" fmla="*/ 2138516 h 2671333"/>
              <a:gd name="connsiteX155" fmla="*/ 3938309 w 4719973"/>
              <a:gd name="connsiteY155" fmla="*/ 2131142 h 2671333"/>
              <a:gd name="connsiteX156" fmla="*/ 3989928 w 4719973"/>
              <a:gd name="connsiteY156" fmla="*/ 2109020 h 2671333"/>
              <a:gd name="connsiteX157" fmla="*/ 4004677 w 4719973"/>
              <a:gd name="connsiteY157" fmla="*/ 2094271 h 2671333"/>
              <a:gd name="connsiteX158" fmla="*/ 4048922 w 4719973"/>
              <a:gd name="connsiteY158" fmla="*/ 2064774 h 2671333"/>
              <a:gd name="connsiteX159" fmla="*/ 4071044 w 4719973"/>
              <a:gd name="connsiteY159" fmla="*/ 2042652 h 2671333"/>
              <a:gd name="connsiteX160" fmla="*/ 4093167 w 4719973"/>
              <a:gd name="connsiteY160" fmla="*/ 2027903 h 2671333"/>
              <a:gd name="connsiteX161" fmla="*/ 4130038 w 4719973"/>
              <a:gd name="connsiteY161" fmla="*/ 1991032 h 2671333"/>
              <a:gd name="connsiteX162" fmla="*/ 4159535 w 4719973"/>
              <a:gd name="connsiteY162" fmla="*/ 1968910 h 2671333"/>
              <a:gd name="connsiteX163" fmla="*/ 4189032 w 4719973"/>
              <a:gd name="connsiteY163" fmla="*/ 1939413 h 2671333"/>
              <a:gd name="connsiteX164" fmla="*/ 4203780 w 4719973"/>
              <a:gd name="connsiteY164" fmla="*/ 1917290 h 2671333"/>
              <a:gd name="connsiteX165" fmla="*/ 4248025 w 4719973"/>
              <a:gd name="connsiteY165" fmla="*/ 1887794 h 2671333"/>
              <a:gd name="connsiteX166" fmla="*/ 4284896 w 4719973"/>
              <a:gd name="connsiteY166" fmla="*/ 1858297 h 2671333"/>
              <a:gd name="connsiteX167" fmla="*/ 4307019 w 4719973"/>
              <a:gd name="connsiteY167" fmla="*/ 1836174 h 2671333"/>
              <a:gd name="connsiteX168" fmla="*/ 4329141 w 4719973"/>
              <a:gd name="connsiteY168" fmla="*/ 1821426 h 2671333"/>
              <a:gd name="connsiteX169" fmla="*/ 4358638 w 4719973"/>
              <a:gd name="connsiteY169" fmla="*/ 1791929 h 2671333"/>
              <a:gd name="connsiteX170" fmla="*/ 4395509 w 4719973"/>
              <a:gd name="connsiteY170" fmla="*/ 1762432 h 2671333"/>
              <a:gd name="connsiteX171" fmla="*/ 4447128 w 4719973"/>
              <a:gd name="connsiteY171" fmla="*/ 1725561 h 2671333"/>
              <a:gd name="connsiteX172" fmla="*/ 4461877 w 4719973"/>
              <a:gd name="connsiteY172" fmla="*/ 1703439 h 2671333"/>
              <a:gd name="connsiteX173" fmla="*/ 4476625 w 4719973"/>
              <a:gd name="connsiteY173" fmla="*/ 1688690 h 2671333"/>
              <a:gd name="connsiteX174" fmla="*/ 4491373 w 4719973"/>
              <a:gd name="connsiteY174" fmla="*/ 1666568 h 2671333"/>
              <a:gd name="connsiteX175" fmla="*/ 4520870 w 4719973"/>
              <a:gd name="connsiteY175" fmla="*/ 1629697 h 2671333"/>
              <a:gd name="connsiteX176" fmla="*/ 4542993 w 4719973"/>
              <a:gd name="connsiteY176" fmla="*/ 1592826 h 2671333"/>
              <a:gd name="connsiteX177" fmla="*/ 4557741 w 4719973"/>
              <a:gd name="connsiteY177" fmla="*/ 1541207 h 2671333"/>
              <a:gd name="connsiteX178" fmla="*/ 4587238 w 4719973"/>
              <a:gd name="connsiteY178" fmla="*/ 1489587 h 2671333"/>
              <a:gd name="connsiteX179" fmla="*/ 4601986 w 4719973"/>
              <a:gd name="connsiteY179" fmla="*/ 1430594 h 2671333"/>
              <a:gd name="connsiteX180" fmla="*/ 4616735 w 4719973"/>
              <a:gd name="connsiteY180" fmla="*/ 1378974 h 2671333"/>
              <a:gd name="connsiteX181" fmla="*/ 4624109 w 4719973"/>
              <a:gd name="connsiteY181" fmla="*/ 1356852 h 2671333"/>
              <a:gd name="connsiteX182" fmla="*/ 4638857 w 4719973"/>
              <a:gd name="connsiteY182" fmla="*/ 1260987 h 2671333"/>
              <a:gd name="connsiteX183" fmla="*/ 4653606 w 4719973"/>
              <a:gd name="connsiteY183" fmla="*/ 1201994 h 2671333"/>
              <a:gd name="connsiteX184" fmla="*/ 4660980 w 4719973"/>
              <a:gd name="connsiteY184" fmla="*/ 1172497 h 2671333"/>
              <a:gd name="connsiteX185" fmla="*/ 4668354 w 4719973"/>
              <a:gd name="connsiteY185" fmla="*/ 1128252 h 2671333"/>
              <a:gd name="connsiteX186" fmla="*/ 4675728 w 4719973"/>
              <a:gd name="connsiteY186" fmla="*/ 1091381 h 2671333"/>
              <a:gd name="connsiteX187" fmla="*/ 4683103 w 4719973"/>
              <a:gd name="connsiteY187" fmla="*/ 1039761 h 2671333"/>
              <a:gd name="connsiteX188" fmla="*/ 4705225 w 4719973"/>
              <a:gd name="connsiteY188" fmla="*/ 907026 h 2671333"/>
              <a:gd name="connsiteX189" fmla="*/ 4719973 w 4719973"/>
              <a:gd name="connsiteY189" fmla="*/ 737420 h 2671333"/>
              <a:gd name="connsiteX190" fmla="*/ 4705225 w 4719973"/>
              <a:gd name="connsiteY190" fmla="*/ 361336 h 2671333"/>
              <a:gd name="connsiteX191" fmla="*/ 4690477 w 4719973"/>
              <a:gd name="connsiteY191" fmla="*/ 287594 h 2671333"/>
              <a:gd name="connsiteX192" fmla="*/ 4668354 w 4719973"/>
              <a:gd name="connsiteY192" fmla="*/ 206478 h 2671333"/>
              <a:gd name="connsiteX193" fmla="*/ 4638857 w 4719973"/>
              <a:gd name="connsiteY193" fmla="*/ 169607 h 2671333"/>
              <a:gd name="connsiteX194" fmla="*/ 4631483 w 4719973"/>
              <a:gd name="connsiteY194" fmla="*/ 147484 h 2671333"/>
              <a:gd name="connsiteX195" fmla="*/ 4609361 w 4719973"/>
              <a:gd name="connsiteY195" fmla="*/ 132736 h 2671333"/>
              <a:gd name="connsiteX196" fmla="*/ 4594612 w 4719973"/>
              <a:gd name="connsiteY196" fmla="*/ 117987 h 2671333"/>
              <a:gd name="connsiteX197" fmla="*/ 4550367 w 4719973"/>
              <a:gd name="connsiteY197" fmla="*/ 103239 h 2671333"/>
              <a:gd name="connsiteX198" fmla="*/ 4528244 w 4719973"/>
              <a:gd name="connsiteY198" fmla="*/ 73742 h 26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719973" h="2671333">
                <a:moveTo>
                  <a:pt x="4528244" y="73742"/>
                </a:moveTo>
                <a:cubicBezTo>
                  <a:pt x="4508580" y="66368"/>
                  <a:pt x="4526132" y="72387"/>
                  <a:pt x="4432380" y="58994"/>
                </a:cubicBezTo>
                <a:cubicBezTo>
                  <a:pt x="4417579" y="56880"/>
                  <a:pt x="4402936" y="53735"/>
                  <a:pt x="4388135" y="51620"/>
                </a:cubicBezTo>
                <a:cubicBezTo>
                  <a:pt x="4368516" y="48817"/>
                  <a:pt x="4348785" y="46864"/>
                  <a:pt x="4329141" y="44245"/>
                </a:cubicBezTo>
                <a:lnTo>
                  <a:pt x="4277522" y="36871"/>
                </a:lnTo>
                <a:lnTo>
                  <a:pt x="4218528" y="29497"/>
                </a:lnTo>
                <a:cubicBezTo>
                  <a:pt x="4203727" y="27383"/>
                  <a:pt x="4189167" y="23541"/>
                  <a:pt x="4174283" y="22123"/>
                </a:cubicBezTo>
                <a:cubicBezTo>
                  <a:pt x="4137497" y="18620"/>
                  <a:pt x="4100522" y="17479"/>
                  <a:pt x="4063670" y="14749"/>
                </a:cubicBezTo>
                <a:cubicBezTo>
                  <a:pt x="3866760" y="162"/>
                  <a:pt x="4094742" y="11497"/>
                  <a:pt x="3761328" y="0"/>
                </a:cubicBezTo>
                <a:lnTo>
                  <a:pt x="3451612" y="7374"/>
                </a:lnTo>
                <a:cubicBezTo>
                  <a:pt x="3328817" y="12097"/>
                  <a:pt x="3422922" y="13194"/>
                  <a:pt x="3333625" y="22123"/>
                </a:cubicBezTo>
                <a:cubicBezTo>
                  <a:pt x="3299296" y="25556"/>
                  <a:pt x="3264799" y="27039"/>
                  <a:pt x="3230386" y="29497"/>
                </a:cubicBezTo>
                <a:cubicBezTo>
                  <a:pt x="3160341" y="43506"/>
                  <a:pt x="3220187" y="32898"/>
                  <a:pt x="3112399" y="44245"/>
                </a:cubicBezTo>
                <a:cubicBezTo>
                  <a:pt x="3092690" y="46320"/>
                  <a:pt x="3073102" y="49431"/>
                  <a:pt x="3053406" y="51620"/>
                </a:cubicBezTo>
                <a:cubicBezTo>
                  <a:pt x="3028854" y="54348"/>
                  <a:pt x="3004151" y="55729"/>
                  <a:pt x="2979664" y="58994"/>
                </a:cubicBezTo>
                <a:cubicBezTo>
                  <a:pt x="2967240" y="60650"/>
                  <a:pt x="2955250" y="64984"/>
                  <a:pt x="2942793" y="66368"/>
                </a:cubicBezTo>
                <a:cubicBezTo>
                  <a:pt x="2910940" y="69907"/>
                  <a:pt x="2878883" y="71284"/>
                  <a:pt x="2846928" y="73742"/>
                </a:cubicBezTo>
                <a:cubicBezTo>
                  <a:pt x="2834638" y="76200"/>
                  <a:pt x="2822420" y="79056"/>
                  <a:pt x="2810057" y="81116"/>
                </a:cubicBezTo>
                <a:cubicBezTo>
                  <a:pt x="2792912" y="83973"/>
                  <a:pt x="2775481" y="85081"/>
                  <a:pt x="2758438" y="88490"/>
                </a:cubicBezTo>
                <a:cubicBezTo>
                  <a:pt x="2750816" y="90015"/>
                  <a:pt x="2743814" y="93820"/>
                  <a:pt x="2736315" y="95865"/>
                </a:cubicBezTo>
                <a:cubicBezTo>
                  <a:pt x="2716760" y="101198"/>
                  <a:pt x="2696551" y="104203"/>
                  <a:pt x="2677322" y="110613"/>
                </a:cubicBezTo>
                <a:cubicBezTo>
                  <a:pt x="2669948" y="113071"/>
                  <a:pt x="2662740" y="116102"/>
                  <a:pt x="2655199" y="117987"/>
                </a:cubicBezTo>
                <a:cubicBezTo>
                  <a:pt x="2643039" y="121027"/>
                  <a:pt x="2630563" y="122642"/>
                  <a:pt x="2618328" y="125361"/>
                </a:cubicBezTo>
                <a:cubicBezTo>
                  <a:pt x="2552014" y="140098"/>
                  <a:pt x="2620902" y="125331"/>
                  <a:pt x="2566709" y="140110"/>
                </a:cubicBezTo>
                <a:cubicBezTo>
                  <a:pt x="2547153" y="145443"/>
                  <a:pt x="2507715" y="154858"/>
                  <a:pt x="2507715" y="154858"/>
                </a:cubicBezTo>
                <a:cubicBezTo>
                  <a:pt x="2497883" y="159774"/>
                  <a:pt x="2488323" y="165277"/>
                  <a:pt x="2478219" y="169607"/>
                </a:cubicBezTo>
                <a:cubicBezTo>
                  <a:pt x="2471074" y="172669"/>
                  <a:pt x="2463049" y="173505"/>
                  <a:pt x="2456096" y="176981"/>
                </a:cubicBezTo>
                <a:cubicBezTo>
                  <a:pt x="2405169" y="202443"/>
                  <a:pt x="2465866" y="183756"/>
                  <a:pt x="2404477" y="199103"/>
                </a:cubicBezTo>
                <a:cubicBezTo>
                  <a:pt x="2394645" y="204019"/>
                  <a:pt x="2385409" y="210376"/>
                  <a:pt x="2374980" y="213852"/>
                </a:cubicBezTo>
                <a:cubicBezTo>
                  <a:pt x="2355750" y="220262"/>
                  <a:pt x="2334806" y="221072"/>
                  <a:pt x="2315986" y="228600"/>
                </a:cubicBezTo>
                <a:cubicBezTo>
                  <a:pt x="2291546" y="238376"/>
                  <a:pt x="2260121" y="251784"/>
                  <a:pt x="2234870" y="258097"/>
                </a:cubicBezTo>
                <a:cubicBezTo>
                  <a:pt x="2215206" y="263013"/>
                  <a:pt x="2195106" y="266435"/>
                  <a:pt x="2175877" y="272845"/>
                </a:cubicBezTo>
                <a:lnTo>
                  <a:pt x="2131632" y="287594"/>
                </a:lnTo>
                <a:cubicBezTo>
                  <a:pt x="2124258" y="290052"/>
                  <a:pt x="2117131" y="293444"/>
                  <a:pt x="2109509" y="294968"/>
                </a:cubicBezTo>
                <a:cubicBezTo>
                  <a:pt x="2097219" y="297426"/>
                  <a:pt x="2085001" y="300282"/>
                  <a:pt x="2072638" y="302342"/>
                </a:cubicBezTo>
                <a:cubicBezTo>
                  <a:pt x="2055493" y="305199"/>
                  <a:pt x="2038120" y="306607"/>
                  <a:pt x="2021019" y="309716"/>
                </a:cubicBezTo>
                <a:cubicBezTo>
                  <a:pt x="2011048" y="311529"/>
                  <a:pt x="2001354" y="314632"/>
                  <a:pt x="1991522" y="317090"/>
                </a:cubicBezTo>
                <a:cubicBezTo>
                  <a:pt x="1981690" y="322006"/>
                  <a:pt x="1972318" y="327979"/>
                  <a:pt x="1962025" y="331839"/>
                </a:cubicBezTo>
                <a:cubicBezTo>
                  <a:pt x="1952535" y="335398"/>
                  <a:pt x="1942236" y="336301"/>
                  <a:pt x="1932528" y="339213"/>
                </a:cubicBezTo>
                <a:cubicBezTo>
                  <a:pt x="1932426" y="339243"/>
                  <a:pt x="1877273" y="357632"/>
                  <a:pt x="1866161" y="361336"/>
                </a:cubicBezTo>
                <a:lnTo>
                  <a:pt x="1844038" y="368710"/>
                </a:lnTo>
                <a:cubicBezTo>
                  <a:pt x="1836664" y="371168"/>
                  <a:pt x="1829132" y="373197"/>
                  <a:pt x="1821915" y="376084"/>
                </a:cubicBezTo>
                <a:cubicBezTo>
                  <a:pt x="1797486" y="385855"/>
                  <a:pt x="1766037" y="399272"/>
                  <a:pt x="1740799" y="405581"/>
                </a:cubicBezTo>
                <a:cubicBezTo>
                  <a:pt x="1730967" y="408039"/>
                  <a:pt x="1721010" y="410043"/>
                  <a:pt x="1711303" y="412955"/>
                </a:cubicBezTo>
                <a:cubicBezTo>
                  <a:pt x="1696412" y="417422"/>
                  <a:pt x="1681806" y="422787"/>
                  <a:pt x="1667057" y="427703"/>
                </a:cubicBezTo>
                <a:lnTo>
                  <a:pt x="1622812" y="442452"/>
                </a:lnTo>
                <a:lnTo>
                  <a:pt x="1578567" y="457200"/>
                </a:lnTo>
                <a:cubicBezTo>
                  <a:pt x="1544940" y="465606"/>
                  <a:pt x="1535454" y="467630"/>
                  <a:pt x="1497451" y="479323"/>
                </a:cubicBezTo>
                <a:cubicBezTo>
                  <a:pt x="1475163" y="486181"/>
                  <a:pt x="1453205" y="494071"/>
                  <a:pt x="1431083" y="501445"/>
                </a:cubicBezTo>
                <a:lnTo>
                  <a:pt x="1408961" y="508820"/>
                </a:lnTo>
                <a:cubicBezTo>
                  <a:pt x="1401587" y="511278"/>
                  <a:pt x="1393791" y="512718"/>
                  <a:pt x="1386838" y="516194"/>
                </a:cubicBezTo>
                <a:cubicBezTo>
                  <a:pt x="1354410" y="532408"/>
                  <a:pt x="1343923" y="538372"/>
                  <a:pt x="1305722" y="553065"/>
                </a:cubicBezTo>
                <a:cubicBezTo>
                  <a:pt x="1291212" y="558646"/>
                  <a:pt x="1275382" y="560861"/>
                  <a:pt x="1261477" y="567813"/>
                </a:cubicBezTo>
                <a:cubicBezTo>
                  <a:pt x="1235783" y="580659"/>
                  <a:pt x="1223350" y="587896"/>
                  <a:pt x="1195109" y="597310"/>
                </a:cubicBezTo>
                <a:cubicBezTo>
                  <a:pt x="1099825" y="629072"/>
                  <a:pt x="1244172" y="573261"/>
                  <a:pt x="1128741" y="619432"/>
                </a:cubicBezTo>
                <a:cubicBezTo>
                  <a:pt x="1123825" y="624348"/>
                  <a:pt x="1119955" y="630604"/>
                  <a:pt x="1113993" y="634181"/>
                </a:cubicBezTo>
                <a:cubicBezTo>
                  <a:pt x="1107328" y="638180"/>
                  <a:pt x="1099015" y="638493"/>
                  <a:pt x="1091870" y="641555"/>
                </a:cubicBezTo>
                <a:cubicBezTo>
                  <a:pt x="1081766" y="645885"/>
                  <a:pt x="1071799" y="650647"/>
                  <a:pt x="1062373" y="656303"/>
                </a:cubicBezTo>
                <a:cubicBezTo>
                  <a:pt x="1047174" y="665423"/>
                  <a:pt x="1033982" y="677873"/>
                  <a:pt x="1018128" y="685800"/>
                </a:cubicBezTo>
                <a:cubicBezTo>
                  <a:pt x="1008296" y="690716"/>
                  <a:pt x="997778" y="694451"/>
                  <a:pt x="988632" y="700549"/>
                </a:cubicBezTo>
                <a:cubicBezTo>
                  <a:pt x="982847" y="704406"/>
                  <a:pt x="979668" y="711441"/>
                  <a:pt x="973883" y="715297"/>
                </a:cubicBezTo>
                <a:cubicBezTo>
                  <a:pt x="964736" y="721395"/>
                  <a:pt x="953930" y="724591"/>
                  <a:pt x="944386" y="730045"/>
                </a:cubicBezTo>
                <a:cubicBezTo>
                  <a:pt x="908016" y="750828"/>
                  <a:pt x="934932" y="740563"/>
                  <a:pt x="892767" y="766916"/>
                </a:cubicBezTo>
                <a:cubicBezTo>
                  <a:pt x="883445" y="772742"/>
                  <a:pt x="872215" y="775275"/>
                  <a:pt x="863270" y="781665"/>
                </a:cubicBezTo>
                <a:cubicBezTo>
                  <a:pt x="854784" y="787726"/>
                  <a:pt x="849066" y="797000"/>
                  <a:pt x="841148" y="803787"/>
                </a:cubicBezTo>
                <a:cubicBezTo>
                  <a:pt x="814343" y="826763"/>
                  <a:pt x="812371" y="825550"/>
                  <a:pt x="782154" y="840658"/>
                </a:cubicBezTo>
                <a:cubicBezTo>
                  <a:pt x="751632" y="871180"/>
                  <a:pt x="757006" y="868587"/>
                  <a:pt x="723161" y="892278"/>
                </a:cubicBezTo>
                <a:cubicBezTo>
                  <a:pt x="708640" y="902443"/>
                  <a:pt x="691448" y="909240"/>
                  <a:pt x="678915" y="921774"/>
                </a:cubicBezTo>
                <a:cubicBezTo>
                  <a:pt x="673999" y="926690"/>
                  <a:pt x="669596" y="932180"/>
                  <a:pt x="664167" y="936523"/>
                </a:cubicBezTo>
                <a:cubicBezTo>
                  <a:pt x="606640" y="982545"/>
                  <a:pt x="688582" y="905699"/>
                  <a:pt x="605173" y="980768"/>
                </a:cubicBezTo>
                <a:cubicBezTo>
                  <a:pt x="592254" y="992395"/>
                  <a:pt x="580593" y="1005349"/>
                  <a:pt x="568303" y="1017639"/>
                </a:cubicBezTo>
                <a:lnTo>
                  <a:pt x="546180" y="1039761"/>
                </a:lnTo>
                <a:cubicBezTo>
                  <a:pt x="541264" y="1044677"/>
                  <a:pt x="537394" y="1050933"/>
                  <a:pt x="531432" y="1054510"/>
                </a:cubicBezTo>
                <a:cubicBezTo>
                  <a:pt x="460992" y="1096773"/>
                  <a:pt x="522615" y="1055746"/>
                  <a:pt x="472438" y="1098755"/>
                </a:cubicBezTo>
                <a:cubicBezTo>
                  <a:pt x="463106" y="1106754"/>
                  <a:pt x="451632" y="1112187"/>
                  <a:pt x="442941" y="1120878"/>
                </a:cubicBezTo>
                <a:cubicBezTo>
                  <a:pt x="436674" y="1127145"/>
                  <a:pt x="434081" y="1136376"/>
                  <a:pt x="428193" y="1143000"/>
                </a:cubicBezTo>
                <a:cubicBezTo>
                  <a:pt x="414336" y="1158589"/>
                  <a:pt x="398696" y="1172497"/>
                  <a:pt x="383948" y="1187245"/>
                </a:cubicBezTo>
                <a:cubicBezTo>
                  <a:pt x="379032" y="1192161"/>
                  <a:pt x="373056" y="1196209"/>
                  <a:pt x="369199" y="1201994"/>
                </a:cubicBezTo>
                <a:cubicBezTo>
                  <a:pt x="364283" y="1209368"/>
                  <a:pt x="360287" y="1217446"/>
                  <a:pt x="354451" y="1224116"/>
                </a:cubicBezTo>
                <a:cubicBezTo>
                  <a:pt x="343005" y="1237197"/>
                  <a:pt x="317580" y="1260987"/>
                  <a:pt x="317580" y="1260987"/>
                </a:cubicBezTo>
                <a:cubicBezTo>
                  <a:pt x="312664" y="1270819"/>
                  <a:pt x="309699" y="1281900"/>
                  <a:pt x="302832" y="1290484"/>
                </a:cubicBezTo>
                <a:cubicBezTo>
                  <a:pt x="258028" y="1346489"/>
                  <a:pt x="267730" y="1315040"/>
                  <a:pt x="243838" y="1356852"/>
                </a:cubicBezTo>
                <a:cubicBezTo>
                  <a:pt x="238384" y="1366397"/>
                  <a:pt x="234746" y="1376923"/>
                  <a:pt x="229090" y="1386349"/>
                </a:cubicBezTo>
                <a:cubicBezTo>
                  <a:pt x="219970" y="1401548"/>
                  <a:pt x="209425" y="1415846"/>
                  <a:pt x="199593" y="1430594"/>
                </a:cubicBezTo>
                <a:cubicBezTo>
                  <a:pt x="194677" y="1437968"/>
                  <a:pt x="188807" y="1444789"/>
                  <a:pt x="184844" y="1452716"/>
                </a:cubicBezTo>
                <a:cubicBezTo>
                  <a:pt x="179928" y="1462548"/>
                  <a:pt x="174426" y="1472109"/>
                  <a:pt x="170096" y="1482213"/>
                </a:cubicBezTo>
                <a:cubicBezTo>
                  <a:pt x="167034" y="1489358"/>
                  <a:pt x="166198" y="1497383"/>
                  <a:pt x="162722" y="1504336"/>
                </a:cubicBezTo>
                <a:cubicBezTo>
                  <a:pt x="158758" y="1512263"/>
                  <a:pt x="152889" y="1519084"/>
                  <a:pt x="147973" y="1526458"/>
                </a:cubicBezTo>
                <a:cubicBezTo>
                  <a:pt x="134453" y="1567020"/>
                  <a:pt x="148723" y="1530676"/>
                  <a:pt x="125851" y="1570703"/>
                </a:cubicBezTo>
                <a:cubicBezTo>
                  <a:pt x="97906" y="1619608"/>
                  <a:pt x="121453" y="1580964"/>
                  <a:pt x="103728" y="1622323"/>
                </a:cubicBezTo>
                <a:cubicBezTo>
                  <a:pt x="84457" y="1667289"/>
                  <a:pt x="79930" y="1652823"/>
                  <a:pt x="66857" y="1718187"/>
                </a:cubicBezTo>
                <a:cubicBezTo>
                  <a:pt x="61788" y="1743531"/>
                  <a:pt x="59052" y="1760255"/>
                  <a:pt x="52109" y="1784555"/>
                </a:cubicBezTo>
                <a:cubicBezTo>
                  <a:pt x="41825" y="1820551"/>
                  <a:pt x="37495" y="1813105"/>
                  <a:pt x="29986" y="1865671"/>
                </a:cubicBezTo>
                <a:cubicBezTo>
                  <a:pt x="25824" y="1894807"/>
                  <a:pt x="22426" y="1925406"/>
                  <a:pt x="15238" y="1954161"/>
                </a:cubicBezTo>
                <a:cubicBezTo>
                  <a:pt x="13353" y="1961702"/>
                  <a:pt x="10322" y="1968910"/>
                  <a:pt x="7864" y="1976284"/>
                </a:cubicBezTo>
                <a:cubicBezTo>
                  <a:pt x="-1991" y="2114263"/>
                  <a:pt x="-3235" y="2075271"/>
                  <a:pt x="7864" y="2241755"/>
                </a:cubicBezTo>
                <a:cubicBezTo>
                  <a:pt x="12639" y="2313383"/>
                  <a:pt x="10369" y="2280018"/>
                  <a:pt x="22612" y="2322871"/>
                </a:cubicBezTo>
                <a:cubicBezTo>
                  <a:pt x="24367" y="2329014"/>
                  <a:pt x="32536" y="2366448"/>
                  <a:pt x="37361" y="2374490"/>
                </a:cubicBezTo>
                <a:cubicBezTo>
                  <a:pt x="40938" y="2380452"/>
                  <a:pt x="47193" y="2384323"/>
                  <a:pt x="52109" y="2389239"/>
                </a:cubicBezTo>
                <a:cubicBezTo>
                  <a:pt x="59793" y="2412292"/>
                  <a:pt x="67246" y="2441119"/>
                  <a:pt x="88980" y="2455607"/>
                </a:cubicBezTo>
                <a:cubicBezTo>
                  <a:pt x="96354" y="2460523"/>
                  <a:pt x="104294" y="2464681"/>
                  <a:pt x="111103" y="2470355"/>
                </a:cubicBezTo>
                <a:cubicBezTo>
                  <a:pt x="119114" y="2477031"/>
                  <a:pt x="126549" y="2484466"/>
                  <a:pt x="133225" y="2492478"/>
                </a:cubicBezTo>
                <a:cubicBezTo>
                  <a:pt x="138899" y="2499286"/>
                  <a:pt x="141053" y="2509064"/>
                  <a:pt x="147973" y="2514600"/>
                </a:cubicBezTo>
                <a:cubicBezTo>
                  <a:pt x="154043" y="2519456"/>
                  <a:pt x="162722" y="2519516"/>
                  <a:pt x="170096" y="2521974"/>
                </a:cubicBezTo>
                <a:cubicBezTo>
                  <a:pt x="188236" y="2540114"/>
                  <a:pt x="199257" y="2554991"/>
                  <a:pt x="221715" y="2566220"/>
                </a:cubicBezTo>
                <a:cubicBezTo>
                  <a:pt x="228668" y="2569696"/>
                  <a:pt x="236885" y="2570118"/>
                  <a:pt x="243838" y="2573594"/>
                </a:cubicBezTo>
                <a:cubicBezTo>
                  <a:pt x="294765" y="2599056"/>
                  <a:pt x="234068" y="2580369"/>
                  <a:pt x="295457" y="2595716"/>
                </a:cubicBezTo>
                <a:cubicBezTo>
                  <a:pt x="310206" y="2605548"/>
                  <a:pt x="322507" y="2620914"/>
                  <a:pt x="339703" y="2625213"/>
                </a:cubicBezTo>
                <a:cubicBezTo>
                  <a:pt x="349535" y="2627671"/>
                  <a:pt x="359306" y="2630389"/>
                  <a:pt x="369199" y="2632587"/>
                </a:cubicBezTo>
                <a:cubicBezTo>
                  <a:pt x="381434" y="2635306"/>
                  <a:pt x="393978" y="2636663"/>
                  <a:pt x="406070" y="2639961"/>
                </a:cubicBezTo>
                <a:cubicBezTo>
                  <a:pt x="421068" y="2644052"/>
                  <a:pt x="435567" y="2649794"/>
                  <a:pt x="450315" y="2654710"/>
                </a:cubicBezTo>
                <a:cubicBezTo>
                  <a:pt x="544759" y="2686192"/>
                  <a:pt x="464731" y="2661835"/>
                  <a:pt x="701038" y="2669458"/>
                </a:cubicBezTo>
                <a:cubicBezTo>
                  <a:pt x="735451" y="2667000"/>
                  <a:pt x="770004" y="2666039"/>
                  <a:pt x="804277" y="2662084"/>
                </a:cubicBezTo>
                <a:cubicBezTo>
                  <a:pt x="833983" y="2658656"/>
                  <a:pt x="892767" y="2647336"/>
                  <a:pt x="892767" y="2647336"/>
                </a:cubicBezTo>
                <a:cubicBezTo>
                  <a:pt x="945791" y="2629660"/>
                  <a:pt x="879596" y="2651098"/>
                  <a:pt x="944386" y="2632587"/>
                </a:cubicBezTo>
                <a:cubicBezTo>
                  <a:pt x="969956" y="2625282"/>
                  <a:pt x="974807" y="2620855"/>
                  <a:pt x="1003380" y="2610465"/>
                </a:cubicBezTo>
                <a:cubicBezTo>
                  <a:pt x="1017990" y="2605152"/>
                  <a:pt x="1034690" y="2604339"/>
                  <a:pt x="1047625" y="2595716"/>
                </a:cubicBezTo>
                <a:cubicBezTo>
                  <a:pt x="1078181" y="2575347"/>
                  <a:pt x="1061150" y="2583118"/>
                  <a:pt x="1099244" y="2573594"/>
                </a:cubicBezTo>
                <a:cubicBezTo>
                  <a:pt x="1162641" y="2531328"/>
                  <a:pt x="1082432" y="2581999"/>
                  <a:pt x="1143490" y="2551471"/>
                </a:cubicBezTo>
                <a:cubicBezTo>
                  <a:pt x="1151417" y="2547508"/>
                  <a:pt x="1157513" y="2540322"/>
                  <a:pt x="1165612" y="2536723"/>
                </a:cubicBezTo>
                <a:cubicBezTo>
                  <a:pt x="1179818" y="2530409"/>
                  <a:pt x="1195109" y="2526890"/>
                  <a:pt x="1209857" y="2521974"/>
                </a:cubicBezTo>
                <a:cubicBezTo>
                  <a:pt x="1217231" y="2519516"/>
                  <a:pt x="1225512" y="2518912"/>
                  <a:pt x="1231980" y="2514600"/>
                </a:cubicBezTo>
                <a:cubicBezTo>
                  <a:pt x="1260571" y="2495541"/>
                  <a:pt x="1245695" y="2502655"/>
                  <a:pt x="1276225" y="2492478"/>
                </a:cubicBezTo>
                <a:cubicBezTo>
                  <a:pt x="1311283" y="2469105"/>
                  <a:pt x="1289939" y="2480532"/>
                  <a:pt x="1342593" y="2462981"/>
                </a:cubicBezTo>
                <a:lnTo>
                  <a:pt x="1386838" y="2448232"/>
                </a:lnTo>
                <a:cubicBezTo>
                  <a:pt x="1394212" y="2445774"/>
                  <a:pt x="1401339" y="2442382"/>
                  <a:pt x="1408961" y="2440858"/>
                </a:cubicBezTo>
                <a:cubicBezTo>
                  <a:pt x="1500038" y="2422643"/>
                  <a:pt x="1386295" y="2444979"/>
                  <a:pt x="1490077" y="2426110"/>
                </a:cubicBezTo>
                <a:cubicBezTo>
                  <a:pt x="1502409" y="2423868"/>
                  <a:pt x="1514789" y="2421776"/>
                  <a:pt x="1526948" y="2418736"/>
                </a:cubicBezTo>
                <a:cubicBezTo>
                  <a:pt x="1534489" y="2416851"/>
                  <a:pt x="1541415" y="2412712"/>
                  <a:pt x="1549070" y="2411361"/>
                </a:cubicBezTo>
                <a:cubicBezTo>
                  <a:pt x="1583303" y="2405320"/>
                  <a:pt x="1618222" y="2403430"/>
                  <a:pt x="1652309" y="2396613"/>
                </a:cubicBezTo>
                <a:cubicBezTo>
                  <a:pt x="1708613" y="2385353"/>
                  <a:pt x="1676743" y="2390794"/>
                  <a:pt x="1748173" y="2381865"/>
                </a:cubicBezTo>
                <a:cubicBezTo>
                  <a:pt x="1758005" y="2379407"/>
                  <a:pt x="1767776" y="2376689"/>
                  <a:pt x="1777670" y="2374490"/>
                </a:cubicBezTo>
                <a:cubicBezTo>
                  <a:pt x="1789905" y="2371771"/>
                  <a:pt x="1802381" y="2370156"/>
                  <a:pt x="1814541" y="2367116"/>
                </a:cubicBezTo>
                <a:cubicBezTo>
                  <a:pt x="1822082" y="2365231"/>
                  <a:pt x="1829076" y="2361428"/>
                  <a:pt x="1836664" y="2359742"/>
                </a:cubicBezTo>
                <a:cubicBezTo>
                  <a:pt x="1851260" y="2356499"/>
                  <a:pt x="1866340" y="2355730"/>
                  <a:pt x="1880909" y="2352368"/>
                </a:cubicBezTo>
                <a:cubicBezTo>
                  <a:pt x="1898346" y="2348344"/>
                  <a:pt x="1915091" y="2341644"/>
                  <a:pt x="1932528" y="2337620"/>
                </a:cubicBezTo>
                <a:cubicBezTo>
                  <a:pt x="1947097" y="2334258"/>
                  <a:pt x="1962112" y="2333177"/>
                  <a:pt x="1976773" y="2330245"/>
                </a:cubicBezTo>
                <a:cubicBezTo>
                  <a:pt x="1986711" y="2328257"/>
                  <a:pt x="1996376" y="2325070"/>
                  <a:pt x="2006270" y="2322871"/>
                </a:cubicBezTo>
                <a:cubicBezTo>
                  <a:pt x="2040485" y="2315268"/>
                  <a:pt x="2041165" y="2317115"/>
                  <a:pt x="2072638" y="2308123"/>
                </a:cubicBezTo>
                <a:cubicBezTo>
                  <a:pt x="2080112" y="2305988"/>
                  <a:pt x="2087139" y="2302274"/>
                  <a:pt x="2094761" y="2300749"/>
                </a:cubicBezTo>
                <a:cubicBezTo>
                  <a:pt x="2111805" y="2297340"/>
                  <a:pt x="2129174" y="2295832"/>
                  <a:pt x="2146380" y="2293374"/>
                </a:cubicBezTo>
                <a:cubicBezTo>
                  <a:pt x="2153754" y="2290916"/>
                  <a:pt x="2160962" y="2287885"/>
                  <a:pt x="2168503" y="2286000"/>
                </a:cubicBezTo>
                <a:cubicBezTo>
                  <a:pt x="2189120" y="2280846"/>
                  <a:pt x="2229891" y="2274540"/>
                  <a:pt x="2249619" y="2271252"/>
                </a:cubicBezTo>
                <a:cubicBezTo>
                  <a:pt x="2301482" y="2253964"/>
                  <a:pt x="2239320" y="2272968"/>
                  <a:pt x="2338109" y="2256503"/>
                </a:cubicBezTo>
                <a:cubicBezTo>
                  <a:pt x="2345776" y="2255225"/>
                  <a:pt x="2352644" y="2250815"/>
                  <a:pt x="2360232" y="2249129"/>
                </a:cubicBezTo>
                <a:cubicBezTo>
                  <a:pt x="2402009" y="2239845"/>
                  <a:pt x="2418820" y="2241822"/>
                  <a:pt x="2463470" y="2234381"/>
                </a:cubicBezTo>
                <a:cubicBezTo>
                  <a:pt x="2473467" y="2232715"/>
                  <a:pt x="2482855" y="2227681"/>
                  <a:pt x="2492967" y="2227007"/>
                </a:cubicBezTo>
                <a:cubicBezTo>
                  <a:pt x="2556782" y="2222752"/>
                  <a:pt x="2620747" y="2220647"/>
                  <a:pt x="2684696" y="2219632"/>
                </a:cubicBezTo>
                <a:lnTo>
                  <a:pt x="3422115" y="2212258"/>
                </a:lnTo>
                <a:cubicBezTo>
                  <a:pt x="3500773" y="2209800"/>
                  <a:pt x="3579576" y="2210237"/>
                  <a:pt x="3658090" y="2204884"/>
                </a:cubicBezTo>
                <a:cubicBezTo>
                  <a:pt x="3687924" y="2202850"/>
                  <a:pt x="3746580" y="2190136"/>
                  <a:pt x="3746580" y="2190136"/>
                </a:cubicBezTo>
                <a:cubicBezTo>
                  <a:pt x="3753954" y="2187678"/>
                  <a:pt x="3761162" y="2184646"/>
                  <a:pt x="3768703" y="2182761"/>
                </a:cubicBezTo>
                <a:cubicBezTo>
                  <a:pt x="3810814" y="2172233"/>
                  <a:pt x="3797212" y="2179370"/>
                  <a:pt x="3835070" y="2168013"/>
                </a:cubicBezTo>
                <a:cubicBezTo>
                  <a:pt x="3849960" y="2163546"/>
                  <a:pt x="3864881" y="2159039"/>
                  <a:pt x="3879315" y="2153265"/>
                </a:cubicBezTo>
                <a:cubicBezTo>
                  <a:pt x="3889522" y="2149182"/>
                  <a:pt x="3898519" y="2142376"/>
                  <a:pt x="3908812" y="2138516"/>
                </a:cubicBezTo>
                <a:cubicBezTo>
                  <a:pt x="3918302" y="2134957"/>
                  <a:pt x="3928477" y="2133600"/>
                  <a:pt x="3938309" y="2131142"/>
                </a:cubicBezTo>
                <a:cubicBezTo>
                  <a:pt x="4018849" y="2077451"/>
                  <a:pt x="3894676" y="2156647"/>
                  <a:pt x="3989928" y="2109020"/>
                </a:cubicBezTo>
                <a:cubicBezTo>
                  <a:pt x="3996147" y="2105911"/>
                  <a:pt x="3999115" y="2098443"/>
                  <a:pt x="4004677" y="2094271"/>
                </a:cubicBezTo>
                <a:cubicBezTo>
                  <a:pt x="4018857" y="2083636"/>
                  <a:pt x="4036388" y="2077308"/>
                  <a:pt x="4048922" y="2064774"/>
                </a:cubicBezTo>
                <a:cubicBezTo>
                  <a:pt x="4056296" y="2057400"/>
                  <a:pt x="4063033" y="2049328"/>
                  <a:pt x="4071044" y="2042652"/>
                </a:cubicBezTo>
                <a:cubicBezTo>
                  <a:pt x="4077853" y="2036978"/>
                  <a:pt x="4086497" y="2033739"/>
                  <a:pt x="4093167" y="2027903"/>
                </a:cubicBezTo>
                <a:cubicBezTo>
                  <a:pt x="4106248" y="2016457"/>
                  <a:pt x="4116133" y="2001460"/>
                  <a:pt x="4130038" y="1991032"/>
                </a:cubicBezTo>
                <a:cubicBezTo>
                  <a:pt x="4139870" y="1983658"/>
                  <a:pt x="4150286" y="1977003"/>
                  <a:pt x="4159535" y="1968910"/>
                </a:cubicBezTo>
                <a:cubicBezTo>
                  <a:pt x="4170000" y="1959754"/>
                  <a:pt x="4181319" y="1950983"/>
                  <a:pt x="4189032" y="1939413"/>
                </a:cubicBezTo>
                <a:cubicBezTo>
                  <a:pt x="4193948" y="1932039"/>
                  <a:pt x="4197110" y="1923126"/>
                  <a:pt x="4203780" y="1917290"/>
                </a:cubicBezTo>
                <a:cubicBezTo>
                  <a:pt x="4217120" y="1905618"/>
                  <a:pt x="4235492" y="1900328"/>
                  <a:pt x="4248025" y="1887794"/>
                </a:cubicBezTo>
                <a:cubicBezTo>
                  <a:pt x="4290924" y="1844892"/>
                  <a:pt x="4229092" y="1904800"/>
                  <a:pt x="4284896" y="1858297"/>
                </a:cubicBezTo>
                <a:cubicBezTo>
                  <a:pt x="4292908" y="1851621"/>
                  <a:pt x="4299007" y="1842850"/>
                  <a:pt x="4307019" y="1836174"/>
                </a:cubicBezTo>
                <a:cubicBezTo>
                  <a:pt x="4313827" y="1830500"/>
                  <a:pt x="4322412" y="1827194"/>
                  <a:pt x="4329141" y="1821426"/>
                </a:cubicBezTo>
                <a:cubicBezTo>
                  <a:pt x="4339698" y="1812377"/>
                  <a:pt x="4347068" y="1799642"/>
                  <a:pt x="4358638" y="1791929"/>
                </a:cubicBezTo>
                <a:cubicBezTo>
                  <a:pt x="4426730" y="1746536"/>
                  <a:pt x="4342971" y="1804463"/>
                  <a:pt x="4395509" y="1762432"/>
                </a:cubicBezTo>
                <a:cubicBezTo>
                  <a:pt x="4416456" y="1745675"/>
                  <a:pt x="4426354" y="1746335"/>
                  <a:pt x="4447128" y="1725561"/>
                </a:cubicBezTo>
                <a:cubicBezTo>
                  <a:pt x="4453395" y="1719294"/>
                  <a:pt x="4456341" y="1710360"/>
                  <a:pt x="4461877" y="1703439"/>
                </a:cubicBezTo>
                <a:cubicBezTo>
                  <a:pt x="4466220" y="1698010"/>
                  <a:pt x="4472282" y="1694119"/>
                  <a:pt x="4476625" y="1688690"/>
                </a:cubicBezTo>
                <a:cubicBezTo>
                  <a:pt x="4482161" y="1681770"/>
                  <a:pt x="4485837" y="1673488"/>
                  <a:pt x="4491373" y="1666568"/>
                </a:cubicBezTo>
                <a:cubicBezTo>
                  <a:pt x="4509666" y="1643703"/>
                  <a:pt x="4505737" y="1659963"/>
                  <a:pt x="4520870" y="1629697"/>
                </a:cubicBezTo>
                <a:cubicBezTo>
                  <a:pt x="4540014" y="1591407"/>
                  <a:pt x="4514186" y="1621631"/>
                  <a:pt x="4542993" y="1592826"/>
                </a:cubicBezTo>
                <a:cubicBezTo>
                  <a:pt x="4545356" y="1583375"/>
                  <a:pt x="4552451" y="1551786"/>
                  <a:pt x="4557741" y="1541207"/>
                </a:cubicBezTo>
                <a:cubicBezTo>
                  <a:pt x="4573925" y="1508839"/>
                  <a:pt x="4574309" y="1528374"/>
                  <a:pt x="4587238" y="1489587"/>
                </a:cubicBezTo>
                <a:cubicBezTo>
                  <a:pt x="4593648" y="1470358"/>
                  <a:pt x="4595576" y="1449823"/>
                  <a:pt x="4601986" y="1430594"/>
                </a:cubicBezTo>
                <a:cubicBezTo>
                  <a:pt x="4619664" y="1377565"/>
                  <a:pt x="4598222" y="1443772"/>
                  <a:pt x="4616735" y="1378974"/>
                </a:cubicBezTo>
                <a:cubicBezTo>
                  <a:pt x="4618870" y="1371500"/>
                  <a:pt x="4622224" y="1364393"/>
                  <a:pt x="4624109" y="1356852"/>
                </a:cubicBezTo>
                <a:cubicBezTo>
                  <a:pt x="4638219" y="1300410"/>
                  <a:pt x="4625422" y="1332636"/>
                  <a:pt x="4638857" y="1260987"/>
                </a:cubicBezTo>
                <a:cubicBezTo>
                  <a:pt x="4642593" y="1241065"/>
                  <a:pt x="4648690" y="1221658"/>
                  <a:pt x="4653606" y="1201994"/>
                </a:cubicBezTo>
                <a:cubicBezTo>
                  <a:pt x="4656064" y="1192162"/>
                  <a:pt x="4659314" y="1182494"/>
                  <a:pt x="4660980" y="1172497"/>
                </a:cubicBezTo>
                <a:cubicBezTo>
                  <a:pt x="4663438" y="1157749"/>
                  <a:pt x="4665679" y="1142963"/>
                  <a:pt x="4668354" y="1128252"/>
                </a:cubicBezTo>
                <a:cubicBezTo>
                  <a:pt x="4670596" y="1115920"/>
                  <a:pt x="4673667" y="1103744"/>
                  <a:pt x="4675728" y="1091381"/>
                </a:cubicBezTo>
                <a:cubicBezTo>
                  <a:pt x="4678586" y="1074236"/>
                  <a:pt x="4679994" y="1056862"/>
                  <a:pt x="4683103" y="1039761"/>
                </a:cubicBezTo>
                <a:cubicBezTo>
                  <a:pt x="4699321" y="950568"/>
                  <a:pt x="4687629" y="1109385"/>
                  <a:pt x="4705225" y="907026"/>
                </a:cubicBezTo>
                <a:lnTo>
                  <a:pt x="4719973" y="737420"/>
                </a:lnTo>
                <a:cubicBezTo>
                  <a:pt x="4718583" y="679024"/>
                  <a:pt x="4722599" y="471374"/>
                  <a:pt x="4705225" y="361336"/>
                </a:cubicBezTo>
                <a:cubicBezTo>
                  <a:pt x="4701316" y="336575"/>
                  <a:pt x="4695393" y="312175"/>
                  <a:pt x="4690477" y="287594"/>
                </a:cubicBezTo>
                <a:cubicBezTo>
                  <a:pt x="4687597" y="273192"/>
                  <a:pt x="4677711" y="215836"/>
                  <a:pt x="4668354" y="206478"/>
                </a:cubicBezTo>
                <a:cubicBezTo>
                  <a:pt x="4647339" y="185462"/>
                  <a:pt x="4657463" y="197514"/>
                  <a:pt x="4638857" y="169607"/>
                </a:cubicBezTo>
                <a:cubicBezTo>
                  <a:pt x="4636399" y="162233"/>
                  <a:pt x="4636339" y="153554"/>
                  <a:pt x="4631483" y="147484"/>
                </a:cubicBezTo>
                <a:cubicBezTo>
                  <a:pt x="4625947" y="140564"/>
                  <a:pt x="4616281" y="138272"/>
                  <a:pt x="4609361" y="132736"/>
                </a:cubicBezTo>
                <a:cubicBezTo>
                  <a:pt x="4603932" y="128393"/>
                  <a:pt x="4600831" y="121096"/>
                  <a:pt x="4594612" y="117987"/>
                </a:cubicBezTo>
                <a:cubicBezTo>
                  <a:pt x="4580707" y="111035"/>
                  <a:pt x="4565115" y="108155"/>
                  <a:pt x="4550367" y="103239"/>
                </a:cubicBezTo>
                <a:cubicBezTo>
                  <a:pt x="4525912" y="95088"/>
                  <a:pt x="4547908" y="81116"/>
                  <a:pt x="4528244" y="73742"/>
                </a:cubicBezTo>
                <a:close/>
              </a:path>
            </a:pathLst>
          </a:cu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1F2E173-5236-1D42-97E0-F6402C5DA4D2}"/>
              </a:ext>
            </a:extLst>
          </p:cNvPr>
          <p:cNvSpPr txBox="1"/>
          <p:nvPr/>
        </p:nvSpPr>
        <p:spPr>
          <a:xfrm>
            <a:off x="6781800" y="3841490"/>
            <a:ext cx="2260600" cy="707886"/>
          </a:xfrm>
          <a:prstGeom prst="rect">
            <a:avLst/>
          </a:prstGeom>
          <a:solidFill>
            <a:schemeClr val="bg1"/>
          </a:solidFill>
        </p:spPr>
        <p:txBody>
          <a:bodyPr wrap="square" rtlCol="0">
            <a:spAutoFit/>
          </a:bodyPr>
          <a:lstStyle/>
          <a:p>
            <a:r>
              <a:rPr lang="en-US" sz="2000"/>
              <a:t>Triangle: </a:t>
            </a:r>
          </a:p>
          <a:p>
            <a:r>
              <a:rPr lang="en-US" sz="2000"/>
              <a:t>RHF best</a:t>
            </a:r>
          </a:p>
        </p:txBody>
      </p:sp>
      <p:sp>
        <p:nvSpPr>
          <p:cNvPr id="9" name="TextBox 8">
            <a:extLst>
              <a:ext uri="{FF2B5EF4-FFF2-40B4-BE49-F238E27FC236}">
                <a16:creationId xmlns:a16="http://schemas.microsoft.com/office/drawing/2014/main" id="{B91785E5-51F3-DD4D-BBA0-6EE429B60068}"/>
              </a:ext>
            </a:extLst>
          </p:cNvPr>
          <p:cNvSpPr txBox="1"/>
          <p:nvPr/>
        </p:nvSpPr>
        <p:spPr>
          <a:xfrm>
            <a:off x="1066800" y="4980057"/>
            <a:ext cx="2260600" cy="707886"/>
          </a:xfrm>
          <a:prstGeom prst="rect">
            <a:avLst/>
          </a:prstGeom>
          <a:solidFill>
            <a:schemeClr val="bg1"/>
          </a:solidFill>
        </p:spPr>
        <p:txBody>
          <a:bodyPr wrap="square" rtlCol="0">
            <a:spAutoFit/>
          </a:bodyPr>
          <a:lstStyle/>
          <a:p>
            <a:r>
              <a:rPr lang="en-US" sz="2000" dirty="0"/>
              <a:t>Circle: </a:t>
            </a:r>
          </a:p>
          <a:p>
            <a:r>
              <a:rPr lang="en-US" sz="2000" dirty="0"/>
              <a:t>EnKF best</a:t>
            </a:r>
          </a:p>
        </p:txBody>
      </p:sp>
      <p:cxnSp>
        <p:nvCxnSpPr>
          <p:cNvPr id="10" name="Straight Arrow Connector 9">
            <a:extLst>
              <a:ext uri="{FF2B5EF4-FFF2-40B4-BE49-F238E27FC236}">
                <a16:creationId xmlns:a16="http://schemas.microsoft.com/office/drawing/2014/main" id="{6FDCC990-00AD-0942-9111-E4767819771C}"/>
              </a:ext>
            </a:extLst>
          </p:cNvPr>
          <p:cNvCxnSpPr>
            <a:cxnSpLocks/>
          </p:cNvCxnSpPr>
          <p:nvPr/>
        </p:nvCxnSpPr>
        <p:spPr>
          <a:xfrm flipV="1">
            <a:off x="1981200" y="4724400"/>
            <a:ext cx="609600" cy="38100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607F4D88-CCC7-0540-AEF2-8EE5D45C041A}"/>
              </a:ext>
            </a:extLst>
          </p:cNvPr>
          <p:cNvCxnSpPr>
            <a:cxnSpLocks/>
          </p:cNvCxnSpPr>
          <p:nvPr/>
        </p:nvCxnSpPr>
        <p:spPr>
          <a:xfrm flipH="1" flipV="1">
            <a:off x="6705600" y="3657600"/>
            <a:ext cx="457200" cy="18389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882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effectLst/>
              </a:rPr>
              <a:t>Schematic of a Sequential Ensemble Filter</a:t>
            </a:r>
            <a:endParaRPr lang="en-US" sz="2400"/>
          </a:p>
        </p:txBody>
      </p:sp>
      <p:pic>
        <p:nvPicPr>
          <p:cNvPr id="3" name="Picture 4" descr="DataAssimilationDiagram_fram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2055813"/>
            <a:ext cx="8280400" cy="4622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Box 6"/>
          <p:cNvSpPr txBox="1">
            <a:spLocks noChangeArrowheads="1"/>
          </p:cNvSpPr>
          <p:nvPr/>
        </p:nvSpPr>
        <p:spPr bwMode="auto">
          <a:xfrm>
            <a:off x="457200" y="1143000"/>
            <a:ext cx="7924800"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spAutoFit/>
          </a:bodyPr>
          <a:lstStyle/>
          <a:p>
            <a:pPr marL="457200" indent="-457200" defTabSz="457200" eaLnBrk="1" fontAlgn="auto" hangingPunct="1">
              <a:spcBef>
                <a:spcPts val="0"/>
              </a:spcBef>
              <a:spcAft>
                <a:spcPts val="0"/>
              </a:spcAft>
              <a:buFont typeface="+mj-lt"/>
              <a:buAutoNum type="arabicPeriod" startAt="2"/>
            </a:pPr>
            <a:r>
              <a:rPr lang="en-US">
                <a:solidFill>
                  <a:prstClr val="black"/>
                </a:solidFill>
                <a:latin typeface="Calibri"/>
                <a:ea typeface="+mn-ea"/>
                <a:cs typeface="+mn-cs"/>
              </a:rPr>
              <a:t>Get prior ensemble sample of observation, </a:t>
            </a:r>
            <a:r>
              <a:rPr lang="en-US" i="1">
                <a:solidFill>
                  <a:prstClr val="black"/>
                </a:solidFill>
                <a:latin typeface="Times"/>
                <a:ea typeface="+mn-ea"/>
                <a:cs typeface="Times"/>
              </a:rPr>
              <a:t>y = h(x)</a:t>
            </a:r>
            <a:r>
              <a:rPr lang="en-US">
                <a:solidFill>
                  <a:prstClr val="black"/>
                </a:solidFill>
                <a:latin typeface="Calibri"/>
                <a:ea typeface="+mn-ea"/>
                <a:cs typeface="+mn-cs"/>
              </a:rPr>
              <a:t>, by applying forward operator </a:t>
            </a:r>
            <a:r>
              <a:rPr lang="en-US" b="1">
                <a:solidFill>
                  <a:prstClr val="black"/>
                </a:solidFill>
                <a:latin typeface="Calibri"/>
                <a:ea typeface="+mn-ea"/>
                <a:cs typeface="+mn-cs"/>
              </a:rPr>
              <a:t>h</a:t>
            </a:r>
            <a:r>
              <a:rPr lang="en-US">
                <a:solidFill>
                  <a:prstClr val="black"/>
                </a:solidFill>
                <a:latin typeface="Calibri"/>
                <a:ea typeface="+mn-ea"/>
                <a:cs typeface="+mn-cs"/>
              </a:rPr>
              <a:t> to each ensemble member.</a:t>
            </a:r>
            <a:endParaRPr lang="en-US">
              <a:solidFill>
                <a:prstClr val="black"/>
              </a:solidFill>
              <a:latin typeface="Times New Roman" charset="0"/>
              <a:ea typeface="+mn-ea"/>
              <a:cs typeface="+mn-cs"/>
            </a:endParaRPr>
          </a:p>
        </p:txBody>
      </p:sp>
      <p:sp>
        <p:nvSpPr>
          <p:cNvPr id="5" name="Text Box 7"/>
          <p:cNvSpPr txBox="1">
            <a:spLocks noChangeArrowheads="1"/>
          </p:cNvSpPr>
          <p:nvPr/>
        </p:nvSpPr>
        <p:spPr bwMode="auto">
          <a:xfrm>
            <a:off x="5138738" y="2681794"/>
            <a:ext cx="3417887" cy="30469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spAutoFit/>
          </a:bodyPr>
          <a:lstStyle/>
          <a:p>
            <a:pPr defTabSz="457200" eaLnBrk="1" fontAlgn="auto" hangingPunct="1">
              <a:spcBef>
                <a:spcPts val="0"/>
              </a:spcBef>
              <a:spcAft>
                <a:spcPts val="0"/>
              </a:spcAft>
            </a:pPr>
            <a:r>
              <a:rPr lang="en-US">
                <a:solidFill>
                  <a:prstClr val="black"/>
                </a:solidFill>
                <a:latin typeface="Calibri"/>
                <a:ea typeface="+mn-ea"/>
                <a:cs typeface="+mn-cs"/>
              </a:rPr>
              <a:t>Theory: observations from instruments with uncorrelated errors can be done sequentially.</a:t>
            </a:r>
          </a:p>
          <a:p>
            <a:pPr defTabSz="457200" eaLnBrk="1" fontAlgn="auto" hangingPunct="1">
              <a:spcBef>
                <a:spcPts val="0"/>
              </a:spcBef>
              <a:spcAft>
                <a:spcPts val="0"/>
              </a:spcAft>
            </a:pPr>
            <a:endParaRPr lang="en-US">
              <a:solidFill>
                <a:prstClr val="black"/>
              </a:solidFill>
              <a:latin typeface="Calibri"/>
              <a:ea typeface="+mn-ea"/>
              <a:cs typeface="+mn-cs"/>
            </a:endParaRPr>
          </a:p>
          <a:p>
            <a:pPr defTabSz="457200" eaLnBrk="1" fontAlgn="auto" hangingPunct="1">
              <a:spcBef>
                <a:spcPts val="0"/>
              </a:spcBef>
              <a:spcAft>
                <a:spcPts val="0"/>
              </a:spcAft>
            </a:pPr>
            <a:r>
              <a:rPr lang="en-US">
                <a:solidFill>
                  <a:srgbClr val="FF0000"/>
                </a:solidFill>
                <a:latin typeface="Calibri"/>
                <a:ea typeface="+mn-ea"/>
                <a:cs typeface="+mn-cs"/>
              </a:rPr>
              <a:t>Can think about single observation without (too much) loss of generality.</a:t>
            </a:r>
          </a:p>
        </p:txBody>
      </p:sp>
    </p:spTree>
    <p:extLst>
      <p:ext uri="{BB962C8B-B14F-4D97-AF65-F5344CB8AC3E}">
        <p14:creationId xmlns:p14="http://schemas.microsoft.com/office/powerpoint/2010/main" val="492142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dirty="0"/>
              <a:t>Observation error variance 4.0</a:t>
            </a:r>
          </a:p>
        </p:txBody>
      </p:sp>
      <p:sp>
        <p:nvSpPr>
          <p:cNvPr id="7" name="Freeform 6">
            <a:extLst>
              <a:ext uri="{FF2B5EF4-FFF2-40B4-BE49-F238E27FC236}">
                <a16:creationId xmlns:a16="http://schemas.microsoft.com/office/drawing/2014/main" id="{81D4A7B4-4763-204F-ACAA-5F0B8CA6CD85}"/>
              </a:ext>
            </a:extLst>
          </p:cNvPr>
          <p:cNvSpPr/>
          <p:nvPr/>
        </p:nvSpPr>
        <p:spPr>
          <a:xfrm>
            <a:off x="2326479" y="1801305"/>
            <a:ext cx="4719973" cy="2671333"/>
          </a:xfrm>
          <a:custGeom>
            <a:avLst/>
            <a:gdLst>
              <a:gd name="connsiteX0" fmla="*/ 4528244 w 4719973"/>
              <a:gd name="connsiteY0" fmla="*/ 73742 h 2671333"/>
              <a:gd name="connsiteX1" fmla="*/ 4432380 w 4719973"/>
              <a:gd name="connsiteY1" fmla="*/ 58994 h 2671333"/>
              <a:gd name="connsiteX2" fmla="*/ 4388135 w 4719973"/>
              <a:gd name="connsiteY2" fmla="*/ 51620 h 2671333"/>
              <a:gd name="connsiteX3" fmla="*/ 4329141 w 4719973"/>
              <a:gd name="connsiteY3" fmla="*/ 44245 h 2671333"/>
              <a:gd name="connsiteX4" fmla="*/ 4277522 w 4719973"/>
              <a:gd name="connsiteY4" fmla="*/ 36871 h 2671333"/>
              <a:gd name="connsiteX5" fmla="*/ 4218528 w 4719973"/>
              <a:gd name="connsiteY5" fmla="*/ 29497 h 2671333"/>
              <a:gd name="connsiteX6" fmla="*/ 4174283 w 4719973"/>
              <a:gd name="connsiteY6" fmla="*/ 22123 h 2671333"/>
              <a:gd name="connsiteX7" fmla="*/ 4063670 w 4719973"/>
              <a:gd name="connsiteY7" fmla="*/ 14749 h 2671333"/>
              <a:gd name="connsiteX8" fmla="*/ 3761328 w 4719973"/>
              <a:gd name="connsiteY8" fmla="*/ 0 h 2671333"/>
              <a:gd name="connsiteX9" fmla="*/ 3451612 w 4719973"/>
              <a:gd name="connsiteY9" fmla="*/ 7374 h 2671333"/>
              <a:gd name="connsiteX10" fmla="*/ 3333625 w 4719973"/>
              <a:gd name="connsiteY10" fmla="*/ 22123 h 2671333"/>
              <a:gd name="connsiteX11" fmla="*/ 3230386 w 4719973"/>
              <a:gd name="connsiteY11" fmla="*/ 29497 h 2671333"/>
              <a:gd name="connsiteX12" fmla="*/ 3112399 w 4719973"/>
              <a:gd name="connsiteY12" fmla="*/ 44245 h 2671333"/>
              <a:gd name="connsiteX13" fmla="*/ 3053406 w 4719973"/>
              <a:gd name="connsiteY13" fmla="*/ 51620 h 2671333"/>
              <a:gd name="connsiteX14" fmla="*/ 2979664 w 4719973"/>
              <a:gd name="connsiteY14" fmla="*/ 58994 h 2671333"/>
              <a:gd name="connsiteX15" fmla="*/ 2942793 w 4719973"/>
              <a:gd name="connsiteY15" fmla="*/ 66368 h 2671333"/>
              <a:gd name="connsiteX16" fmla="*/ 2846928 w 4719973"/>
              <a:gd name="connsiteY16" fmla="*/ 73742 h 2671333"/>
              <a:gd name="connsiteX17" fmla="*/ 2810057 w 4719973"/>
              <a:gd name="connsiteY17" fmla="*/ 81116 h 2671333"/>
              <a:gd name="connsiteX18" fmla="*/ 2758438 w 4719973"/>
              <a:gd name="connsiteY18" fmla="*/ 88490 h 2671333"/>
              <a:gd name="connsiteX19" fmla="*/ 2736315 w 4719973"/>
              <a:gd name="connsiteY19" fmla="*/ 95865 h 2671333"/>
              <a:gd name="connsiteX20" fmla="*/ 2677322 w 4719973"/>
              <a:gd name="connsiteY20" fmla="*/ 110613 h 2671333"/>
              <a:gd name="connsiteX21" fmla="*/ 2655199 w 4719973"/>
              <a:gd name="connsiteY21" fmla="*/ 117987 h 2671333"/>
              <a:gd name="connsiteX22" fmla="*/ 2618328 w 4719973"/>
              <a:gd name="connsiteY22" fmla="*/ 125361 h 2671333"/>
              <a:gd name="connsiteX23" fmla="*/ 2566709 w 4719973"/>
              <a:gd name="connsiteY23" fmla="*/ 140110 h 2671333"/>
              <a:gd name="connsiteX24" fmla="*/ 2507715 w 4719973"/>
              <a:gd name="connsiteY24" fmla="*/ 154858 h 2671333"/>
              <a:gd name="connsiteX25" fmla="*/ 2478219 w 4719973"/>
              <a:gd name="connsiteY25" fmla="*/ 169607 h 2671333"/>
              <a:gd name="connsiteX26" fmla="*/ 2456096 w 4719973"/>
              <a:gd name="connsiteY26" fmla="*/ 176981 h 2671333"/>
              <a:gd name="connsiteX27" fmla="*/ 2404477 w 4719973"/>
              <a:gd name="connsiteY27" fmla="*/ 199103 h 2671333"/>
              <a:gd name="connsiteX28" fmla="*/ 2374980 w 4719973"/>
              <a:gd name="connsiteY28" fmla="*/ 213852 h 2671333"/>
              <a:gd name="connsiteX29" fmla="*/ 2315986 w 4719973"/>
              <a:gd name="connsiteY29" fmla="*/ 228600 h 2671333"/>
              <a:gd name="connsiteX30" fmla="*/ 2234870 w 4719973"/>
              <a:gd name="connsiteY30" fmla="*/ 258097 h 2671333"/>
              <a:gd name="connsiteX31" fmla="*/ 2175877 w 4719973"/>
              <a:gd name="connsiteY31" fmla="*/ 272845 h 2671333"/>
              <a:gd name="connsiteX32" fmla="*/ 2131632 w 4719973"/>
              <a:gd name="connsiteY32" fmla="*/ 287594 h 2671333"/>
              <a:gd name="connsiteX33" fmla="*/ 2109509 w 4719973"/>
              <a:gd name="connsiteY33" fmla="*/ 294968 h 2671333"/>
              <a:gd name="connsiteX34" fmla="*/ 2072638 w 4719973"/>
              <a:gd name="connsiteY34" fmla="*/ 302342 h 2671333"/>
              <a:gd name="connsiteX35" fmla="*/ 2021019 w 4719973"/>
              <a:gd name="connsiteY35" fmla="*/ 309716 h 2671333"/>
              <a:gd name="connsiteX36" fmla="*/ 1991522 w 4719973"/>
              <a:gd name="connsiteY36" fmla="*/ 317090 h 2671333"/>
              <a:gd name="connsiteX37" fmla="*/ 1962025 w 4719973"/>
              <a:gd name="connsiteY37" fmla="*/ 331839 h 2671333"/>
              <a:gd name="connsiteX38" fmla="*/ 1932528 w 4719973"/>
              <a:gd name="connsiteY38" fmla="*/ 339213 h 2671333"/>
              <a:gd name="connsiteX39" fmla="*/ 1866161 w 4719973"/>
              <a:gd name="connsiteY39" fmla="*/ 361336 h 2671333"/>
              <a:gd name="connsiteX40" fmla="*/ 1844038 w 4719973"/>
              <a:gd name="connsiteY40" fmla="*/ 368710 h 2671333"/>
              <a:gd name="connsiteX41" fmla="*/ 1821915 w 4719973"/>
              <a:gd name="connsiteY41" fmla="*/ 376084 h 2671333"/>
              <a:gd name="connsiteX42" fmla="*/ 1740799 w 4719973"/>
              <a:gd name="connsiteY42" fmla="*/ 405581 h 2671333"/>
              <a:gd name="connsiteX43" fmla="*/ 1711303 w 4719973"/>
              <a:gd name="connsiteY43" fmla="*/ 412955 h 2671333"/>
              <a:gd name="connsiteX44" fmla="*/ 1667057 w 4719973"/>
              <a:gd name="connsiteY44" fmla="*/ 427703 h 2671333"/>
              <a:gd name="connsiteX45" fmla="*/ 1622812 w 4719973"/>
              <a:gd name="connsiteY45" fmla="*/ 442452 h 2671333"/>
              <a:gd name="connsiteX46" fmla="*/ 1578567 w 4719973"/>
              <a:gd name="connsiteY46" fmla="*/ 457200 h 2671333"/>
              <a:gd name="connsiteX47" fmla="*/ 1497451 w 4719973"/>
              <a:gd name="connsiteY47" fmla="*/ 479323 h 2671333"/>
              <a:gd name="connsiteX48" fmla="*/ 1431083 w 4719973"/>
              <a:gd name="connsiteY48" fmla="*/ 501445 h 2671333"/>
              <a:gd name="connsiteX49" fmla="*/ 1408961 w 4719973"/>
              <a:gd name="connsiteY49" fmla="*/ 508820 h 2671333"/>
              <a:gd name="connsiteX50" fmla="*/ 1386838 w 4719973"/>
              <a:gd name="connsiteY50" fmla="*/ 516194 h 2671333"/>
              <a:gd name="connsiteX51" fmla="*/ 1305722 w 4719973"/>
              <a:gd name="connsiteY51" fmla="*/ 553065 h 2671333"/>
              <a:gd name="connsiteX52" fmla="*/ 1261477 w 4719973"/>
              <a:gd name="connsiteY52" fmla="*/ 567813 h 2671333"/>
              <a:gd name="connsiteX53" fmla="*/ 1195109 w 4719973"/>
              <a:gd name="connsiteY53" fmla="*/ 597310 h 2671333"/>
              <a:gd name="connsiteX54" fmla="*/ 1128741 w 4719973"/>
              <a:gd name="connsiteY54" fmla="*/ 619432 h 2671333"/>
              <a:gd name="connsiteX55" fmla="*/ 1113993 w 4719973"/>
              <a:gd name="connsiteY55" fmla="*/ 634181 h 2671333"/>
              <a:gd name="connsiteX56" fmla="*/ 1091870 w 4719973"/>
              <a:gd name="connsiteY56" fmla="*/ 641555 h 2671333"/>
              <a:gd name="connsiteX57" fmla="*/ 1062373 w 4719973"/>
              <a:gd name="connsiteY57" fmla="*/ 656303 h 2671333"/>
              <a:gd name="connsiteX58" fmla="*/ 1018128 w 4719973"/>
              <a:gd name="connsiteY58" fmla="*/ 685800 h 2671333"/>
              <a:gd name="connsiteX59" fmla="*/ 988632 w 4719973"/>
              <a:gd name="connsiteY59" fmla="*/ 700549 h 2671333"/>
              <a:gd name="connsiteX60" fmla="*/ 973883 w 4719973"/>
              <a:gd name="connsiteY60" fmla="*/ 715297 h 2671333"/>
              <a:gd name="connsiteX61" fmla="*/ 944386 w 4719973"/>
              <a:gd name="connsiteY61" fmla="*/ 730045 h 2671333"/>
              <a:gd name="connsiteX62" fmla="*/ 892767 w 4719973"/>
              <a:gd name="connsiteY62" fmla="*/ 766916 h 2671333"/>
              <a:gd name="connsiteX63" fmla="*/ 863270 w 4719973"/>
              <a:gd name="connsiteY63" fmla="*/ 781665 h 2671333"/>
              <a:gd name="connsiteX64" fmla="*/ 841148 w 4719973"/>
              <a:gd name="connsiteY64" fmla="*/ 803787 h 2671333"/>
              <a:gd name="connsiteX65" fmla="*/ 782154 w 4719973"/>
              <a:gd name="connsiteY65" fmla="*/ 840658 h 2671333"/>
              <a:gd name="connsiteX66" fmla="*/ 723161 w 4719973"/>
              <a:gd name="connsiteY66" fmla="*/ 892278 h 2671333"/>
              <a:gd name="connsiteX67" fmla="*/ 678915 w 4719973"/>
              <a:gd name="connsiteY67" fmla="*/ 921774 h 2671333"/>
              <a:gd name="connsiteX68" fmla="*/ 664167 w 4719973"/>
              <a:gd name="connsiteY68" fmla="*/ 936523 h 2671333"/>
              <a:gd name="connsiteX69" fmla="*/ 605173 w 4719973"/>
              <a:gd name="connsiteY69" fmla="*/ 980768 h 2671333"/>
              <a:gd name="connsiteX70" fmla="*/ 568303 w 4719973"/>
              <a:gd name="connsiteY70" fmla="*/ 1017639 h 2671333"/>
              <a:gd name="connsiteX71" fmla="*/ 546180 w 4719973"/>
              <a:gd name="connsiteY71" fmla="*/ 1039761 h 2671333"/>
              <a:gd name="connsiteX72" fmla="*/ 531432 w 4719973"/>
              <a:gd name="connsiteY72" fmla="*/ 1054510 h 2671333"/>
              <a:gd name="connsiteX73" fmla="*/ 472438 w 4719973"/>
              <a:gd name="connsiteY73" fmla="*/ 1098755 h 2671333"/>
              <a:gd name="connsiteX74" fmla="*/ 442941 w 4719973"/>
              <a:gd name="connsiteY74" fmla="*/ 1120878 h 2671333"/>
              <a:gd name="connsiteX75" fmla="*/ 428193 w 4719973"/>
              <a:gd name="connsiteY75" fmla="*/ 1143000 h 2671333"/>
              <a:gd name="connsiteX76" fmla="*/ 383948 w 4719973"/>
              <a:gd name="connsiteY76" fmla="*/ 1187245 h 2671333"/>
              <a:gd name="connsiteX77" fmla="*/ 369199 w 4719973"/>
              <a:gd name="connsiteY77" fmla="*/ 1201994 h 2671333"/>
              <a:gd name="connsiteX78" fmla="*/ 354451 w 4719973"/>
              <a:gd name="connsiteY78" fmla="*/ 1224116 h 2671333"/>
              <a:gd name="connsiteX79" fmla="*/ 317580 w 4719973"/>
              <a:gd name="connsiteY79" fmla="*/ 1260987 h 2671333"/>
              <a:gd name="connsiteX80" fmla="*/ 302832 w 4719973"/>
              <a:gd name="connsiteY80" fmla="*/ 1290484 h 2671333"/>
              <a:gd name="connsiteX81" fmla="*/ 243838 w 4719973"/>
              <a:gd name="connsiteY81" fmla="*/ 1356852 h 2671333"/>
              <a:gd name="connsiteX82" fmla="*/ 229090 w 4719973"/>
              <a:gd name="connsiteY82" fmla="*/ 1386349 h 2671333"/>
              <a:gd name="connsiteX83" fmla="*/ 199593 w 4719973"/>
              <a:gd name="connsiteY83" fmla="*/ 1430594 h 2671333"/>
              <a:gd name="connsiteX84" fmla="*/ 184844 w 4719973"/>
              <a:gd name="connsiteY84" fmla="*/ 1452716 h 2671333"/>
              <a:gd name="connsiteX85" fmla="*/ 170096 w 4719973"/>
              <a:gd name="connsiteY85" fmla="*/ 1482213 h 2671333"/>
              <a:gd name="connsiteX86" fmla="*/ 162722 w 4719973"/>
              <a:gd name="connsiteY86" fmla="*/ 1504336 h 2671333"/>
              <a:gd name="connsiteX87" fmla="*/ 147973 w 4719973"/>
              <a:gd name="connsiteY87" fmla="*/ 1526458 h 2671333"/>
              <a:gd name="connsiteX88" fmla="*/ 125851 w 4719973"/>
              <a:gd name="connsiteY88" fmla="*/ 1570703 h 2671333"/>
              <a:gd name="connsiteX89" fmla="*/ 103728 w 4719973"/>
              <a:gd name="connsiteY89" fmla="*/ 1622323 h 2671333"/>
              <a:gd name="connsiteX90" fmla="*/ 66857 w 4719973"/>
              <a:gd name="connsiteY90" fmla="*/ 1718187 h 2671333"/>
              <a:gd name="connsiteX91" fmla="*/ 52109 w 4719973"/>
              <a:gd name="connsiteY91" fmla="*/ 1784555 h 2671333"/>
              <a:gd name="connsiteX92" fmla="*/ 29986 w 4719973"/>
              <a:gd name="connsiteY92" fmla="*/ 1865671 h 2671333"/>
              <a:gd name="connsiteX93" fmla="*/ 15238 w 4719973"/>
              <a:gd name="connsiteY93" fmla="*/ 1954161 h 2671333"/>
              <a:gd name="connsiteX94" fmla="*/ 7864 w 4719973"/>
              <a:gd name="connsiteY94" fmla="*/ 1976284 h 2671333"/>
              <a:gd name="connsiteX95" fmla="*/ 7864 w 4719973"/>
              <a:gd name="connsiteY95" fmla="*/ 2241755 h 2671333"/>
              <a:gd name="connsiteX96" fmla="*/ 22612 w 4719973"/>
              <a:gd name="connsiteY96" fmla="*/ 2322871 h 2671333"/>
              <a:gd name="connsiteX97" fmla="*/ 37361 w 4719973"/>
              <a:gd name="connsiteY97" fmla="*/ 2374490 h 2671333"/>
              <a:gd name="connsiteX98" fmla="*/ 52109 w 4719973"/>
              <a:gd name="connsiteY98" fmla="*/ 2389239 h 2671333"/>
              <a:gd name="connsiteX99" fmla="*/ 88980 w 4719973"/>
              <a:gd name="connsiteY99" fmla="*/ 2455607 h 2671333"/>
              <a:gd name="connsiteX100" fmla="*/ 111103 w 4719973"/>
              <a:gd name="connsiteY100" fmla="*/ 2470355 h 2671333"/>
              <a:gd name="connsiteX101" fmla="*/ 133225 w 4719973"/>
              <a:gd name="connsiteY101" fmla="*/ 2492478 h 2671333"/>
              <a:gd name="connsiteX102" fmla="*/ 147973 w 4719973"/>
              <a:gd name="connsiteY102" fmla="*/ 2514600 h 2671333"/>
              <a:gd name="connsiteX103" fmla="*/ 170096 w 4719973"/>
              <a:gd name="connsiteY103" fmla="*/ 2521974 h 2671333"/>
              <a:gd name="connsiteX104" fmla="*/ 221715 w 4719973"/>
              <a:gd name="connsiteY104" fmla="*/ 2566220 h 2671333"/>
              <a:gd name="connsiteX105" fmla="*/ 243838 w 4719973"/>
              <a:gd name="connsiteY105" fmla="*/ 2573594 h 2671333"/>
              <a:gd name="connsiteX106" fmla="*/ 295457 w 4719973"/>
              <a:gd name="connsiteY106" fmla="*/ 2595716 h 2671333"/>
              <a:gd name="connsiteX107" fmla="*/ 339703 w 4719973"/>
              <a:gd name="connsiteY107" fmla="*/ 2625213 h 2671333"/>
              <a:gd name="connsiteX108" fmla="*/ 369199 w 4719973"/>
              <a:gd name="connsiteY108" fmla="*/ 2632587 h 2671333"/>
              <a:gd name="connsiteX109" fmla="*/ 406070 w 4719973"/>
              <a:gd name="connsiteY109" fmla="*/ 2639961 h 2671333"/>
              <a:gd name="connsiteX110" fmla="*/ 450315 w 4719973"/>
              <a:gd name="connsiteY110" fmla="*/ 2654710 h 2671333"/>
              <a:gd name="connsiteX111" fmla="*/ 701038 w 4719973"/>
              <a:gd name="connsiteY111" fmla="*/ 2669458 h 2671333"/>
              <a:gd name="connsiteX112" fmla="*/ 804277 w 4719973"/>
              <a:gd name="connsiteY112" fmla="*/ 2662084 h 2671333"/>
              <a:gd name="connsiteX113" fmla="*/ 892767 w 4719973"/>
              <a:gd name="connsiteY113" fmla="*/ 2647336 h 2671333"/>
              <a:gd name="connsiteX114" fmla="*/ 944386 w 4719973"/>
              <a:gd name="connsiteY114" fmla="*/ 2632587 h 2671333"/>
              <a:gd name="connsiteX115" fmla="*/ 1003380 w 4719973"/>
              <a:gd name="connsiteY115" fmla="*/ 2610465 h 2671333"/>
              <a:gd name="connsiteX116" fmla="*/ 1047625 w 4719973"/>
              <a:gd name="connsiteY116" fmla="*/ 2595716 h 2671333"/>
              <a:gd name="connsiteX117" fmla="*/ 1099244 w 4719973"/>
              <a:gd name="connsiteY117" fmla="*/ 2573594 h 2671333"/>
              <a:gd name="connsiteX118" fmla="*/ 1143490 w 4719973"/>
              <a:gd name="connsiteY118" fmla="*/ 2551471 h 2671333"/>
              <a:gd name="connsiteX119" fmla="*/ 1165612 w 4719973"/>
              <a:gd name="connsiteY119" fmla="*/ 2536723 h 2671333"/>
              <a:gd name="connsiteX120" fmla="*/ 1209857 w 4719973"/>
              <a:gd name="connsiteY120" fmla="*/ 2521974 h 2671333"/>
              <a:gd name="connsiteX121" fmla="*/ 1231980 w 4719973"/>
              <a:gd name="connsiteY121" fmla="*/ 2514600 h 2671333"/>
              <a:gd name="connsiteX122" fmla="*/ 1276225 w 4719973"/>
              <a:gd name="connsiteY122" fmla="*/ 2492478 h 2671333"/>
              <a:gd name="connsiteX123" fmla="*/ 1342593 w 4719973"/>
              <a:gd name="connsiteY123" fmla="*/ 2462981 h 2671333"/>
              <a:gd name="connsiteX124" fmla="*/ 1386838 w 4719973"/>
              <a:gd name="connsiteY124" fmla="*/ 2448232 h 2671333"/>
              <a:gd name="connsiteX125" fmla="*/ 1408961 w 4719973"/>
              <a:gd name="connsiteY125" fmla="*/ 2440858 h 2671333"/>
              <a:gd name="connsiteX126" fmla="*/ 1490077 w 4719973"/>
              <a:gd name="connsiteY126" fmla="*/ 2426110 h 2671333"/>
              <a:gd name="connsiteX127" fmla="*/ 1526948 w 4719973"/>
              <a:gd name="connsiteY127" fmla="*/ 2418736 h 2671333"/>
              <a:gd name="connsiteX128" fmla="*/ 1549070 w 4719973"/>
              <a:gd name="connsiteY128" fmla="*/ 2411361 h 2671333"/>
              <a:gd name="connsiteX129" fmla="*/ 1652309 w 4719973"/>
              <a:gd name="connsiteY129" fmla="*/ 2396613 h 2671333"/>
              <a:gd name="connsiteX130" fmla="*/ 1748173 w 4719973"/>
              <a:gd name="connsiteY130" fmla="*/ 2381865 h 2671333"/>
              <a:gd name="connsiteX131" fmla="*/ 1777670 w 4719973"/>
              <a:gd name="connsiteY131" fmla="*/ 2374490 h 2671333"/>
              <a:gd name="connsiteX132" fmla="*/ 1814541 w 4719973"/>
              <a:gd name="connsiteY132" fmla="*/ 2367116 h 2671333"/>
              <a:gd name="connsiteX133" fmla="*/ 1836664 w 4719973"/>
              <a:gd name="connsiteY133" fmla="*/ 2359742 h 2671333"/>
              <a:gd name="connsiteX134" fmla="*/ 1880909 w 4719973"/>
              <a:gd name="connsiteY134" fmla="*/ 2352368 h 2671333"/>
              <a:gd name="connsiteX135" fmla="*/ 1932528 w 4719973"/>
              <a:gd name="connsiteY135" fmla="*/ 2337620 h 2671333"/>
              <a:gd name="connsiteX136" fmla="*/ 1976773 w 4719973"/>
              <a:gd name="connsiteY136" fmla="*/ 2330245 h 2671333"/>
              <a:gd name="connsiteX137" fmla="*/ 2006270 w 4719973"/>
              <a:gd name="connsiteY137" fmla="*/ 2322871 h 2671333"/>
              <a:gd name="connsiteX138" fmla="*/ 2072638 w 4719973"/>
              <a:gd name="connsiteY138" fmla="*/ 2308123 h 2671333"/>
              <a:gd name="connsiteX139" fmla="*/ 2094761 w 4719973"/>
              <a:gd name="connsiteY139" fmla="*/ 2300749 h 2671333"/>
              <a:gd name="connsiteX140" fmla="*/ 2146380 w 4719973"/>
              <a:gd name="connsiteY140" fmla="*/ 2293374 h 2671333"/>
              <a:gd name="connsiteX141" fmla="*/ 2168503 w 4719973"/>
              <a:gd name="connsiteY141" fmla="*/ 2286000 h 2671333"/>
              <a:gd name="connsiteX142" fmla="*/ 2249619 w 4719973"/>
              <a:gd name="connsiteY142" fmla="*/ 2271252 h 2671333"/>
              <a:gd name="connsiteX143" fmla="*/ 2338109 w 4719973"/>
              <a:gd name="connsiteY143" fmla="*/ 2256503 h 2671333"/>
              <a:gd name="connsiteX144" fmla="*/ 2360232 w 4719973"/>
              <a:gd name="connsiteY144" fmla="*/ 2249129 h 2671333"/>
              <a:gd name="connsiteX145" fmla="*/ 2463470 w 4719973"/>
              <a:gd name="connsiteY145" fmla="*/ 2234381 h 2671333"/>
              <a:gd name="connsiteX146" fmla="*/ 2492967 w 4719973"/>
              <a:gd name="connsiteY146" fmla="*/ 2227007 h 2671333"/>
              <a:gd name="connsiteX147" fmla="*/ 2684696 w 4719973"/>
              <a:gd name="connsiteY147" fmla="*/ 2219632 h 2671333"/>
              <a:gd name="connsiteX148" fmla="*/ 3422115 w 4719973"/>
              <a:gd name="connsiteY148" fmla="*/ 2212258 h 2671333"/>
              <a:gd name="connsiteX149" fmla="*/ 3658090 w 4719973"/>
              <a:gd name="connsiteY149" fmla="*/ 2204884 h 2671333"/>
              <a:gd name="connsiteX150" fmla="*/ 3746580 w 4719973"/>
              <a:gd name="connsiteY150" fmla="*/ 2190136 h 2671333"/>
              <a:gd name="connsiteX151" fmla="*/ 3768703 w 4719973"/>
              <a:gd name="connsiteY151" fmla="*/ 2182761 h 2671333"/>
              <a:gd name="connsiteX152" fmla="*/ 3835070 w 4719973"/>
              <a:gd name="connsiteY152" fmla="*/ 2168013 h 2671333"/>
              <a:gd name="connsiteX153" fmla="*/ 3879315 w 4719973"/>
              <a:gd name="connsiteY153" fmla="*/ 2153265 h 2671333"/>
              <a:gd name="connsiteX154" fmla="*/ 3908812 w 4719973"/>
              <a:gd name="connsiteY154" fmla="*/ 2138516 h 2671333"/>
              <a:gd name="connsiteX155" fmla="*/ 3938309 w 4719973"/>
              <a:gd name="connsiteY155" fmla="*/ 2131142 h 2671333"/>
              <a:gd name="connsiteX156" fmla="*/ 3989928 w 4719973"/>
              <a:gd name="connsiteY156" fmla="*/ 2109020 h 2671333"/>
              <a:gd name="connsiteX157" fmla="*/ 4004677 w 4719973"/>
              <a:gd name="connsiteY157" fmla="*/ 2094271 h 2671333"/>
              <a:gd name="connsiteX158" fmla="*/ 4048922 w 4719973"/>
              <a:gd name="connsiteY158" fmla="*/ 2064774 h 2671333"/>
              <a:gd name="connsiteX159" fmla="*/ 4071044 w 4719973"/>
              <a:gd name="connsiteY159" fmla="*/ 2042652 h 2671333"/>
              <a:gd name="connsiteX160" fmla="*/ 4093167 w 4719973"/>
              <a:gd name="connsiteY160" fmla="*/ 2027903 h 2671333"/>
              <a:gd name="connsiteX161" fmla="*/ 4130038 w 4719973"/>
              <a:gd name="connsiteY161" fmla="*/ 1991032 h 2671333"/>
              <a:gd name="connsiteX162" fmla="*/ 4159535 w 4719973"/>
              <a:gd name="connsiteY162" fmla="*/ 1968910 h 2671333"/>
              <a:gd name="connsiteX163" fmla="*/ 4189032 w 4719973"/>
              <a:gd name="connsiteY163" fmla="*/ 1939413 h 2671333"/>
              <a:gd name="connsiteX164" fmla="*/ 4203780 w 4719973"/>
              <a:gd name="connsiteY164" fmla="*/ 1917290 h 2671333"/>
              <a:gd name="connsiteX165" fmla="*/ 4248025 w 4719973"/>
              <a:gd name="connsiteY165" fmla="*/ 1887794 h 2671333"/>
              <a:gd name="connsiteX166" fmla="*/ 4284896 w 4719973"/>
              <a:gd name="connsiteY166" fmla="*/ 1858297 h 2671333"/>
              <a:gd name="connsiteX167" fmla="*/ 4307019 w 4719973"/>
              <a:gd name="connsiteY167" fmla="*/ 1836174 h 2671333"/>
              <a:gd name="connsiteX168" fmla="*/ 4329141 w 4719973"/>
              <a:gd name="connsiteY168" fmla="*/ 1821426 h 2671333"/>
              <a:gd name="connsiteX169" fmla="*/ 4358638 w 4719973"/>
              <a:gd name="connsiteY169" fmla="*/ 1791929 h 2671333"/>
              <a:gd name="connsiteX170" fmla="*/ 4395509 w 4719973"/>
              <a:gd name="connsiteY170" fmla="*/ 1762432 h 2671333"/>
              <a:gd name="connsiteX171" fmla="*/ 4447128 w 4719973"/>
              <a:gd name="connsiteY171" fmla="*/ 1725561 h 2671333"/>
              <a:gd name="connsiteX172" fmla="*/ 4461877 w 4719973"/>
              <a:gd name="connsiteY172" fmla="*/ 1703439 h 2671333"/>
              <a:gd name="connsiteX173" fmla="*/ 4476625 w 4719973"/>
              <a:gd name="connsiteY173" fmla="*/ 1688690 h 2671333"/>
              <a:gd name="connsiteX174" fmla="*/ 4491373 w 4719973"/>
              <a:gd name="connsiteY174" fmla="*/ 1666568 h 2671333"/>
              <a:gd name="connsiteX175" fmla="*/ 4520870 w 4719973"/>
              <a:gd name="connsiteY175" fmla="*/ 1629697 h 2671333"/>
              <a:gd name="connsiteX176" fmla="*/ 4542993 w 4719973"/>
              <a:gd name="connsiteY176" fmla="*/ 1592826 h 2671333"/>
              <a:gd name="connsiteX177" fmla="*/ 4557741 w 4719973"/>
              <a:gd name="connsiteY177" fmla="*/ 1541207 h 2671333"/>
              <a:gd name="connsiteX178" fmla="*/ 4587238 w 4719973"/>
              <a:gd name="connsiteY178" fmla="*/ 1489587 h 2671333"/>
              <a:gd name="connsiteX179" fmla="*/ 4601986 w 4719973"/>
              <a:gd name="connsiteY179" fmla="*/ 1430594 h 2671333"/>
              <a:gd name="connsiteX180" fmla="*/ 4616735 w 4719973"/>
              <a:gd name="connsiteY180" fmla="*/ 1378974 h 2671333"/>
              <a:gd name="connsiteX181" fmla="*/ 4624109 w 4719973"/>
              <a:gd name="connsiteY181" fmla="*/ 1356852 h 2671333"/>
              <a:gd name="connsiteX182" fmla="*/ 4638857 w 4719973"/>
              <a:gd name="connsiteY182" fmla="*/ 1260987 h 2671333"/>
              <a:gd name="connsiteX183" fmla="*/ 4653606 w 4719973"/>
              <a:gd name="connsiteY183" fmla="*/ 1201994 h 2671333"/>
              <a:gd name="connsiteX184" fmla="*/ 4660980 w 4719973"/>
              <a:gd name="connsiteY184" fmla="*/ 1172497 h 2671333"/>
              <a:gd name="connsiteX185" fmla="*/ 4668354 w 4719973"/>
              <a:gd name="connsiteY185" fmla="*/ 1128252 h 2671333"/>
              <a:gd name="connsiteX186" fmla="*/ 4675728 w 4719973"/>
              <a:gd name="connsiteY186" fmla="*/ 1091381 h 2671333"/>
              <a:gd name="connsiteX187" fmla="*/ 4683103 w 4719973"/>
              <a:gd name="connsiteY187" fmla="*/ 1039761 h 2671333"/>
              <a:gd name="connsiteX188" fmla="*/ 4705225 w 4719973"/>
              <a:gd name="connsiteY188" fmla="*/ 907026 h 2671333"/>
              <a:gd name="connsiteX189" fmla="*/ 4719973 w 4719973"/>
              <a:gd name="connsiteY189" fmla="*/ 737420 h 2671333"/>
              <a:gd name="connsiteX190" fmla="*/ 4705225 w 4719973"/>
              <a:gd name="connsiteY190" fmla="*/ 361336 h 2671333"/>
              <a:gd name="connsiteX191" fmla="*/ 4690477 w 4719973"/>
              <a:gd name="connsiteY191" fmla="*/ 287594 h 2671333"/>
              <a:gd name="connsiteX192" fmla="*/ 4668354 w 4719973"/>
              <a:gd name="connsiteY192" fmla="*/ 206478 h 2671333"/>
              <a:gd name="connsiteX193" fmla="*/ 4638857 w 4719973"/>
              <a:gd name="connsiteY193" fmla="*/ 169607 h 2671333"/>
              <a:gd name="connsiteX194" fmla="*/ 4631483 w 4719973"/>
              <a:gd name="connsiteY194" fmla="*/ 147484 h 2671333"/>
              <a:gd name="connsiteX195" fmla="*/ 4609361 w 4719973"/>
              <a:gd name="connsiteY195" fmla="*/ 132736 h 2671333"/>
              <a:gd name="connsiteX196" fmla="*/ 4594612 w 4719973"/>
              <a:gd name="connsiteY196" fmla="*/ 117987 h 2671333"/>
              <a:gd name="connsiteX197" fmla="*/ 4550367 w 4719973"/>
              <a:gd name="connsiteY197" fmla="*/ 103239 h 2671333"/>
              <a:gd name="connsiteX198" fmla="*/ 4528244 w 4719973"/>
              <a:gd name="connsiteY198" fmla="*/ 73742 h 26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719973" h="2671333">
                <a:moveTo>
                  <a:pt x="4528244" y="73742"/>
                </a:moveTo>
                <a:cubicBezTo>
                  <a:pt x="4508580" y="66368"/>
                  <a:pt x="4526132" y="72387"/>
                  <a:pt x="4432380" y="58994"/>
                </a:cubicBezTo>
                <a:cubicBezTo>
                  <a:pt x="4417579" y="56880"/>
                  <a:pt x="4402936" y="53735"/>
                  <a:pt x="4388135" y="51620"/>
                </a:cubicBezTo>
                <a:cubicBezTo>
                  <a:pt x="4368516" y="48817"/>
                  <a:pt x="4348785" y="46864"/>
                  <a:pt x="4329141" y="44245"/>
                </a:cubicBezTo>
                <a:lnTo>
                  <a:pt x="4277522" y="36871"/>
                </a:lnTo>
                <a:lnTo>
                  <a:pt x="4218528" y="29497"/>
                </a:lnTo>
                <a:cubicBezTo>
                  <a:pt x="4203727" y="27383"/>
                  <a:pt x="4189167" y="23541"/>
                  <a:pt x="4174283" y="22123"/>
                </a:cubicBezTo>
                <a:cubicBezTo>
                  <a:pt x="4137497" y="18620"/>
                  <a:pt x="4100522" y="17479"/>
                  <a:pt x="4063670" y="14749"/>
                </a:cubicBezTo>
                <a:cubicBezTo>
                  <a:pt x="3866760" y="162"/>
                  <a:pt x="4094742" y="11497"/>
                  <a:pt x="3761328" y="0"/>
                </a:cubicBezTo>
                <a:lnTo>
                  <a:pt x="3451612" y="7374"/>
                </a:lnTo>
                <a:cubicBezTo>
                  <a:pt x="3328817" y="12097"/>
                  <a:pt x="3422922" y="13194"/>
                  <a:pt x="3333625" y="22123"/>
                </a:cubicBezTo>
                <a:cubicBezTo>
                  <a:pt x="3299296" y="25556"/>
                  <a:pt x="3264799" y="27039"/>
                  <a:pt x="3230386" y="29497"/>
                </a:cubicBezTo>
                <a:cubicBezTo>
                  <a:pt x="3160341" y="43506"/>
                  <a:pt x="3220187" y="32898"/>
                  <a:pt x="3112399" y="44245"/>
                </a:cubicBezTo>
                <a:cubicBezTo>
                  <a:pt x="3092690" y="46320"/>
                  <a:pt x="3073102" y="49431"/>
                  <a:pt x="3053406" y="51620"/>
                </a:cubicBezTo>
                <a:cubicBezTo>
                  <a:pt x="3028854" y="54348"/>
                  <a:pt x="3004151" y="55729"/>
                  <a:pt x="2979664" y="58994"/>
                </a:cubicBezTo>
                <a:cubicBezTo>
                  <a:pt x="2967240" y="60650"/>
                  <a:pt x="2955250" y="64984"/>
                  <a:pt x="2942793" y="66368"/>
                </a:cubicBezTo>
                <a:cubicBezTo>
                  <a:pt x="2910940" y="69907"/>
                  <a:pt x="2878883" y="71284"/>
                  <a:pt x="2846928" y="73742"/>
                </a:cubicBezTo>
                <a:cubicBezTo>
                  <a:pt x="2834638" y="76200"/>
                  <a:pt x="2822420" y="79056"/>
                  <a:pt x="2810057" y="81116"/>
                </a:cubicBezTo>
                <a:cubicBezTo>
                  <a:pt x="2792912" y="83973"/>
                  <a:pt x="2775481" y="85081"/>
                  <a:pt x="2758438" y="88490"/>
                </a:cubicBezTo>
                <a:cubicBezTo>
                  <a:pt x="2750816" y="90015"/>
                  <a:pt x="2743814" y="93820"/>
                  <a:pt x="2736315" y="95865"/>
                </a:cubicBezTo>
                <a:cubicBezTo>
                  <a:pt x="2716760" y="101198"/>
                  <a:pt x="2696551" y="104203"/>
                  <a:pt x="2677322" y="110613"/>
                </a:cubicBezTo>
                <a:cubicBezTo>
                  <a:pt x="2669948" y="113071"/>
                  <a:pt x="2662740" y="116102"/>
                  <a:pt x="2655199" y="117987"/>
                </a:cubicBezTo>
                <a:cubicBezTo>
                  <a:pt x="2643039" y="121027"/>
                  <a:pt x="2630563" y="122642"/>
                  <a:pt x="2618328" y="125361"/>
                </a:cubicBezTo>
                <a:cubicBezTo>
                  <a:pt x="2552014" y="140098"/>
                  <a:pt x="2620902" y="125331"/>
                  <a:pt x="2566709" y="140110"/>
                </a:cubicBezTo>
                <a:cubicBezTo>
                  <a:pt x="2547153" y="145443"/>
                  <a:pt x="2507715" y="154858"/>
                  <a:pt x="2507715" y="154858"/>
                </a:cubicBezTo>
                <a:cubicBezTo>
                  <a:pt x="2497883" y="159774"/>
                  <a:pt x="2488323" y="165277"/>
                  <a:pt x="2478219" y="169607"/>
                </a:cubicBezTo>
                <a:cubicBezTo>
                  <a:pt x="2471074" y="172669"/>
                  <a:pt x="2463049" y="173505"/>
                  <a:pt x="2456096" y="176981"/>
                </a:cubicBezTo>
                <a:cubicBezTo>
                  <a:pt x="2405169" y="202443"/>
                  <a:pt x="2465866" y="183756"/>
                  <a:pt x="2404477" y="199103"/>
                </a:cubicBezTo>
                <a:cubicBezTo>
                  <a:pt x="2394645" y="204019"/>
                  <a:pt x="2385409" y="210376"/>
                  <a:pt x="2374980" y="213852"/>
                </a:cubicBezTo>
                <a:cubicBezTo>
                  <a:pt x="2355750" y="220262"/>
                  <a:pt x="2334806" y="221072"/>
                  <a:pt x="2315986" y="228600"/>
                </a:cubicBezTo>
                <a:cubicBezTo>
                  <a:pt x="2291546" y="238376"/>
                  <a:pt x="2260121" y="251784"/>
                  <a:pt x="2234870" y="258097"/>
                </a:cubicBezTo>
                <a:cubicBezTo>
                  <a:pt x="2215206" y="263013"/>
                  <a:pt x="2195106" y="266435"/>
                  <a:pt x="2175877" y="272845"/>
                </a:cubicBezTo>
                <a:lnTo>
                  <a:pt x="2131632" y="287594"/>
                </a:lnTo>
                <a:cubicBezTo>
                  <a:pt x="2124258" y="290052"/>
                  <a:pt x="2117131" y="293444"/>
                  <a:pt x="2109509" y="294968"/>
                </a:cubicBezTo>
                <a:cubicBezTo>
                  <a:pt x="2097219" y="297426"/>
                  <a:pt x="2085001" y="300282"/>
                  <a:pt x="2072638" y="302342"/>
                </a:cubicBezTo>
                <a:cubicBezTo>
                  <a:pt x="2055493" y="305199"/>
                  <a:pt x="2038120" y="306607"/>
                  <a:pt x="2021019" y="309716"/>
                </a:cubicBezTo>
                <a:cubicBezTo>
                  <a:pt x="2011048" y="311529"/>
                  <a:pt x="2001354" y="314632"/>
                  <a:pt x="1991522" y="317090"/>
                </a:cubicBezTo>
                <a:cubicBezTo>
                  <a:pt x="1981690" y="322006"/>
                  <a:pt x="1972318" y="327979"/>
                  <a:pt x="1962025" y="331839"/>
                </a:cubicBezTo>
                <a:cubicBezTo>
                  <a:pt x="1952535" y="335398"/>
                  <a:pt x="1942236" y="336301"/>
                  <a:pt x="1932528" y="339213"/>
                </a:cubicBezTo>
                <a:cubicBezTo>
                  <a:pt x="1932426" y="339243"/>
                  <a:pt x="1877273" y="357632"/>
                  <a:pt x="1866161" y="361336"/>
                </a:cubicBezTo>
                <a:lnTo>
                  <a:pt x="1844038" y="368710"/>
                </a:lnTo>
                <a:cubicBezTo>
                  <a:pt x="1836664" y="371168"/>
                  <a:pt x="1829132" y="373197"/>
                  <a:pt x="1821915" y="376084"/>
                </a:cubicBezTo>
                <a:cubicBezTo>
                  <a:pt x="1797486" y="385855"/>
                  <a:pt x="1766037" y="399272"/>
                  <a:pt x="1740799" y="405581"/>
                </a:cubicBezTo>
                <a:cubicBezTo>
                  <a:pt x="1730967" y="408039"/>
                  <a:pt x="1721010" y="410043"/>
                  <a:pt x="1711303" y="412955"/>
                </a:cubicBezTo>
                <a:cubicBezTo>
                  <a:pt x="1696412" y="417422"/>
                  <a:pt x="1681806" y="422787"/>
                  <a:pt x="1667057" y="427703"/>
                </a:cubicBezTo>
                <a:lnTo>
                  <a:pt x="1622812" y="442452"/>
                </a:lnTo>
                <a:lnTo>
                  <a:pt x="1578567" y="457200"/>
                </a:lnTo>
                <a:cubicBezTo>
                  <a:pt x="1544940" y="465606"/>
                  <a:pt x="1535454" y="467630"/>
                  <a:pt x="1497451" y="479323"/>
                </a:cubicBezTo>
                <a:cubicBezTo>
                  <a:pt x="1475163" y="486181"/>
                  <a:pt x="1453205" y="494071"/>
                  <a:pt x="1431083" y="501445"/>
                </a:cubicBezTo>
                <a:lnTo>
                  <a:pt x="1408961" y="508820"/>
                </a:lnTo>
                <a:cubicBezTo>
                  <a:pt x="1401587" y="511278"/>
                  <a:pt x="1393791" y="512718"/>
                  <a:pt x="1386838" y="516194"/>
                </a:cubicBezTo>
                <a:cubicBezTo>
                  <a:pt x="1354410" y="532408"/>
                  <a:pt x="1343923" y="538372"/>
                  <a:pt x="1305722" y="553065"/>
                </a:cubicBezTo>
                <a:cubicBezTo>
                  <a:pt x="1291212" y="558646"/>
                  <a:pt x="1275382" y="560861"/>
                  <a:pt x="1261477" y="567813"/>
                </a:cubicBezTo>
                <a:cubicBezTo>
                  <a:pt x="1235783" y="580659"/>
                  <a:pt x="1223350" y="587896"/>
                  <a:pt x="1195109" y="597310"/>
                </a:cubicBezTo>
                <a:cubicBezTo>
                  <a:pt x="1099825" y="629072"/>
                  <a:pt x="1244172" y="573261"/>
                  <a:pt x="1128741" y="619432"/>
                </a:cubicBezTo>
                <a:cubicBezTo>
                  <a:pt x="1123825" y="624348"/>
                  <a:pt x="1119955" y="630604"/>
                  <a:pt x="1113993" y="634181"/>
                </a:cubicBezTo>
                <a:cubicBezTo>
                  <a:pt x="1107328" y="638180"/>
                  <a:pt x="1099015" y="638493"/>
                  <a:pt x="1091870" y="641555"/>
                </a:cubicBezTo>
                <a:cubicBezTo>
                  <a:pt x="1081766" y="645885"/>
                  <a:pt x="1071799" y="650647"/>
                  <a:pt x="1062373" y="656303"/>
                </a:cubicBezTo>
                <a:cubicBezTo>
                  <a:pt x="1047174" y="665423"/>
                  <a:pt x="1033982" y="677873"/>
                  <a:pt x="1018128" y="685800"/>
                </a:cubicBezTo>
                <a:cubicBezTo>
                  <a:pt x="1008296" y="690716"/>
                  <a:pt x="997778" y="694451"/>
                  <a:pt x="988632" y="700549"/>
                </a:cubicBezTo>
                <a:cubicBezTo>
                  <a:pt x="982847" y="704406"/>
                  <a:pt x="979668" y="711441"/>
                  <a:pt x="973883" y="715297"/>
                </a:cubicBezTo>
                <a:cubicBezTo>
                  <a:pt x="964736" y="721395"/>
                  <a:pt x="953930" y="724591"/>
                  <a:pt x="944386" y="730045"/>
                </a:cubicBezTo>
                <a:cubicBezTo>
                  <a:pt x="908016" y="750828"/>
                  <a:pt x="934932" y="740563"/>
                  <a:pt x="892767" y="766916"/>
                </a:cubicBezTo>
                <a:cubicBezTo>
                  <a:pt x="883445" y="772742"/>
                  <a:pt x="872215" y="775275"/>
                  <a:pt x="863270" y="781665"/>
                </a:cubicBezTo>
                <a:cubicBezTo>
                  <a:pt x="854784" y="787726"/>
                  <a:pt x="849066" y="797000"/>
                  <a:pt x="841148" y="803787"/>
                </a:cubicBezTo>
                <a:cubicBezTo>
                  <a:pt x="814343" y="826763"/>
                  <a:pt x="812371" y="825550"/>
                  <a:pt x="782154" y="840658"/>
                </a:cubicBezTo>
                <a:cubicBezTo>
                  <a:pt x="751632" y="871180"/>
                  <a:pt x="757006" y="868587"/>
                  <a:pt x="723161" y="892278"/>
                </a:cubicBezTo>
                <a:cubicBezTo>
                  <a:pt x="708640" y="902443"/>
                  <a:pt x="691448" y="909240"/>
                  <a:pt x="678915" y="921774"/>
                </a:cubicBezTo>
                <a:cubicBezTo>
                  <a:pt x="673999" y="926690"/>
                  <a:pt x="669596" y="932180"/>
                  <a:pt x="664167" y="936523"/>
                </a:cubicBezTo>
                <a:cubicBezTo>
                  <a:pt x="606640" y="982545"/>
                  <a:pt x="688582" y="905699"/>
                  <a:pt x="605173" y="980768"/>
                </a:cubicBezTo>
                <a:cubicBezTo>
                  <a:pt x="592254" y="992395"/>
                  <a:pt x="580593" y="1005349"/>
                  <a:pt x="568303" y="1017639"/>
                </a:cubicBezTo>
                <a:lnTo>
                  <a:pt x="546180" y="1039761"/>
                </a:lnTo>
                <a:cubicBezTo>
                  <a:pt x="541264" y="1044677"/>
                  <a:pt x="537394" y="1050933"/>
                  <a:pt x="531432" y="1054510"/>
                </a:cubicBezTo>
                <a:cubicBezTo>
                  <a:pt x="460992" y="1096773"/>
                  <a:pt x="522615" y="1055746"/>
                  <a:pt x="472438" y="1098755"/>
                </a:cubicBezTo>
                <a:cubicBezTo>
                  <a:pt x="463106" y="1106754"/>
                  <a:pt x="451632" y="1112187"/>
                  <a:pt x="442941" y="1120878"/>
                </a:cubicBezTo>
                <a:cubicBezTo>
                  <a:pt x="436674" y="1127145"/>
                  <a:pt x="434081" y="1136376"/>
                  <a:pt x="428193" y="1143000"/>
                </a:cubicBezTo>
                <a:cubicBezTo>
                  <a:pt x="414336" y="1158589"/>
                  <a:pt x="398696" y="1172497"/>
                  <a:pt x="383948" y="1187245"/>
                </a:cubicBezTo>
                <a:cubicBezTo>
                  <a:pt x="379032" y="1192161"/>
                  <a:pt x="373056" y="1196209"/>
                  <a:pt x="369199" y="1201994"/>
                </a:cubicBezTo>
                <a:cubicBezTo>
                  <a:pt x="364283" y="1209368"/>
                  <a:pt x="360287" y="1217446"/>
                  <a:pt x="354451" y="1224116"/>
                </a:cubicBezTo>
                <a:cubicBezTo>
                  <a:pt x="343005" y="1237197"/>
                  <a:pt x="317580" y="1260987"/>
                  <a:pt x="317580" y="1260987"/>
                </a:cubicBezTo>
                <a:cubicBezTo>
                  <a:pt x="312664" y="1270819"/>
                  <a:pt x="309699" y="1281900"/>
                  <a:pt x="302832" y="1290484"/>
                </a:cubicBezTo>
                <a:cubicBezTo>
                  <a:pt x="258028" y="1346489"/>
                  <a:pt x="267730" y="1315040"/>
                  <a:pt x="243838" y="1356852"/>
                </a:cubicBezTo>
                <a:cubicBezTo>
                  <a:pt x="238384" y="1366397"/>
                  <a:pt x="234746" y="1376923"/>
                  <a:pt x="229090" y="1386349"/>
                </a:cubicBezTo>
                <a:cubicBezTo>
                  <a:pt x="219970" y="1401548"/>
                  <a:pt x="209425" y="1415846"/>
                  <a:pt x="199593" y="1430594"/>
                </a:cubicBezTo>
                <a:cubicBezTo>
                  <a:pt x="194677" y="1437968"/>
                  <a:pt x="188807" y="1444789"/>
                  <a:pt x="184844" y="1452716"/>
                </a:cubicBezTo>
                <a:cubicBezTo>
                  <a:pt x="179928" y="1462548"/>
                  <a:pt x="174426" y="1472109"/>
                  <a:pt x="170096" y="1482213"/>
                </a:cubicBezTo>
                <a:cubicBezTo>
                  <a:pt x="167034" y="1489358"/>
                  <a:pt x="166198" y="1497383"/>
                  <a:pt x="162722" y="1504336"/>
                </a:cubicBezTo>
                <a:cubicBezTo>
                  <a:pt x="158758" y="1512263"/>
                  <a:pt x="152889" y="1519084"/>
                  <a:pt x="147973" y="1526458"/>
                </a:cubicBezTo>
                <a:cubicBezTo>
                  <a:pt x="134453" y="1567020"/>
                  <a:pt x="148723" y="1530676"/>
                  <a:pt x="125851" y="1570703"/>
                </a:cubicBezTo>
                <a:cubicBezTo>
                  <a:pt x="97906" y="1619608"/>
                  <a:pt x="121453" y="1580964"/>
                  <a:pt x="103728" y="1622323"/>
                </a:cubicBezTo>
                <a:cubicBezTo>
                  <a:pt x="84457" y="1667289"/>
                  <a:pt x="79930" y="1652823"/>
                  <a:pt x="66857" y="1718187"/>
                </a:cubicBezTo>
                <a:cubicBezTo>
                  <a:pt x="61788" y="1743531"/>
                  <a:pt x="59052" y="1760255"/>
                  <a:pt x="52109" y="1784555"/>
                </a:cubicBezTo>
                <a:cubicBezTo>
                  <a:pt x="41825" y="1820551"/>
                  <a:pt x="37495" y="1813105"/>
                  <a:pt x="29986" y="1865671"/>
                </a:cubicBezTo>
                <a:cubicBezTo>
                  <a:pt x="25824" y="1894807"/>
                  <a:pt x="22426" y="1925406"/>
                  <a:pt x="15238" y="1954161"/>
                </a:cubicBezTo>
                <a:cubicBezTo>
                  <a:pt x="13353" y="1961702"/>
                  <a:pt x="10322" y="1968910"/>
                  <a:pt x="7864" y="1976284"/>
                </a:cubicBezTo>
                <a:cubicBezTo>
                  <a:pt x="-1991" y="2114263"/>
                  <a:pt x="-3235" y="2075271"/>
                  <a:pt x="7864" y="2241755"/>
                </a:cubicBezTo>
                <a:cubicBezTo>
                  <a:pt x="12639" y="2313383"/>
                  <a:pt x="10369" y="2280018"/>
                  <a:pt x="22612" y="2322871"/>
                </a:cubicBezTo>
                <a:cubicBezTo>
                  <a:pt x="24367" y="2329014"/>
                  <a:pt x="32536" y="2366448"/>
                  <a:pt x="37361" y="2374490"/>
                </a:cubicBezTo>
                <a:cubicBezTo>
                  <a:pt x="40938" y="2380452"/>
                  <a:pt x="47193" y="2384323"/>
                  <a:pt x="52109" y="2389239"/>
                </a:cubicBezTo>
                <a:cubicBezTo>
                  <a:pt x="59793" y="2412292"/>
                  <a:pt x="67246" y="2441119"/>
                  <a:pt x="88980" y="2455607"/>
                </a:cubicBezTo>
                <a:cubicBezTo>
                  <a:pt x="96354" y="2460523"/>
                  <a:pt x="104294" y="2464681"/>
                  <a:pt x="111103" y="2470355"/>
                </a:cubicBezTo>
                <a:cubicBezTo>
                  <a:pt x="119114" y="2477031"/>
                  <a:pt x="126549" y="2484466"/>
                  <a:pt x="133225" y="2492478"/>
                </a:cubicBezTo>
                <a:cubicBezTo>
                  <a:pt x="138899" y="2499286"/>
                  <a:pt x="141053" y="2509064"/>
                  <a:pt x="147973" y="2514600"/>
                </a:cubicBezTo>
                <a:cubicBezTo>
                  <a:pt x="154043" y="2519456"/>
                  <a:pt x="162722" y="2519516"/>
                  <a:pt x="170096" y="2521974"/>
                </a:cubicBezTo>
                <a:cubicBezTo>
                  <a:pt x="188236" y="2540114"/>
                  <a:pt x="199257" y="2554991"/>
                  <a:pt x="221715" y="2566220"/>
                </a:cubicBezTo>
                <a:cubicBezTo>
                  <a:pt x="228668" y="2569696"/>
                  <a:pt x="236885" y="2570118"/>
                  <a:pt x="243838" y="2573594"/>
                </a:cubicBezTo>
                <a:cubicBezTo>
                  <a:pt x="294765" y="2599056"/>
                  <a:pt x="234068" y="2580369"/>
                  <a:pt x="295457" y="2595716"/>
                </a:cubicBezTo>
                <a:cubicBezTo>
                  <a:pt x="310206" y="2605548"/>
                  <a:pt x="322507" y="2620914"/>
                  <a:pt x="339703" y="2625213"/>
                </a:cubicBezTo>
                <a:cubicBezTo>
                  <a:pt x="349535" y="2627671"/>
                  <a:pt x="359306" y="2630389"/>
                  <a:pt x="369199" y="2632587"/>
                </a:cubicBezTo>
                <a:cubicBezTo>
                  <a:pt x="381434" y="2635306"/>
                  <a:pt x="393978" y="2636663"/>
                  <a:pt x="406070" y="2639961"/>
                </a:cubicBezTo>
                <a:cubicBezTo>
                  <a:pt x="421068" y="2644052"/>
                  <a:pt x="435567" y="2649794"/>
                  <a:pt x="450315" y="2654710"/>
                </a:cubicBezTo>
                <a:cubicBezTo>
                  <a:pt x="544759" y="2686192"/>
                  <a:pt x="464731" y="2661835"/>
                  <a:pt x="701038" y="2669458"/>
                </a:cubicBezTo>
                <a:cubicBezTo>
                  <a:pt x="735451" y="2667000"/>
                  <a:pt x="770004" y="2666039"/>
                  <a:pt x="804277" y="2662084"/>
                </a:cubicBezTo>
                <a:cubicBezTo>
                  <a:pt x="833983" y="2658656"/>
                  <a:pt x="892767" y="2647336"/>
                  <a:pt x="892767" y="2647336"/>
                </a:cubicBezTo>
                <a:cubicBezTo>
                  <a:pt x="945791" y="2629660"/>
                  <a:pt x="879596" y="2651098"/>
                  <a:pt x="944386" y="2632587"/>
                </a:cubicBezTo>
                <a:cubicBezTo>
                  <a:pt x="969956" y="2625282"/>
                  <a:pt x="974807" y="2620855"/>
                  <a:pt x="1003380" y="2610465"/>
                </a:cubicBezTo>
                <a:cubicBezTo>
                  <a:pt x="1017990" y="2605152"/>
                  <a:pt x="1034690" y="2604339"/>
                  <a:pt x="1047625" y="2595716"/>
                </a:cubicBezTo>
                <a:cubicBezTo>
                  <a:pt x="1078181" y="2575347"/>
                  <a:pt x="1061150" y="2583118"/>
                  <a:pt x="1099244" y="2573594"/>
                </a:cubicBezTo>
                <a:cubicBezTo>
                  <a:pt x="1162641" y="2531328"/>
                  <a:pt x="1082432" y="2581999"/>
                  <a:pt x="1143490" y="2551471"/>
                </a:cubicBezTo>
                <a:cubicBezTo>
                  <a:pt x="1151417" y="2547508"/>
                  <a:pt x="1157513" y="2540322"/>
                  <a:pt x="1165612" y="2536723"/>
                </a:cubicBezTo>
                <a:cubicBezTo>
                  <a:pt x="1179818" y="2530409"/>
                  <a:pt x="1195109" y="2526890"/>
                  <a:pt x="1209857" y="2521974"/>
                </a:cubicBezTo>
                <a:cubicBezTo>
                  <a:pt x="1217231" y="2519516"/>
                  <a:pt x="1225512" y="2518912"/>
                  <a:pt x="1231980" y="2514600"/>
                </a:cubicBezTo>
                <a:cubicBezTo>
                  <a:pt x="1260571" y="2495541"/>
                  <a:pt x="1245695" y="2502655"/>
                  <a:pt x="1276225" y="2492478"/>
                </a:cubicBezTo>
                <a:cubicBezTo>
                  <a:pt x="1311283" y="2469105"/>
                  <a:pt x="1289939" y="2480532"/>
                  <a:pt x="1342593" y="2462981"/>
                </a:cubicBezTo>
                <a:lnTo>
                  <a:pt x="1386838" y="2448232"/>
                </a:lnTo>
                <a:cubicBezTo>
                  <a:pt x="1394212" y="2445774"/>
                  <a:pt x="1401339" y="2442382"/>
                  <a:pt x="1408961" y="2440858"/>
                </a:cubicBezTo>
                <a:cubicBezTo>
                  <a:pt x="1500038" y="2422643"/>
                  <a:pt x="1386295" y="2444979"/>
                  <a:pt x="1490077" y="2426110"/>
                </a:cubicBezTo>
                <a:cubicBezTo>
                  <a:pt x="1502409" y="2423868"/>
                  <a:pt x="1514789" y="2421776"/>
                  <a:pt x="1526948" y="2418736"/>
                </a:cubicBezTo>
                <a:cubicBezTo>
                  <a:pt x="1534489" y="2416851"/>
                  <a:pt x="1541415" y="2412712"/>
                  <a:pt x="1549070" y="2411361"/>
                </a:cubicBezTo>
                <a:cubicBezTo>
                  <a:pt x="1583303" y="2405320"/>
                  <a:pt x="1618222" y="2403430"/>
                  <a:pt x="1652309" y="2396613"/>
                </a:cubicBezTo>
                <a:cubicBezTo>
                  <a:pt x="1708613" y="2385353"/>
                  <a:pt x="1676743" y="2390794"/>
                  <a:pt x="1748173" y="2381865"/>
                </a:cubicBezTo>
                <a:cubicBezTo>
                  <a:pt x="1758005" y="2379407"/>
                  <a:pt x="1767776" y="2376689"/>
                  <a:pt x="1777670" y="2374490"/>
                </a:cubicBezTo>
                <a:cubicBezTo>
                  <a:pt x="1789905" y="2371771"/>
                  <a:pt x="1802381" y="2370156"/>
                  <a:pt x="1814541" y="2367116"/>
                </a:cubicBezTo>
                <a:cubicBezTo>
                  <a:pt x="1822082" y="2365231"/>
                  <a:pt x="1829076" y="2361428"/>
                  <a:pt x="1836664" y="2359742"/>
                </a:cubicBezTo>
                <a:cubicBezTo>
                  <a:pt x="1851260" y="2356499"/>
                  <a:pt x="1866340" y="2355730"/>
                  <a:pt x="1880909" y="2352368"/>
                </a:cubicBezTo>
                <a:cubicBezTo>
                  <a:pt x="1898346" y="2348344"/>
                  <a:pt x="1915091" y="2341644"/>
                  <a:pt x="1932528" y="2337620"/>
                </a:cubicBezTo>
                <a:cubicBezTo>
                  <a:pt x="1947097" y="2334258"/>
                  <a:pt x="1962112" y="2333177"/>
                  <a:pt x="1976773" y="2330245"/>
                </a:cubicBezTo>
                <a:cubicBezTo>
                  <a:pt x="1986711" y="2328257"/>
                  <a:pt x="1996376" y="2325070"/>
                  <a:pt x="2006270" y="2322871"/>
                </a:cubicBezTo>
                <a:cubicBezTo>
                  <a:pt x="2040485" y="2315268"/>
                  <a:pt x="2041165" y="2317115"/>
                  <a:pt x="2072638" y="2308123"/>
                </a:cubicBezTo>
                <a:cubicBezTo>
                  <a:pt x="2080112" y="2305988"/>
                  <a:pt x="2087139" y="2302274"/>
                  <a:pt x="2094761" y="2300749"/>
                </a:cubicBezTo>
                <a:cubicBezTo>
                  <a:pt x="2111805" y="2297340"/>
                  <a:pt x="2129174" y="2295832"/>
                  <a:pt x="2146380" y="2293374"/>
                </a:cubicBezTo>
                <a:cubicBezTo>
                  <a:pt x="2153754" y="2290916"/>
                  <a:pt x="2160962" y="2287885"/>
                  <a:pt x="2168503" y="2286000"/>
                </a:cubicBezTo>
                <a:cubicBezTo>
                  <a:pt x="2189120" y="2280846"/>
                  <a:pt x="2229891" y="2274540"/>
                  <a:pt x="2249619" y="2271252"/>
                </a:cubicBezTo>
                <a:cubicBezTo>
                  <a:pt x="2301482" y="2253964"/>
                  <a:pt x="2239320" y="2272968"/>
                  <a:pt x="2338109" y="2256503"/>
                </a:cubicBezTo>
                <a:cubicBezTo>
                  <a:pt x="2345776" y="2255225"/>
                  <a:pt x="2352644" y="2250815"/>
                  <a:pt x="2360232" y="2249129"/>
                </a:cubicBezTo>
                <a:cubicBezTo>
                  <a:pt x="2402009" y="2239845"/>
                  <a:pt x="2418820" y="2241822"/>
                  <a:pt x="2463470" y="2234381"/>
                </a:cubicBezTo>
                <a:cubicBezTo>
                  <a:pt x="2473467" y="2232715"/>
                  <a:pt x="2482855" y="2227681"/>
                  <a:pt x="2492967" y="2227007"/>
                </a:cubicBezTo>
                <a:cubicBezTo>
                  <a:pt x="2556782" y="2222752"/>
                  <a:pt x="2620747" y="2220647"/>
                  <a:pt x="2684696" y="2219632"/>
                </a:cubicBezTo>
                <a:lnTo>
                  <a:pt x="3422115" y="2212258"/>
                </a:lnTo>
                <a:cubicBezTo>
                  <a:pt x="3500773" y="2209800"/>
                  <a:pt x="3579576" y="2210237"/>
                  <a:pt x="3658090" y="2204884"/>
                </a:cubicBezTo>
                <a:cubicBezTo>
                  <a:pt x="3687924" y="2202850"/>
                  <a:pt x="3746580" y="2190136"/>
                  <a:pt x="3746580" y="2190136"/>
                </a:cubicBezTo>
                <a:cubicBezTo>
                  <a:pt x="3753954" y="2187678"/>
                  <a:pt x="3761162" y="2184646"/>
                  <a:pt x="3768703" y="2182761"/>
                </a:cubicBezTo>
                <a:cubicBezTo>
                  <a:pt x="3810814" y="2172233"/>
                  <a:pt x="3797212" y="2179370"/>
                  <a:pt x="3835070" y="2168013"/>
                </a:cubicBezTo>
                <a:cubicBezTo>
                  <a:pt x="3849960" y="2163546"/>
                  <a:pt x="3864881" y="2159039"/>
                  <a:pt x="3879315" y="2153265"/>
                </a:cubicBezTo>
                <a:cubicBezTo>
                  <a:pt x="3889522" y="2149182"/>
                  <a:pt x="3898519" y="2142376"/>
                  <a:pt x="3908812" y="2138516"/>
                </a:cubicBezTo>
                <a:cubicBezTo>
                  <a:pt x="3918302" y="2134957"/>
                  <a:pt x="3928477" y="2133600"/>
                  <a:pt x="3938309" y="2131142"/>
                </a:cubicBezTo>
                <a:cubicBezTo>
                  <a:pt x="4018849" y="2077451"/>
                  <a:pt x="3894676" y="2156647"/>
                  <a:pt x="3989928" y="2109020"/>
                </a:cubicBezTo>
                <a:cubicBezTo>
                  <a:pt x="3996147" y="2105911"/>
                  <a:pt x="3999115" y="2098443"/>
                  <a:pt x="4004677" y="2094271"/>
                </a:cubicBezTo>
                <a:cubicBezTo>
                  <a:pt x="4018857" y="2083636"/>
                  <a:pt x="4036388" y="2077308"/>
                  <a:pt x="4048922" y="2064774"/>
                </a:cubicBezTo>
                <a:cubicBezTo>
                  <a:pt x="4056296" y="2057400"/>
                  <a:pt x="4063033" y="2049328"/>
                  <a:pt x="4071044" y="2042652"/>
                </a:cubicBezTo>
                <a:cubicBezTo>
                  <a:pt x="4077853" y="2036978"/>
                  <a:pt x="4086497" y="2033739"/>
                  <a:pt x="4093167" y="2027903"/>
                </a:cubicBezTo>
                <a:cubicBezTo>
                  <a:pt x="4106248" y="2016457"/>
                  <a:pt x="4116133" y="2001460"/>
                  <a:pt x="4130038" y="1991032"/>
                </a:cubicBezTo>
                <a:cubicBezTo>
                  <a:pt x="4139870" y="1983658"/>
                  <a:pt x="4150286" y="1977003"/>
                  <a:pt x="4159535" y="1968910"/>
                </a:cubicBezTo>
                <a:cubicBezTo>
                  <a:pt x="4170000" y="1959754"/>
                  <a:pt x="4181319" y="1950983"/>
                  <a:pt x="4189032" y="1939413"/>
                </a:cubicBezTo>
                <a:cubicBezTo>
                  <a:pt x="4193948" y="1932039"/>
                  <a:pt x="4197110" y="1923126"/>
                  <a:pt x="4203780" y="1917290"/>
                </a:cubicBezTo>
                <a:cubicBezTo>
                  <a:pt x="4217120" y="1905618"/>
                  <a:pt x="4235492" y="1900328"/>
                  <a:pt x="4248025" y="1887794"/>
                </a:cubicBezTo>
                <a:cubicBezTo>
                  <a:pt x="4290924" y="1844892"/>
                  <a:pt x="4229092" y="1904800"/>
                  <a:pt x="4284896" y="1858297"/>
                </a:cubicBezTo>
                <a:cubicBezTo>
                  <a:pt x="4292908" y="1851621"/>
                  <a:pt x="4299007" y="1842850"/>
                  <a:pt x="4307019" y="1836174"/>
                </a:cubicBezTo>
                <a:cubicBezTo>
                  <a:pt x="4313827" y="1830500"/>
                  <a:pt x="4322412" y="1827194"/>
                  <a:pt x="4329141" y="1821426"/>
                </a:cubicBezTo>
                <a:cubicBezTo>
                  <a:pt x="4339698" y="1812377"/>
                  <a:pt x="4347068" y="1799642"/>
                  <a:pt x="4358638" y="1791929"/>
                </a:cubicBezTo>
                <a:cubicBezTo>
                  <a:pt x="4426730" y="1746536"/>
                  <a:pt x="4342971" y="1804463"/>
                  <a:pt x="4395509" y="1762432"/>
                </a:cubicBezTo>
                <a:cubicBezTo>
                  <a:pt x="4416456" y="1745675"/>
                  <a:pt x="4426354" y="1746335"/>
                  <a:pt x="4447128" y="1725561"/>
                </a:cubicBezTo>
                <a:cubicBezTo>
                  <a:pt x="4453395" y="1719294"/>
                  <a:pt x="4456341" y="1710360"/>
                  <a:pt x="4461877" y="1703439"/>
                </a:cubicBezTo>
                <a:cubicBezTo>
                  <a:pt x="4466220" y="1698010"/>
                  <a:pt x="4472282" y="1694119"/>
                  <a:pt x="4476625" y="1688690"/>
                </a:cubicBezTo>
                <a:cubicBezTo>
                  <a:pt x="4482161" y="1681770"/>
                  <a:pt x="4485837" y="1673488"/>
                  <a:pt x="4491373" y="1666568"/>
                </a:cubicBezTo>
                <a:cubicBezTo>
                  <a:pt x="4509666" y="1643703"/>
                  <a:pt x="4505737" y="1659963"/>
                  <a:pt x="4520870" y="1629697"/>
                </a:cubicBezTo>
                <a:cubicBezTo>
                  <a:pt x="4540014" y="1591407"/>
                  <a:pt x="4514186" y="1621631"/>
                  <a:pt x="4542993" y="1592826"/>
                </a:cubicBezTo>
                <a:cubicBezTo>
                  <a:pt x="4545356" y="1583375"/>
                  <a:pt x="4552451" y="1551786"/>
                  <a:pt x="4557741" y="1541207"/>
                </a:cubicBezTo>
                <a:cubicBezTo>
                  <a:pt x="4573925" y="1508839"/>
                  <a:pt x="4574309" y="1528374"/>
                  <a:pt x="4587238" y="1489587"/>
                </a:cubicBezTo>
                <a:cubicBezTo>
                  <a:pt x="4593648" y="1470358"/>
                  <a:pt x="4595576" y="1449823"/>
                  <a:pt x="4601986" y="1430594"/>
                </a:cubicBezTo>
                <a:cubicBezTo>
                  <a:pt x="4619664" y="1377565"/>
                  <a:pt x="4598222" y="1443772"/>
                  <a:pt x="4616735" y="1378974"/>
                </a:cubicBezTo>
                <a:cubicBezTo>
                  <a:pt x="4618870" y="1371500"/>
                  <a:pt x="4622224" y="1364393"/>
                  <a:pt x="4624109" y="1356852"/>
                </a:cubicBezTo>
                <a:cubicBezTo>
                  <a:pt x="4638219" y="1300410"/>
                  <a:pt x="4625422" y="1332636"/>
                  <a:pt x="4638857" y="1260987"/>
                </a:cubicBezTo>
                <a:cubicBezTo>
                  <a:pt x="4642593" y="1241065"/>
                  <a:pt x="4648690" y="1221658"/>
                  <a:pt x="4653606" y="1201994"/>
                </a:cubicBezTo>
                <a:cubicBezTo>
                  <a:pt x="4656064" y="1192162"/>
                  <a:pt x="4659314" y="1182494"/>
                  <a:pt x="4660980" y="1172497"/>
                </a:cubicBezTo>
                <a:cubicBezTo>
                  <a:pt x="4663438" y="1157749"/>
                  <a:pt x="4665679" y="1142963"/>
                  <a:pt x="4668354" y="1128252"/>
                </a:cubicBezTo>
                <a:cubicBezTo>
                  <a:pt x="4670596" y="1115920"/>
                  <a:pt x="4673667" y="1103744"/>
                  <a:pt x="4675728" y="1091381"/>
                </a:cubicBezTo>
                <a:cubicBezTo>
                  <a:pt x="4678586" y="1074236"/>
                  <a:pt x="4679994" y="1056862"/>
                  <a:pt x="4683103" y="1039761"/>
                </a:cubicBezTo>
                <a:cubicBezTo>
                  <a:pt x="4699321" y="950568"/>
                  <a:pt x="4687629" y="1109385"/>
                  <a:pt x="4705225" y="907026"/>
                </a:cubicBezTo>
                <a:lnTo>
                  <a:pt x="4719973" y="737420"/>
                </a:lnTo>
                <a:cubicBezTo>
                  <a:pt x="4718583" y="679024"/>
                  <a:pt x="4722599" y="471374"/>
                  <a:pt x="4705225" y="361336"/>
                </a:cubicBezTo>
                <a:cubicBezTo>
                  <a:pt x="4701316" y="336575"/>
                  <a:pt x="4695393" y="312175"/>
                  <a:pt x="4690477" y="287594"/>
                </a:cubicBezTo>
                <a:cubicBezTo>
                  <a:pt x="4687597" y="273192"/>
                  <a:pt x="4677711" y="215836"/>
                  <a:pt x="4668354" y="206478"/>
                </a:cubicBezTo>
                <a:cubicBezTo>
                  <a:pt x="4647339" y="185462"/>
                  <a:pt x="4657463" y="197514"/>
                  <a:pt x="4638857" y="169607"/>
                </a:cubicBezTo>
                <a:cubicBezTo>
                  <a:pt x="4636399" y="162233"/>
                  <a:pt x="4636339" y="153554"/>
                  <a:pt x="4631483" y="147484"/>
                </a:cubicBezTo>
                <a:cubicBezTo>
                  <a:pt x="4625947" y="140564"/>
                  <a:pt x="4616281" y="138272"/>
                  <a:pt x="4609361" y="132736"/>
                </a:cubicBezTo>
                <a:cubicBezTo>
                  <a:pt x="4603932" y="128393"/>
                  <a:pt x="4600831" y="121096"/>
                  <a:pt x="4594612" y="117987"/>
                </a:cubicBezTo>
                <a:cubicBezTo>
                  <a:pt x="4580707" y="111035"/>
                  <a:pt x="4565115" y="108155"/>
                  <a:pt x="4550367" y="103239"/>
                </a:cubicBezTo>
                <a:cubicBezTo>
                  <a:pt x="4525912" y="95088"/>
                  <a:pt x="4547908" y="81116"/>
                  <a:pt x="4528244" y="73742"/>
                </a:cubicBezTo>
                <a:close/>
              </a:path>
            </a:pathLst>
          </a:cu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0B57D33B-D0AE-534A-ADCC-3973A7C32599}"/>
              </a:ext>
            </a:extLst>
          </p:cNvPr>
          <p:cNvSpPr txBox="1"/>
          <p:nvPr/>
        </p:nvSpPr>
        <p:spPr>
          <a:xfrm>
            <a:off x="6781800" y="3841490"/>
            <a:ext cx="2260600" cy="707886"/>
          </a:xfrm>
          <a:prstGeom prst="rect">
            <a:avLst/>
          </a:prstGeom>
          <a:solidFill>
            <a:schemeClr val="bg1"/>
          </a:solidFill>
        </p:spPr>
        <p:txBody>
          <a:bodyPr wrap="square" rtlCol="0">
            <a:spAutoFit/>
          </a:bodyPr>
          <a:lstStyle/>
          <a:p>
            <a:r>
              <a:rPr lang="en-US" sz="2000" dirty="0"/>
              <a:t>Triangle: </a:t>
            </a:r>
          </a:p>
          <a:p>
            <a:r>
              <a:rPr lang="en-US" sz="2000" dirty="0"/>
              <a:t>RHF best</a:t>
            </a:r>
          </a:p>
        </p:txBody>
      </p:sp>
      <p:sp>
        <p:nvSpPr>
          <p:cNvPr id="10" name="TextBox 9">
            <a:extLst>
              <a:ext uri="{FF2B5EF4-FFF2-40B4-BE49-F238E27FC236}">
                <a16:creationId xmlns:a16="http://schemas.microsoft.com/office/drawing/2014/main" id="{B13167E3-74C6-5A4A-B997-42FD79EE6A45}"/>
              </a:ext>
            </a:extLst>
          </p:cNvPr>
          <p:cNvSpPr txBox="1"/>
          <p:nvPr/>
        </p:nvSpPr>
        <p:spPr>
          <a:xfrm>
            <a:off x="1066800" y="4980057"/>
            <a:ext cx="2260600" cy="707886"/>
          </a:xfrm>
          <a:prstGeom prst="rect">
            <a:avLst/>
          </a:prstGeom>
          <a:solidFill>
            <a:schemeClr val="bg1"/>
          </a:solidFill>
        </p:spPr>
        <p:txBody>
          <a:bodyPr wrap="square" rtlCol="0">
            <a:spAutoFit/>
          </a:bodyPr>
          <a:lstStyle/>
          <a:p>
            <a:r>
              <a:rPr lang="en-US" sz="2000" dirty="0"/>
              <a:t>Circle: </a:t>
            </a:r>
          </a:p>
          <a:p>
            <a:r>
              <a:rPr lang="en-US" sz="2000" dirty="0"/>
              <a:t>EnKF best</a:t>
            </a:r>
          </a:p>
        </p:txBody>
      </p:sp>
      <p:cxnSp>
        <p:nvCxnSpPr>
          <p:cNvPr id="11" name="Straight Arrow Connector 10">
            <a:extLst>
              <a:ext uri="{FF2B5EF4-FFF2-40B4-BE49-F238E27FC236}">
                <a16:creationId xmlns:a16="http://schemas.microsoft.com/office/drawing/2014/main" id="{E51B008C-0021-F140-80EB-116AF74E4064}"/>
              </a:ext>
            </a:extLst>
          </p:cNvPr>
          <p:cNvCxnSpPr>
            <a:cxnSpLocks/>
          </p:cNvCxnSpPr>
          <p:nvPr/>
        </p:nvCxnSpPr>
        <p:spPr>
          <a:xfrm flipV="1">
            <a:off x="1981200" y="4724400"/>
            <a:ext cx="609600" cy="38100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A9189F81-8F6F-8C48-BF13-82F906E9C19D}"/>
              </a:ext>
            </a:extLst>
          </p:cNvPr>
          <p:cNvCxnSpPr>
            <a:cxnSpLocks/>
          </p:cNvCxnSpPr>
          <p:nvPr/>
        </p:nvCxnSpPr>
        <p:spPr>
          <a:xfrm flipH="1" flipV="1">
            <a:off x="6705600" y="3657600"/>
            <a:ext cx="457200" cy="18389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161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3"/>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dirty="0"/>
              <a:t>Observation error variance 16.0</a:t>
            </a:r>
          </a:p>
        </p:txBody>
      </p:sp>
      <p:sp>
        <p:nvSpPr>
          <p:cNvPr id="7" name="Freeform 6">
            <a:extLst>
              <a:ext uri="{FF2B5EF4-FFF2-40B4-BE49-F238E27FC236}">
                <a16:creationId xmlns:a16="http://schemas.microsoft.com/office/drawing/2014/main" id="{79A03D4A-F12D-1749-9FCD-303A82E473CE}"/>
              </a:ext>
            </a:extLst>
          </p:cNvPr>
          <p:cNvSpPr/>
          <p:nvPr/>
        </p:nvSpPr>
        <p:spPr>
          <a:xfrm>
            <a:off x="2326479" y="1801305"/>
            <a:ext cx="4719973" cy="2671333"/>
          </a:xfrm>
          <a:custGeom>
            <a:avLst/>
            <a:gdLst>
              <a:gd name="connsiteX0" fmla="*/ 4528244 w 4719973"/>
              <a:gd name="connsiteY0" fmla="*/ 73742 h 2671333"/>
              <a:gd name="connsiteX1" fmla="*/ 4432380 w 4719973"/>
              <a:gd name="connsiteY1" fmla="*/ 58994 h 2671333"/>
              <a:gd name="connsiteX2" fmla="*/ 4388135 w 4719973"/>
              <a:gd name="connsiteY2" fmla="*/ 51620 h 2671333"/>
              <a:gd name="connsiteX3" fmla="*/ 4329141 w 4719973"/>
              <a:gd name="connsiteY3" fmla="*/ 44245 h 2671333"/>
              <a:gd name="connsiteX4" fmla="*/ 4277522 w 4719973"/>
              <a:gd name="connsiteY4" fmla="*/ 36871 h 2671333"/>
              <a:gd name="connsiteX5" fmla="*/ 4218528 w 4719973"/>
              <a:gd name="connsiteY5" fmla="*/ 29497 h 2671333"/>
              <a:gd name="connsiteX6" fmla="*/ 4174283 w 4719973"/>
              <a:gd name="connsiteY6" fmla="*/ 22123 h 2671333"/>
              <a:gd name="connsiteX7" fmla="*/ 4063670 w 4719973"/>
              <a:gd name="connsiteY7" fmla="*/ 14749 h 2671333"/>
              <a:gd name="connsiteX8" fmla="*/ 3761328 w 4719973"/>
              <a:gd name="connsiteY8" fmla="*/ 0 h 2671333"/>
              <a:gd name="connsiteX9" fmla="*/ 3451612 w 4719973"/>
              <a:gd name="connsiteY9" fmla="*/ 7374 h 2671333"/>
              <a:gd name="connsiteX10" fmla="*/ 3333625 w 4719973"/>
              <a:gd name="connsiteY10" fmla="*/ 22123 h 2671333"/>
              <a:gd name="connsiteX11" fmla="*/ 3230386 w 4719973"/>
              <a:gd name="connsiteY11" fmla="*/ 29497 h 2671333"/>
              <a:gd name="connsiteX12" fmla="*/ 3112399 w 4719973"/>
              <a:gd name="connsiteY12" fmla="*/ 44245 h 2671333"/>
              <a:gd name="connsiteX13" fmla="*/ 3053406 w 4719973"/>
              <a:gd name="connsiteY13" fmla="*/ 51620 h 2671333"/>
              <a:gd name="connsiteX14" fmla="*/ 2979664 w 4719973"/>
              <a:gd name="connsiteY14" fmla="*/ 58994 h 2671333"/>
              <a:gd name="connsiteX15" fmla="*/ 2942793 w 4719973"/>
              <a:gd name="connsiteY15" fmla="*/ 66368 h 2671333"/>
              <a:gd name="connsiteX16" fmla="*/ 2846928 w 4719973"/>
              <a:gd name="connsiteY16" fmla="*/ 73742 h 2671333"/>
              <a:gd name="connsiteX17" fmla="*/ 2810057 w 4719973"/>
              <a:gd name="connsiteY17" fmla="*/ 81116 h 2671333"/>
              <a:gd name="connsiteX18" fmla="*/ 2758438 w 4719973"/>
              <a:gd name="connsiteY18" fmla="*/ 88490 h 2671333"/>
              <a:gd name="connsiteX19" fmla="*/ 2736315 w 4719973"/>
              <a:gd name="connsiteY19" fmla="*/ 95865 h 2671333"/>
              <a:gd name="connsiteX20" fmla="*/ 2677322 w 4719973"/>
              <a:gd name="connsiteY20" fmla="*/ 110613 h 2671333"/>
              <a:gd name="connsiteX21" fmla="*/ 2655199 w 4719973"/>
              <a:gd name="connsiteY21" fmla="*/ 117987 h 2671333"/>
              <a:gd name="connsiteX22" fmla="*/ 2618328 w 4719973"/>
              <a:gd name="connsiteY22" fmla="*/ 125361 h 2671333"/>
              <a:gd name="connsiteX23" fmla="*/ 2566709 w 4719973"/>
              <a:gd name="connsiteY23" fmla="*/ 140110 h 2671333"/>
              <a:gd name="connsiteX24" fmla="*/ 2507715 w 4719973"/>
              <a:gd name="connsiteY24" fmla="*/ 154858 h 2671333"/>
              <a:gd name="connsiteX25" fmla="*/ 2478219 w 4719973"/>
              <a:gd name="connsiteY25" fmla="*/ 169607 h 2671333"/>
              <a:gd name="connsiteX26" fmla="*/ 2456096 w 4719973"/>
              <a:gd name="connsiteY26" fmla="*/ 176981 h 2671333"/>
              <a:gd name="connsiteX27" fmla="*/ 2404477 w 4719973"/>
              <a:gd name="connsiteY27" fmla="*/ 199103 h 2671333"/>
              <a:gd name="connsiteX28" fmla="*/ 2374980 w 4719973"/>
              <a:gd name="connsiteY28" fmla="*/ 213852 h 2671333"/>
              <a:gd name="connsiteX29" fmla="*/ 2315986 w 4719973"/>
              <a:gd name="connsiteY29" fmla="*/ 228600 h 2671333"/>
              <a:gd name="connsiteX30" fmla="*/ 2234870 w 4719973"/>
              <a:gd name="connsiteY30" fmla="*/ 258097 h 2671333"/>
              <a:gd name="connsiteX31" fmla="*/ 2175877 w 4719973"/>
              <a:gd name="connsiteY31" fmla="*/ 272845 h 2671333"/>
              <a:gd name="connsiteX32" fmla="*/ 2131632 w 4719973"/>
              <a:gd name="connsiteY32" fmla="*/ 287594 h 2671333"/>
              <a:gd name="connsiteX33" fmla="*/ 2109509 w 4719973"/>
              <a:gd name="connsiteY33" fmla="*/ 294968 h 2671333"/>
              <a:gd name="connsiteX34" fmla="*/ 2072638 w 4719973"/>
              <a:gd name="connsiteY34" fmla="*/ 302342 h 2671333"/>
              <a:gd name="connsiteX35" fmla="*/ 2021019 w 4719973"/>
              <a:gd name="connsiteY35" fmla="*/ 309716 h 2671333"/>
              <a:gd name="connsiteX36" fmla="*/ 1991522 w 4719973"/>
              <a:gd name="connsiteY36" fmla="*/ 317090 h 2671333"/>
              <a:gd name="connsiteX37" fmla="*/ 1962025 w 4719973"/>
              <a:gd name="connsiteY37" fmla="*/ 331839 h 2671333"/>
              <a:gd name="connsiteX38" fmla="*/ 1932528 w 4719973"/>
              <a:gd name="connsiteY38" fmla="*/ 339213 h 2671333"/>
              <a:gd name="connsiteX39" fmla="*/ 1866161 w 4719973"/>
              <a:gd name="connsiteY39" fmla="*/ 361336 h 2671333"/>
              <a:gd name="connsiteX40" fmla="*/ 1844038 w 4719973"/>
              <a:gd name="connsiteY40" fmla="*/ 368710 h 2671333"/>
              <a:gd name="connsiteX41" fmla="*/ 1821915 w 4719973"/>
              <a:gd name="connsiteY41" fmla="*/ 376084 h 2671333"/>
              <a:gd name="connsiteX42" fmla="*/ 1740799 w 4719973"/>
              <a:gd name="connsiteY42" fmla="*/ 405581 h 2671333"/>
              <a:gd name="connsiteX43" fmla="*/ 1711303 w 4719973"/>
              <a:gd name="connsiteY43" fmla="*/ 412955 h 2671333"/>
              <a:gd name="connsiteX44" fmla="*/ 1667057 w 4719973"/>
              <a:gd name="connsiteY44" fmla="*/ 427703 h 2671333"/>
              <a:gd name="connsiteX45" fmla="*/ 1622812 w 4719973"/>
              <a:gd name="connsiteY45" fmla="*/ 442452 h 2671333"/>
              <a:gd name="connsiteX46" fmla="*/ 1578567 w 4719973"/>
              <a:gd name="connsiteY46" fmla="*/ 457200 h 2671333"/>
              <a:gd name="connsiteX47" fmla="*/ 1497451 w 4719973"/>
              <a:gd name="connsiteY47" fmla="*/ 479323 h 2671333"/>
              <a:gd name="connsiteX48" fmla="*/ 1431083 w 4719973"/>
              <a:gd name="connsiteY48" fmla="*/ 501445 h 2671333"/>
              <a:gd name="connsiteX49" fmla="*/ 1408961 w 4719973"/>
              <a:gd name="connsiteY49" fmla="*/ 508820 h 2671333"/>
              <a:gd name="connsiteX50" fmla="*/ 1386838 w 4719973"/>
              <a:gd name="connsiteY50" fmla="*/ 516194 h 2671333"/>
              <a:gd name="connsiteX51" fmla="*/ 1305722 w 4719973"/>
              <a:gd name="connsiteY51" fmla="*/ 553065 h 2671333"/>
              <a:gd name="connsiteX52" fmla="*/ 1261477 w 4719973"/>
              <a:gd name="connsiteY52" fmla="*/ 567813 h 2671333"/>
              <a:gd name="connsiteX53" fmla="*/ 1195109 w 4719973"/>
              <a:gd name="connsiteY53" fmla="*/ 597310 h 2671333"/>
              <a:gd name="connsiteX54" fmla="*/ 1128741 w 4719973"/>
              <a:gd name="connsiteY54" fmla="*/ 619432 h 2671333"/>
              <a:gd name="connsiteX55" fmla="*/ 1113993 w 4719973"/>
              <a:gd name="connsiteY55" fmla="*/ 634181 h 2671333"/>
              <a:gd name="connsiteX56" fmla="*/ 1091870 w 4719973"/>
              <a:gd name="connsiteY56" fmla="*/ 641555 h 2671333"/>
              <a:gd name="connsiteX57" fmla="*/ 1062373 w 4719973"/>
              <a:gd name="connsiteY57" fmla="*/ 656303 h 2671333"/>
              <a:gd name="connsiteX58" fmla="*/ 1018128 w 4719973"/>
              <a:gd name="connsiteY58" fmla="*/ 685800 h 2671333"/>
              <a:gd name="connsiteX59" fmla="*/ 988632 w 4719973"/>
              <a:gd name="connsiteY59" fmla="*/ 700549 h 2671333"/>
              <a:gd name="connsiteX60" fmla="*/ 973883 w 4719973"/>
              <a:gd name="connsiteY60" fmla="*/ 715297 h 2671333"/>
              <a:gd name="connsiteX61" fmla="*/ 944386 w 4719973"/>
              <a:gd name="connsiteY61" fmla="*/ 730045 h 2671333"/>
              <a:gd name="connsiteX62" fmla="*/ 892767 w 4719973"/>
              <a:gd name="connsiteY62" fmla="*/ 766916 h 2671333"/>
              <a:gd name="connsiteX63" fmla="*/ 863270 w 4719973"/>
              <a:gd name="connsiteY63" fmla="*/ 781665 h 2671333"/>
              <a:gd name="connsiteX64" fmla="*/ 841148 w 4719973"/>
              <a:gd name="connsiteY64" fmla="*/ 803787 h 2671333"/>
              <a:gd name="connsiteX65" fmla="*/ 782154 w 4719973"/>
              <a:gd name="connsiteY65" fmla="*/ 840658 h 2671333"/>
              <a:gd name="connsiteX66" fmla="*/ 723161 w 4719973"/>
              <a:gd name="connsiteY66" fmla="*/ 892278 h 2671333"/>
              <a:gd name="connsiteX67" fmla="*/ 678915 w 4719973"/>
              <a:gd name="connsiteY67" fmla="*/ 921774 h 2671333"/>
              <a:gd name="connsiteX68" fmla="*/ 664167 w 4719973"/>
              <a:gd name="connsiteY68" fmla="*/ 936523 h 2671333"/>
              <a:gd name="connsiteX69" fmla="*/ 605173 w 4719973"/>
              <a:gd name="connsiteY69" fmla="*/ 980768 h 2671333"/>
              <a:gd name="connsiteX70" fmla="*/ 568303 w 4719973"/>
              <a:gd name="connsiteY70" fmla="*/ 1017639 h 2671333"/>
              <a:gd name="connsiteX71" fmla="*/ 546180 w 4719973"/>
              <a:gd name="connsiteY71" fmla="*/ 1039761 h 2671333"/>
              <a:gd name="connsiteX72" fmla="*/ 531432 w 4719973"/>
              <a:gd name="connsiteY72" fmla="*/ 1054510 h 2671333"/>
              <a:gd name="connsiteX73" fmla="*/ 472438 w 4719973"/>
              <a:gd name="connsiteY73" fmla="*/ 1098755 h 2671333"/>
              <a:gd name="connsiteX74" fmla="*/ 442941 w 4719973"/>
              <a:gd name="connsiteY74" fmla="*/ 1120878 h 2671333"/>
              <a:gd name="connsiteX75" fmla="*/ 428193 w 4719973"/>
              <a:gd name="connsiteY75" fmla="*/ 1143000 h 2671333"/>
              <a:gd name="connsiteX76" fmla="*/ 383948 w 4719973"/>
              <a:gd name="connsiteY76" fmla="*/ 1187245 h 2671333"/>
              <a:gd name="connsiteX77" fmla="*/ 369199 w 4719973"/>
              <a:gd name="connsiteY77" fmla="*/ 1201994 h 2671333"/>
              <a:gd name="connsiteX78" fmla="*/ 354451 w 4719973"/>
              <a:gd name="connsiteY78" fmla="*/ 1224116 h 2671333"/>
              <a:gd name="connsiteX79" fmla="*/ 317580 w 4719973"/>
              <a:gd name="connsiteY79" fmla="*/ 1260987 h 2671333"/>
              <a:gd name="connsiteX80" fmla="*/ 302832 w 4719973"/>
              <a:gd name="connsiteY80" fmla="*/ 1290484 h 2671333"/>
              <a:gd name="connsiteX81" fmla="*/ 243838 w 4719973"/>
              <a:gd name="connsiteY81" fmla="*/ 1356852 h 2671333"/>
              <a:gd name="connsiteX82" fmla="*/ 229090 w 4719973"/>
              <a:gd name="connsiteY82" fmla="*/ 1386349 h 2671333"/>
              <a:gd name="connsiteX83" fmla="*/ 199593 w 4719973"/>
              <a:gd name="connsiteY83" fmla="*/ 1430594 h 2671333"/>
              <a:gd name="connsiteX84" fmla="*/ 184844 w 4719973"/>
              <a:gd name="connsiteY84" fmla="*/ 1452716 h 2671333"/>
              <a:gd name="connsiteX85" fmla="*/ 170096 w 4719973"/>
              <a:gd name="connsiteY85" fmla="*/ 1482213 h 2671333"/>
              <a:gd name="connsiteX86" fmla="*/ 162722 w 4719973"/>
              <a:gd name="connsiteY86" fmla="*/ 1504336 h 2671333"/>
              <a:gd name="connsiteX87" fmla="*/ 147973 w 4719973"/>
              <a:gd name="connsiteY87" fmla="*/ 1526458 h 2671333"/>
              <a:gd name="connsiteX88" fmla="*/ 125851 w 4719973"/>
              <a:gd name="connsiteY88" fmla="*/ 1570703 h 2671333"/>
              <a:gd name="connsiteX89" fmla="*/ 103728 w 4719973"/>
              <a:gd name="connsiteY89" fmla="*/ 1622323 h 2671333"/>
              <a:gd name="connsiteX90" fmla="*/ 66857 w 4719973"/>
              <a:gd name="connsiteY90" fmla="*/ 1718187 h 2671333"/>
              <a:gd name="connsiteX91" fmla="*/ 52109 w 4719973"/>
              <a:gd name="connsiteY91" fmla="*/ 1784555 h 2671333"/>
              <a:gd name="connsiteX92" fmla="*/ 29986 w 4719973"/>
              <a:gd name="connsiteY92" fmla="*/ 1865671 h 2671333"/>
              <a:gd name="connsiteX93" fmla="*/ 15238 w 4719973"/>
              <a:gd name="connsiteY93" fmla="*/ 1954161 h 2671333"/>
              <a:gd name="connsiteX94" fmla="*/ 7864 w 4719973"/>
              <a:gd name="connsiteY94" fmla="*/ 1976284 h 2671333"/>
              <a:gd name="connsiteX95" fmla="*/ 7864 w 4719973"/>
              <a:gd name="connsiteY95" fmla="*/ 2241755 h 2671333"/>
              <a:gd name="connsiteX96" fmla="*/ 22612 w 4719973"/>
              <a:gd name="connsiteY96" fmla="*/ 2322871 h 2671333"/>
              <a:gd name="connsiteX97" fmla="*/ 37361 w 4719973"/>
              <a:gd name="connsiteY97" fmla="*/ 2374490 h 2671333"/>
              <a:gd name="connsiteX98" fmla="*/ 52109 w 4719973"/>
              <a:gd name="connsiteY98" fmla="*/ 2389239 h 2671333"/>
              <a:gd name="connsiteX99" fmla="*/ 88980 w 4719973"/>
              <a:gd name="connsiteY99" fmla="*/ 2455607 h 2671333"/>
              <a:gd name="connsiteX100" fmla="*/ 111103 w 4719973"/>
              <a:gd name="connsiteY100" fmla="*/ 2470355 h 2671333"/>
              <a:gd name="connsiteX101" fmla="*/ 133225 w 4719973"/>
              <a:gd name="connsiteY101" fmla="*/ 2492478 h 2671333"/>
              <a:gd name="connsiteX102" fmla="*/ 147973 w 4719973"/>
              <a:gd name="connsiteY102" fmla="*/ 2514600 h 2671333"/>
              <a:gd name="connsiteX103" fmla="*/ 170096 w 4719973"/>
              <a:gd name="connsiteY103" fmla="*/ 2521974 h 2671333"/>
              <a:gd name="connsiteX104" fmla="*/ 221715 w 4719973"/>
              <a:gd name="connsiteY104" fmla="*/ 2566220 h 2671333"/>
              <a:gd name="connsiteX105" fmla="*/ 243838 w 4719973"/>
              <a:gd name="connsiteY105" fmla="*/ 2573594 h 2671333"/>
              <a:gd name="connsiteX106" fmla="*/ 295457 w 4719973"/>
              <a:gd name="connsiteY106" fmla="*/ 2595716 h 2671333"/>
              <a:gd name="connsiteX107" fmla="*/ 339703 w 4719973"/>
              <a:gd name="connsiteY107" fmla="*/ 2625213 h 2671333"/>
              <a:gd name="connsiteX108" fmla="*/ 369199 w 4719973"/>
              <a:gd name="connsiteY108" fmla="*/ 2632587 h 2671333"/>
              <a:gd name="connsiteX109" fmla="*/ 406070 w 4719973"/>
              <a:gd name="connsiteY109" fmla="*/ 2639961 h 2671333"/>
              <a:gd name="connsiteX110" fmla="*/ 450315 w 4719973"/>
              <a:gd name="connsiteY110" fmla="*/ 2654710 h 2671333"/>
              <a:gd name="connsiteX111" fmla="*/ 701038 w 4719973"/>
              <a:gd name="connsiteY111" fmla="*/ 2669458 h 2671333"/>
              <a:gd name="connsiteX112" fmla="*/ 804277 w 4719973"/>
              <a:gd name="connsiteY112" fmla="*/ 2662084 h 2671333"/>
              <a:gd name="connsiteX113" fmla="*/ 892767 w 4719973"/>
              <a:gd name="connsiteY113" fmla="*/ 2647336 h 2671333"/>
              <a:gd name="connsiteX114" fmla="*/ 944386 w 4719973"/>
              <a:gd name="connsiteY114" fmla="*/ 2632587 h 2671333"/>
              <a:gd name="connsiteX115" fmla="*/ 1003380 w 4719973"/>
              <a:gd name="connsiteY115" fmla="*/ 2610465 h 2671333"/>
              <a:gd name="connsiteX116" fmla="*/ 1047625 w 4719973"/>
              <a:gd name="connsiteY116" fmla="*/ 2595716 h 2671333"/>
              <a:gd name="connsiteX117" fmla="*/ 1099244 w 4719973"/>
              <a:gd name="connsiteY117" fmla="*/ 2573594 h 2671333"/>
              <a:gd name="connsiteX118" fmla="*/ 1143490 w 4719973"/>
              <a:gd name="connsiteY118" fmla="*/ 2551471 h 2671333"/>
              <a:gd name="connsiteX119" fmla="*/ 1165612 w 4719973"/>
              <a:gd name="connsiteY119" fmla="*/ 2536723 h 2671333"/>
              <a:gd name="connsiteX120" fmla="*/ 1209857 w 4719973"/>
              <a:gd name="connsiteY120" fmla="*/ 2521974 h 2671333"/>
              <a:gd name="connsiteX121" fmla="*/ 1231980 w 4719973"/>
              <a:gd name="connsiteY121" fmla="*/ 2514600 h 2671333"/>
              <a:gd name="connsiteX122" fmla="*/ 1276225 w 4719973"/>
              <a:gd name="connsiteY122" fmla="*/ 2492478 h 2671333"/>
              <a:gd name="connsiteX123" fmla="*/ 1342593 w 4719973"/>
              <a:gd name="connsiteY123" fmla="*/ 2462981 h 2671333"/>
              <a:gd name="connsiteX124" fmla="*/ 1386838 w 4719973"/>
              <a:gd name="connsiteY124" fmla="*/ 2448232 h 2671333"/>
              <a:gd name="connsiteX125" fmla="*/ 1408961 w 4719973"/>
              <a:gd name="connsiteY125" fmla="*/ 2440858 h 2671333"/>
              <a:gd name="connsiteX126" fmla="*/ 1490077 w 4719973"/>
              <a:gd name="connsiteY126" fmla="*/ 2426110 h 2671333"/>
              <a:gd name="connsiteX127" fmla="*/ 1526948 w 4719973"/>
              <a:gd name="connsiteY127" fmla="*/ 2418736 h 2671333"/>
              <a:gd name="connsiteX128" fmla="*/ 1549070 w 4719973"/>
              <a:gd name="connsiteY128" fmla="*/ 2411361 h 2671333"/>
              <a:gd name="connsiteX129" fmla="*/ 1652309 w 4719973"/>
              <a:gd name="connsiteY129" fmla="*/ 2396613 h 2671333"/>
              <a:gd name="connsiteX130" fmla="*/ 1748173 w 4719973"/>
              <a:gd name="connsiteY130" fmla="*/ 2381865 h 2671333"/>
              <a:gd name="connsiteX131" fmla="*/ 1777670 w 4719973"/>
              <a:gd name="connsiteY131" fmla="*/ 2374490 h 2671333"/>
              <a:gd name="connsiteX132" fmla="*/ 1814541 w 4719973"/>
              <a:gd name="connsiteY132" fmla="*/ 2367116 h 2671333"/>
              <a:gd name="connsiteX133" fmla="*/ 1836664 w 4719973"/>
              <a:gd name="connsiteY133" fmla="*/ 2359742 h 2671333"/>
              <a:gd name="connsiteX134" fmla="*/ 1880909 w 4719973"/>
              <a:gd name="connsiteY134" fmla="*/ 2352368 h 2671333"/>
              <a:gd name="connsiteX135" fmla="*/ 1932528 w 4719973"/>
              <a:gd name="connsiteY135" fmla="*/ 2337620 h 2671333"/>
              <a:gd name="connsiteX136" fmla="*/ 1976773 w 4719973"/>
              <a:gd name="connsiteY136" fmla="*/ 2330245 h 2671333"/>
              <a:gd name="connsiteX137" fmla="*/ 2006270 w 4719973"/>
              <a:gd name="connsiteY137" fmla="*/ 2322871 h 2671333"/>
              <a:gd name="connsiteX138" fmla="*/ 2072638 w 4719973"/>
              <a:gd name="connsiteY138" fmla="*/ 2308123 h 2671333"/>
              <a:gd name="connsiteX139" fmla="*/ 2094761 w 4719973"/>
              <a:gd name="connsiteY139" fmla="*/ 2300749 h 2671333"/>
              <a:gd name="connsiteX140" fmla="*/ 2146380 w 4719973"/>
              <a:gd name="connsiteY140" fmla="*/ 2293374 h 2671333"/>
              <a:gd name="connsiteX141" fmla="*/ 2168503 w 4719973"/>
              <a:gd name="connsiteY141" fmla="*/ 2286000 h 2671333"/>
              <a:gd name="connsiteX142" fmla="*/ 2249619 w 4719973"/>
              <a:gd name="connsiteY142" fmla="*/ 2271252 h 2671333"/>
              <a:gd name="connsiteX143" fmla="*/ 2338109 w 4719973"/>
              <a:gd name="connsiteY143" fmla="*/ 2256503 h 2671333"/>
              <a:gd name="connsiteX144" fmla="*/ 2360232 w 4719973"/>
              <a:gd name="connsiteY144" fmla="*/ 2249129 h 2671333"/>
              <a:gd name="connsiteX145" fmla="*/ 2463470 w 4719973"/>
              <a:gd name="connsiteY145" fmla="*/ 2234381 h 2671333"/>
              <a:gd name="connsiteX146" fmla="*/ 2492967 w 4719973"/>
              <a:gd name="connsiteY146" fmla="*/ 2227007 h 2671333"/>
              <a:gd name="connsiteX147" fmla="*/ 2684696 w 4719973"/>
              <a:gd name="connsiteY147" fmla="*/ 2219632 h 2671333"/>
              <a:gd name="connsiteX148" fmla="*/ 3422115 w 4719973"/>
              <a:gd name="connsiteY148" fmla="*/ 2212258 h 2671333"/>
              <a:gd name="connsiteX149" fmla="*/ 3658090 w 4719973"/>
              <a:gd name="connsiteY149" fmla="*/ 2204884 h 2671333"/>
              <a:gd name="connsiteX150" fmla="*/ 3746580 w 4719973"/>
              <a:gd name="connsiteY150" fmla="*/ 2190136 h 2671333"/>
              <a:gd name="connsiteX151" fmla="*/ 3768703 w 4719973"/>
              <a:gd name="connsiteY151" fmla="*/ 2182761 h 2671333"/>
              <a:gd name="connsiteX152" fmla="*/ 3835070 w 4719973"/>
              <a:gd name="connsiteY152" fmla="*/ 2168013 h 2671333"/>
              <a:gd name="connsiteX153" fmla="*/ 3879315 w 4719973"/>
              <a:gd name="connsiteY153" fmla="*/ 2153265 h 2671333"/>
              <a:gd name="connsiteX154" fmla="*/ 3908812 w 4719973"/>
              <a:gd name="connsiteY154" fmla="*/ 2138516 h 2671333"/>
              <a:gd name="connsiteX155" fmla="*/ 3938309 w 4719973"/>
              <a:gd name="connsiteY155" fmla="*/ 2131142 h 2671333"/>
              <a:gd name="connsiteX156" fmla="*/ 3989928 w 4719973"/>
              <a:gd name="connsiteY156" fmla="*/ 2109020 h 2671333"/>
              <a:gd name="connsiteX157" fmla="*/ 4004677 w 4719973"/>
              <a:gd name="connsiteY157" fmla="*/ 2094271 h 2671333"/>
              <a:gd name="connsiteX158" fmla="*/ 4048922 w 4719973"/>
              <a:gd name="connsiteY158" fmla="*/ 2064774 h 2671333"/>
              <a:gd name="connsiteX159" fmla="*/ 4071044 w 4719973"/>
              <a:gd name="connsiteY159" fmla="*/ 2042652 h 2671333"/>
              <a:gd name="connsiteX160" fmla="*/ 4093167 w 4719973"/>
              <a:gd name="connsiteY160" fmla="*/ 2027903 h 2671333"/>
              <a:gd name="connsiteX161" fmla="*/ 4130038 w 4719973"/>
              <a:gd name="connsiteY161" fmla="*/ 1991032 h 2671333"/>
              <a:gd name="connsiteX162" fmla="*/ 4159535 w 4719973"/>
              <a:gd name="connsiteY162" fmla="*/ 1968910 h 2671333"/>
              <a:gd name="connsiteX163" fmla="*/ 4189032 w 4719973"/>
              <a:gd name="connsiteY163" fmla="*/ 1939413 h 2671333"/>
              <a:gd name="connsiteX164" fmla="*/ 4203780 w 4719973"/>
              <a:gd name="connsiteY164" fmla="*/ 1917290 h 2671333"/>
              <a:gd name="connsiteX165" fmla="*/ 4248025 w 4719973"/>
              <a:gd name="connsiteY165" fmla="*/ 1887794 h 2671333"/>
              <a:gd name="connsiteX166" fmla="*/ 4284896 w 4719973"/>
              <a:gd name="connsiteY166" fmla="*/ 1858297 h 2671333"/>
              <a:gd name="connsiteX167" fmla="*/ 4307019 w 4719973"/>
              <a:gd name="connsiteY167" fmla="*/ 1836174 h 2671333"/>
              <a:gd name="connsiteX168" fmla="*/ 4329141 w 4719973"/>
              <a:gd name="connsiteY168" fmla="*/ 1821426 h 2671333"/>
              <a:gd name="connsiteX169" fmla="*/ 4358638 w 4719973"/>
              <a:gd name="connsiteY169" fmla="*/ 1791929 h 2671333"/>
              <a:gd name="connsiteX170" fmla="*/ 4395509 w 4719973"/>
              <a:gd name="connsiteY170" fmla="*/ 1762432 h 2671333"/>
              <a:gd name="connsiteX171" fmla="*/ 4447128 w 4719973"/>
              <a:gd name="connsiteY171" fmla="*/ 1725561 h 2671333"/>
              <a:gd name="connsiteX172" fmla="*/ 4461877 w 4719973"/>
              <a:gd name="connsiteY172" fmla="*/ 1703439 h 2671333"/>
              <a:gd name="connsiteX173" fmla="*/ 4476625 w 4719973"/>
              <a:gd name="connsiteY173" fmla="*/ 1688690 h 2671333"/>
              <a:gd name="connsiteX174" fmla="*/ 4491373 w 4719973"/>
              <a:gd name="connsiteY174" fmla="*/ 1666568 h 2671333"/>
              <a:gd name="connsiteX175" fmla="*/ 4520870 w 4719973"/>
              <a:gd name="connsiteY175" fmla="*/ 1629697 h 2671333"/>
              <a:gd name="connsiteX176" fmla="*/ 4542993 w 4719973"/>
              <a:gd name="connsiteY176" fmla="*/ 1592826 h 2671333"/>
              <a:gd name="connsiteX177" fmla="*/ 4557741 w 4719973"/>
              <a:gd name="connsiteY177" fmla="*/ 1541207 h 2671333"/>
              <a:gd name="connsiteX178" fmla="*/ 4587238 w 4719973"/>
              <a:gd name="connsiteY178" fmla="*/ 1489587 h 2671333"/>
              <a:gd name="connsiteX179" fmla="*/ 4601986 w 4719973"/>
              <a:gd name="connsiteY179" fmla="*/ 1430594 h 2671333"/>
              <a:gd name="connsiteX180" fmla="*/ 4616735 w 4719973"/>
              <a:gd name="connsiteY180" fmla="*/ 1378974 h 2671333"/>
              <a:gd name="connsiteX181" fmla="*/ 4624109 w 4719973"/>
              <a:gd name="connsiteY181" fmla="*/ 1356852 h 2671333"/>
              <a:gd name="connsiteX182" fmla="*/ 4638857 w 4719973"/>
              <a:gd name="connsiteY182" fmla="*/ 1260987 h 2671333"/>
              <a:gd name="connsiteX183" fmla="*/ 4653606 w 4719973"/>
              <a:gd name="connsiteY183" fmla="*/ 1201994 h 2671333"/>
              <a:gd name="connsiteX184" fmla="*/ 4660980 w 4719973"/>
              <a:gd name="connsiteY184" fmla="*/ 1172497 h 2671333"/>
              <a:gd name="connsiteX185" fmla="*/ 4668354 w 4719973"/>
              <a:gd name="connsiteY185" fmla="*/ 1128252 h 2671333"/>
              <a:gd name="connsiteX186" fmla="*/ 4675728 w 4719973"/>
              <a:gd name="connsiteY186" fmla="*/ 1091381 h 2671333"/>
              <a:gd name="connsiteX187" fmla="*/ 4683103 w 4719973"/>
              <a:gd name="connsiteY187" fmla="*/ 1039761 h 2671333"/>
              <a:gd name="connsiteX188" fmla="*/ 4705225 w 4719973"/>
              <a:gd name="connsiteY188" fmla="*/ 907026 h 2671333"/>
              <a:gd name="connsiteX189" fmla="*/ 4719973 w 4719973"/>
              <a:gd name="connsiteY189" fmla="*/ 737420 h 2671333"/>
              <a:gd name="connsiteX190" fmla="*/ 4705225 w 4719973"/>
              <a:gd name="connsiteY190" fmla="*/ 361336 h 2671333"/>
              <a:gd name="connsiteX191" fmla="*/ 4690477 w 4719973"/>
              <a:gd name="connsiteY191" fmla="*/ 287594 h 2671333"/>
              <a:gd name="connsiteX192" fmla="*/ 4668354 w 4719973"/>
              <a:gd name="connsiteY192" fmla="*/ 206478 h 2671333"/>
              <a:gd name="connsiteX193" fmla="*/ 4638857 w 4719973"/>
              <a:gd name="connsiteY193" fmla="*/ 169607 h 2671333"/>
              <a:gd name="connsiteX194" fmla="*/ 4631483 w 4719973"/>
              <a:gd name="connsiteY194" fmla="*/ 147484 h 2671333"/>
              <a:gd name="connsiteX195" fmla="*/ 4609361 w 4719973"/>
              <a:gd name="connsiteY195" fmla="*/ 132736 h 2671333"/>
              <a:gd name="connsiteX196" fmla="*/ 4594612 w 4719973"/>
              <a:gd name="connsiteY196" fmla="*/ 117987 h 2671333"/>
              <a:gd name="connsiteX197" fmla="*/ 4550367 w 4719973"/>
              <a:gd name="connsiteY197" fmla="*/ 103239 h 2671333"/>
              <a:gd name="connsiteX198" fmla="*/ 4528244 w 4719973"/>
              <a:gd name="connsiteY198" fmla="*/ 73742 h 26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719973" h="2671333">
                <a:moveTo>
                  <a:pt x="4528244" y="73742"/>
                </a:moveTo>
                <a:cubicBezTo>
                  <a:pt x="4508580" y="66368"/>
                  <a:pt x="4526132" y="72387"/>
                  <a:pt x="4432380" y="58994"/>
                </a:cubicBezTo>
                <a:cubicBezTo>
                  <a:pt x="4417579" y="56880"/>
                  <a:pt x="4402936" y="53735"/>
                  <a:pt x="4388135" y="51620"/>
                </a:cubicBezTo>
                <a:cubicBezTo>
                  <a:pt x="4368516" y="48817"/>
                  <a:pt x="4348785" y="46864"/>
                  <a:pt x="4329141" y="44245"/>
                </a:cubicBezTo>
                <a:lnTo>
                  <a:pt x="4277522" y="36871"/>
                </a:lnTo>
                <a:lnTo>
                  <a:pt x="4218528" y="29497"/>
                </a:lnTo>
                <a:cubicBezTo>
                  <a:pt x="4203727" y="27383"/>
                  <a:pt x="4189167" y="23541"/>
                  <a:pt x="4174283" y="22123"/>
                </a:cubicBezTo>
                <a:cubicBezTo>
                  <a:pt x="4137497" y="18620"/>
                  <a:pt x="4100522" y="17479"/>
                  <a:pt x="4063670" y="14749"/>
                </a:cubicBezTo>
                <a:cubicBezTo>
                  <a:pt x="3866760" y="162"/>
                  <a:pt x="4094742" y="11497"/>
                  <a:pt x="3761328" y="0"/>
                </a:cubicBezTo>
                <a:lnTo>
                  <a:pt x="3451612" y="7374"/>
                </a:lnTo>
                <a:cubicBezTo>
                  <a:pt x="3328817" y="12097"/>
                  <a:pt x="3422922" y="13194"/>
                  <a:pt x="3333625" y="22123"/>
                </a:cubicBezTo>
                <a:cubicBezTo>
                  <a:pt x="3299296" y="25556"/>
                  <a:pt x="3264799" y="27039"/>
                  <a:pt x="3230386" y="29497"/>
                </a:cubicBezTo>
                <a:cubicBezTo>
                  <a:pt x="3160341" y="43506"/>
                  <a:pt x="3220187" y="32898"/>
                  <a:pt x="3112399" y="44245"/>
                </a:cubicBezTo>
                <a:cubicBezTo>
                  <a:pt x="3092690" y="46320"/>
                  <a:pt x="3073102" y="49431"/>
                  <a:pt x="3053406" y="51620"/>
                </a:cubicBezTo>
                <a:cubicBezTo>
                  <a:pt x="3028854" y="54348"/>
                  <a:pt x="3004151" y="55729"/>
                  <a:pt x="2979664" y="58994"/>
                </a:cubicBezTo>
                <a:cubicBezTo>
                  <a:pt x="2967240" y="60650"/>
                  <a:pt x="2955250" y="64984"/>
                  <a:pt x="2942793" y="66368"/>
                </a:cubicBezTo>
                <a:cubicBezTo>
                  <a:pt x="2910940" y="69907"/>
                  <a:pt x="2878883" y="71284"/>
                  <a:pt x="2846928" y="73742"/>
                </a:cubicBezTo>
                <a:cubicBezTo>
                  <a:pt x="2834638" y="76200"/>
                  <a:pt x="2822420" y="79056"/>
                  <a:pt x="2810057" y="81116"/>
                </a:cubicBezTo>
                <a:cubicBezTo>
                  <a:pt x="2792912" y="83973"/>
                  <a:pt x="2775481" y="85081"/>
                  <a:pt x="2758438" y="88490"/>
                </a:cubicBezTo>
                <a:cubicBezTo>
                  <a:pt x="2750816" y="90015"/>
                  <a:pt x="2743814" y="93820"/>
                  <a:pt x="2736315" y="95865"/>
                </a:cubicBezTo>
                <a:cubicBezTo>
                  <a:pt x="2716760" y="101198"/>
                  <a:pt x="2696551" y="104203"/>
                  <a:pt x="2677322" y="110613"/>
                </a:cubicBezTo>
                <a:cubicBezTo>
                  <a:pt x="2669948" y="113071"/>
                  <a:pt x="2662740" y="116102"/>
                  <a:pt x="2655199" y="117987"/>
                </a:cubicBezTo>
                <a:cubicBezTo>
                  <a:pt x="2643039" y="121027"/>
                  <a:pt x="2630563" y="122642"/>
                  <a:pt x="2618328" y="125361"/>
                </a:cubicBezTo>
                <a:cubicBezTo>
                  <a:pt x="2552014" y="140098"/>
                  <a:pt x="2620902" y="125331"/>
                  <a:pt x="2566709" y="140110"/>
                </a:cubicBezTo>
                <a:cubicBezTo>
                  <a:pt x="2547153" y="145443"/>
                  <a:pt x="2507715" y="154858"/>
                  <a:pt x="2507715" y="154858"/>
                </a:cubicBezTo>
                <a:cubicBezTo>
                  <a:pt x="2497883" y="159774"/>
                  <a:pt x="2488323" y="165277"/>
                  <a:pt x="2478219" y="169607"/>
                </a:cubicBezTo>
                <a:cubicBezTo>
                  <a:pt x="2471074" y="172669"/>
                  <a:pt x="2463049" y="173505"/>
                  <a:pt x="2456096" y="176981"/>
                </a:cubicBezTo>
                <a:cubicBezTo>
                  <a:pt x="2405169" y="202443"/>
                  <a:pt x="2465866" y="183756"/>
                  <a:pt x="2404477" y="199103"/>
                </a:cubicBezTo>
                <a:cubicBezTo>
                  <a:pt x="2394645" y="204019"/>
                  <a:pt x="2385409" y="210376"/>
                  <a:pt x="2374980" y="213852"/>
                </a:cubicBezTo>
                <a:cubicBezTo>
                  <a:pt x="2355750" y="220262"/>
                  <a:pt x="2334806" y="221072"/>
                  <a:pt x="2315986" y="228600"/>
                </a:cubicBezTo>
                <a:cubicBezTo>
                  <a:pt x="2291546" y="238376"/>
                  <a:pt x="2260121" y="251784"/>
                  <a:pt x="2234870" y="258097"/>
                </a:cubicBezTo>
                <a:cubicBezTo>
                  <a:pt x="2215206" y="263013"/>
                  <a:pt x="2195106" y="266435"/>
                  <a:pt x="2175877" y="272845"/>
                </a:cubicBezTo>
                <a:lnTo>
                  <a:pt x="2131632" y="287594"/>
                </a:lnTo>
                <a:cubicBezTo>
                  <a:pt x="2124258" y="290052"/>
                  <a:pt x="2117131" y="293444"/>
                  <a:pt x="2109509" y="294968"/>
                </a:cubicBezTo>
                <a:cubicBezTo>
                  <a:pt x="2097219" y="297426"/>
                  <a:pt x="2085001" y="300282"/>
                  <a:pt x="2072638" y="302342"/>
                </a:cubicBezTo>
                <a:cubicBezTo>
                  <a:pt x="2055493" y="305199"/>
                  <a:pt x="2038120" y="306607"/>
                  <a:pt x="2021019" y="309716"/>
                </a:cubicBezTo>
                <a:cubicBezTo>
                  <a:pt x="2011048" y="311529"/>
                  <a:pt x="2001354" y="314632"/>
                  <a:pt x="1991522" y="317090"/>
                </a:cubicBezTo>
                <a:cubicBezTo>
                  <a:pt x="1981690" y="322006"/>
                  <a:pt x="1972318" y="327979"/>
                  <a:pt x="1962025" y="331839"/>
                </a:cubicBezTo>
                <a:cubicBezTo>
                  <a:pt x="1952535" y="335398"/>
                  <a:pt x="1942236" y="336301"/>
                  <a:pt x="1932528" y="339213"/>
                </a:cubicBezTo>
                <a:cubicBezTo>
                  <a:pt x="1932426" y="339243"/>
                  <a:pt x="1877273" y="357632"/>
                  <a:pt x="1866161" y="361336"/>
                </a:cubicBezTo>
                <a:lnTo>
                  <a:pt x="1844038" y="368710"/>
                </a:lnTo>
                <a:cubicBezTo>
                  <a:pt x="1836664" y="371168"/>
                  <a:pt x="1829132" y="373197"/>
                  <a:pt x="1821915" y="376084"/>
                </a:cubicBezTo>
                <a:cubicBezTo>
                  <a:pt x="1797486" y="385855"/>
                  <a:pt x="1766037" y="399272"/>
                  <a:pt x="1740799" y="405581"/>
                </a:cubicBezTo>
                <a:cubicBezTo>
                  <a:pt x="1730967" y="408039"/>
                  <a:pt x="1721010" y="410043"/>
                  <a:pt x="1711303" y="412955"/>
                </a:cubicBezTo>
                <a:cubicBezTo>
                  <a:pt x="1696412" y="417422"/>
                  <a:pt x="1681806" y="422787"/>
                  <a:pt x="1667057" y="427703"/>
                </a:cubicBezTo>
                <a:lnTo>
                  <a:pt x="1622812" y="442452"/>
                </a:lnTo>
                <a:lnTo>
                  <a:pt x="1578567" y="457200"/>
                </a:lnTo>
                <a:cubicBezTo>
                  <a:pt x="1544940" y="465606"/>
                  <a:pt x="1535454" y="467630"/>
                  <a:pt x="1497451" y="479323"/>
                </a:cubicBezTo>
                <a:cubicBezTo>
                  <a:pt x="1475163" y="486181"/>
                  <a:pt x="1453205" y="494071"/>
                  <a:pt x="1431083" y="501445"/>
                </a:cubicBezTo>
                <a:lnTo>
                  <a:pt x="1408961" y="508820"/>
                </a:lnTo>
                <a:cubicBezTo>
                  <a:pt x="1401587" y="511278"/>
                  <a:pt x="1393791" y="512718"/>
                  <a:pt x="1386838" y="516194"/>
                </a:cubicBezTo>
                <a:cubicBezTo>
                  <a:pt x="1354410" y="532408"/>
                  <a:pt x="1343923" y="538372"/>
                  <a:pt x="1305722" y="553065"/>
                </a:cubicBezTo>
                <a:cubicBezTo>
                  <a:pt x="1291212" y="558646"/>
                  <a:pt x="1275382" y="560861"/>
                  <a:pt x="1261477" y="567813"/>
                </a:cubicBezTo>
                <a:cubicBezTo>
                  <a:pt x="1235783" y="580659"/>
                  <a:pt x="1223350" y="587896"/>
                  <a:pt x="1195109" y="597310"/>
                </a:cubicBezTo>
                <a:cubicBezTo>
                  <a:pt x="1099825" y="629072"/>
                  <a:pt x="1244172" y="573261"/>
                  <a:pt x="1128741" y="619432"/>
                </a:cubicBezTo>
                <a:cubicBezTo>
                  <a:pt x="1123825" y="624348"/>
                  <a:pt x="1119955" y="630604"/>
                  <a:pt x="1113993" y="634181"/>
                </a:cubicBezTo>
                <a:cubicBezTo>
                  <a:pt x="1107328" y="638180"/>
                  <a:pt x="1099015" y="638493"/>
                  <a:pt x="1091870" y="641555"/>
                </a:cubicBezTo>
                <a:cubicBezTo>
                  <a:pt x="1081766" y="645885"/>
                  <a:pt x="1071799" y="650647"/>
                  <a:pt x="1062373" y="656303"/>
                </a:cubicBezTo>
                <a:cubicBezTo>
                  <a:pt x="1047174" y="665423"/>
                  <a:pt x="1033982" y="677873"/>
                  <a:pt x="1018128" y="685800"/>
                </a:cubicBezTo>
                <a:cubicBezTo>
                  <a:pt x="1008296" y="690716"/>
                  <a:pt x="997778" y="694451"/>
                  <a:pt x="988632" y="700549"/>
                </a:cubicBezTo>
                <a:cubicBezTo>
                  <a:pt x="982847" y="704406"/>
                  <a:pt x="979668" y="711441"/>
                  <a:pt x="973883" y="715297"/>
                </a:cubicBezTo>
                <a:cubicBezTo>
                  <a:pt x="964736" y="721395"/>
                  <a:pt x="953930" y="724591"/>
                  <a:pt x="944386" y="730045"/>
                </a:cubicBezTo>
                <a:cubicBezTo>
                  <a:pt x="908016" y="750828"/>
                  <a:pt x="934932" y="740563"/>
                  <a:pt x="892767" y="766916"/>
                </a:cubicBezTo>
                <a:cubicBezTo>
                  <a:pt x="883445" y="772742"/>
                  <a:pt x="872215" y="775275"/>
                  <a:pt x="863270" y="781665"/>
                </a:cubicBezTo>
                <a:cubicBezTo>
                  <a:pt x="854784" y="787726"/>
                  <a:pt x="849066" y="797000"/>
                  <a:pt x="841148" y="803787"/>
                </a:cubicBezTo>
                <a:cubicBezTo>
                  <a:pt x="814343" y="826763"/>
                  <a:pt x="812371" y="825550"/>
                  <a:pt x="782154" y="840658"/>
                </a:cubicBezTo>
                <a:cubicBezTo>
                  <a:pt x="751632" y="871180"/>
                  <a:pt x="757006" y="868587"/>
                  <a:pt x="723161" y="892278"/>
                </a:cubicBezTo>
                <a:cubicBezTo>
                  <a:pt x="708640" y="902443"/>
                  <a:pt x="691448" y="909240"/>
                  <a:pt x="678915" y="921774"/>
                </a:cubicBezTo>
                <a:cubicBezTo>
                  <a:pt x="673999" y="926690"/>
                  <a:pt x="669596" y="932180"/>
                  <a:pt x="664167" y="936523"/>
                </a:cubicBezTo>
                <a:cubicBezTo>
                  <a:pt x="606640" y="982545"/>
                  <a:pt x="688582" y="905699"/>
                  <a:pt x="605173" y="980768"/>
                </a:cubicBezTo>
                <a:cubicBezTo>
                  <a:pt x="592254" y="992395"/>
                  <a:pt x="580593" y="1005349"/>
                  <a:pt x="568303" y="1017639"/>
                </a:cubicBezTo>
                <a:lnTo>
                  <a:pt x="546180" y="1039761"/>
                </a:lnTo>
                <a:cubicBezTo>
                  <a:pt x="541264" y="1044677"/>
                  <a:pt x="537394" y="1050933"/>
                  <a:pt x="531432" y="1054510"/>
                </a:cubicBezTo>
                <a:cubicBezTo>
                  <a:pt x="460992" y="1096773"/>
                  <a:pt x="522615" y="1055746"/>
                  <a:pt x="472438" y="1098755"/>
                </a:cubicBezTo>
                <a:cubicBezTo>
                  <a:pt x="463106" y="1106754"/>
                  <a:pt x="451632" y="1112187"/>
                  <a:pt x="442941" y="1120878"/>
                </a:cubicBezTo>
                <a:cubicBezTo>
                  <a:pt x="436674" y="1127145"/>
                  <a:pt x="434081" y="1136376"/>
                  <a:pt x="428193" y="1143000"/>
                </a:cubicBezTo>
                <a:cubicBezTo>
                  <a:pt x="414336" y="1158589"/>
                  <a:pt x="398696" y="1172497"/>
                  <a:pt x="383948" y="1187245"/>
                </a:cubicBezTo>
                <a:cubicBezTo>
                  <a:pt x="379032" y="1192161"/>
                  <a:pt x="373056" y="1196209"/>
                  <a:pt x="369199" y="1201994"/>
                </a:cubicBezTo>
                <a:cubicBezTo>
                  <a:pt x="364283" y="1209368"/>
                  <a:pt x="360287" y="1217446"/>
                  <a:pt x="354451" y="1224116"/>
                </a:cubicBezTo>
                <a:cubicBezTo>
                  <a:pt x="343005" y="1237197"/>
                  <a:pt x="317580" y="1260987"/>
                  <a:pt x="317580" y="1260987"/>
                </a:cubicBezTo>
                <a:cubicBezTo>
                  <a:pt x="312664" y="1270819"/>
                  <a:pt x="309699" y="1281900"/>
                  <a:pt x="302832" y="1290484"/>
                </a:cubicBezTo>
                <a:cubicBezTo>
                  <a:pt x="258028" y="1346489"/>
                  <a:pt x="267730" y="1315040"/>
                  <a:pt x="243838" y="1356852"/>
                </a:cubicBezTo>
                <a:cubicBezTo>
                  <a:pt x="238384" y="1366397"/>
                  <a:pt x="234746" y="1376923"/>
                  <a:pt x="229090" y="1386349"/>
                </a:cubicBezTo>
                <a:cubicBezTo>
                  <a:pt x="219970" y="1401548"/>
                  <a:pt x="209425" y="1415846"/>
                  <a:pt x="199593" y="1430594"/>
                </a:cubicBezTo>
                <a:cubicBezTo>
                  <a:pt x="194677" y="1437968"/>
                  <a:pt x="188807" y="1444789"/>
                  <a:pt x="184844" y="1452716"/>
                </a:cubicBezTo>
                <a:cubicBezTo>
                  <a:pt x="179928" y="1462548"/>
                  <a:pt x="174426" y="1472109"/>
                  <a:pt x="170096" y="1482213"/>
                </a:cubicBezTo>
                <a:cubicBezTo>
                  <a:pt x="167034" y="1489358"/>
                  <a:pt x="166198" y="1497383"/>
                  <a:pt x="162722" y="1504336"/>
                </a:cubicBezTo>
                <a:cubicBezTo>
                  <a:pt x="158758" y="1512263"/>
                  <a:pt x="152889" y="1519084"/>
                  <a:pt x="147973" y="1526458"/>
                </a:cubicBezTo>
                <a:cubicBezTo>
                  <a:pt x="134453" y="1567020"/>
                  <a:pt x="148723" y="1530676"/>
                  <a:pt x="125851" y="1570703"/>
                </a:cubicBezTo>
                <a:cubicBezTo>
                  <a:pt x="97906" y="1619608"/>
                  <a:pt x="121453" y="1580964"/>
                  <a:pt x="103728" y="1622323"/>
                </a:cubicBezTo>
                <a:cubicBezTo>
                  <a:pt x="84457" y="1667289"/>
                  <a:pt x="79930" y="1652823"/>
                  <a:pt x="66857" y="1718187"/>
                </a:cubicBezTo>
                <a:cubicBezTo>
                  <a:pt x="61788" y="1743531"/>
                  <a:pt x="59052" y="1760255"/>
                  <a:pt x="52109" y="1784555"/>
                </a:cubicBezTo>
                <a:cubicBezTo>
                  <a:pt x="41825" y="1820551"/>
                  <a:pt x="37495" y="1813105"/>
                  <a:pt x="29986" y="1865671"/>
                </a:cubicBezTo>
                <a:cubicBezTo>
                  <a:pt x="25824" y="1894807"/>
                  <a:pt x="22426" y="1925406"/>
                  <a:pt x="15238" y="1954161"/>
                </a:cubicBezTo>
                <a:cubicBezTo>
                  <a:pt x="13353" y="1961702"/>
                  <a:pt x="10322" y="1968910"/>
                  <a:pt x="7864" y="1976284"/>
                </a:cubicBezTo>
                <a:cubicBezTo>
                  <a:pt x="-1991" y="2114263"/>
                  <a:pt x="-3235" y="2075271"/>
                  <a:pt x="7864" y="2241755"/>
                </a:cubicBezTo>
                <a:cubicBezTo>
                  <a:pt x="12639" y="2313383"/>
                  <a:pt x="10369" y="2280018"/>
                  <a:pt x="22612" y="2322871"/>
                </a:cubicBezTo>
                <a:cubicBezTo>
                  <a:pt x="24367" y="2329014"/>
                  <a:pt x="32536" y="2366448"/>
                  <a:pt x="37361" y="2374490"/>
                </a:cubicBezTo>
                <a:cubicBezTo>
                  <a:pt x="40938" y="2380452"/>
                  <a:pt x="47193" y="2384323"/>
                  <a:pt x="52109" y="2389239"/>
                </a:cubicBezTo>
                <a:cubicBezTo>
                  <a:pt x="59793" y="2412292"/>
                  <a:pt x="67246" y="2441119"/>
                  <a:pt x="88980" y="2455607"/>
                </a:cubicBezTo>
                <a:cubicBezTo>
                  <a:pt x="96354" y="2460523"/>
                  <a:pt x="104294" y="2464681"/>
                  <a:pt x="111103" y="2470355"/>
                </a:cubicBezTo>
                <a:cubicBezTo>
                  <a:pt x="119114" y="2477031"/>
                  <a:pt x="126549" y="2484466"/>
                  <a:pt x="133225" y="2492478"/>
                </a:cubicBezTo>
                <a:cubicBezTo>
                  <a:pt x="138899" y="2499286"/>
                  <a:pt x="141053" y="2509064"/>
                  <a:pt x="147973" y="2514600"/>
                </a:cubicBezTo>
                <a:cubicBezTo>
                  <a:pt x="154043" y="2519456"/>
                  <a:pt x="162722" y="2519516"/>
                  <a:pt x="170096" y="2521974"/>
                </a:cubicBezTo>
                <a:cubicBezTo>
                  <a:pt x="188236" y="2540114"/>
                  <a:pt x="199257" y="2554991"/>
                  <a:pt x="221715" y="2566220"/>
                </a:cubicBezTo>
                <a:cubicBezTo>
                  <a:pt x="228668" y="2569696"/>
                  <a:pt x="236885" y="2570118"/>
                  <a:pt x="243838" y="2573594"/>
                </a:cubicBezTo>
                <a:cubicBezTo>
                  <a:pt x="294765" y="2599056"/>
                  <a:pt x="234068" y="2580369"/>
                  <a:pt x="295457" y="2595716"/>
                </a:cubicBezTo>
                <a:cubicBezTo>
                  <a:pt x="310206" y="2605548"/>
                  <a:pt x="322507" y="2620914"/>
                  <a:pt x="339703" y="2625213"/>
                </a:cubicBezTo>
                <a:cubicBezTo>
                  <a:pt x="349535" y="2627671"/>
                  <a:pt x="359306" y="2630389"/>
                  <a:pt x="369199" y="2632587"/>
                </a:cubicBezTo>
                <a:cubicBezTo>
                  <a:pt x="381434" y="2635306"/>
                  <a:pt x="393978" y="2636663"/>
                  <a:pt x="406070" y="2639961"/>
                </a:cubicBezTo>
                <a:cubicBezTo>
                  <a:pt x="421068" y="2644052"/>
                  <a:pt x="435567" y="2649794"/>
                  <a:pt x="450315" y="2654710"/>
                </a:cubicBezTo>
                <a:cubicBezTo>
                  <a:pt x="544759" y="2686192"/>
                  <a:pt x="464731" y="2661835"/>
                  <a:pt x="701038" y="2669458"/>
                </a:cubicBezTo>
                <a:cubicBezTo>
                  <a:pt x="735451" y="2667000"/>
                  <a:pt x="770004" y="2666039"/>
                  <a:pt x="804277" y="2662084"/>
                </a:cubicBezTo>
                <a:cubicBezTo>
                  <a:pt x="833983" y="2658656"/>
                  <a:pt x="892767" y="2647336"/>
                  <a:pt x="892767" y="2647336"/>
                </a:cubicBezTo>
                <a:cubicBezTo>
                  <a:pt x="945791" y="2629660"/>
                  <a:pt x="879596" y="2651098"/>
                  <a:pt x="944386" y="2632587"/>
                </a:cubicBezTo>
                <a:cubicBezTo>
                  <a:pt x="969956" y="2625282"/>
                  <a:pt x="974807" y="2620855"/>
                  <a:pt x="1003380" y="2610465"/>
                </a:cubicBezTo>
                <a:cubicBezTo>
                  <a:pt x="1017990" y="2605152"/>
                  <a:pt x="1034690" y="2604339"/>
                  <a:pt x="1047625" y="2595716"/>
                </a:cubicBezTo>
                <a:cubicBezTo>
                  <a:pt x="1078181" y="2575347"/>
                  <a:pt x="1061150" y="2583118"/>
                  <a:pt x="1099244" y="2573594"/>
                </a:cubicBezTo>
                <a:cubicBezTo>
                  <a:pt x="1162641" y="2531328"/>
                  <a:pt x="1082432" y="2581999"/>
                  <a:pt x="1143490" y="2551471"/>
                </a:cubicBezTo>
                <a:cubicBezTo>
                  <a:pt x="1151417" y="2547508"/>
                  <a:pt x="1157513" y="2540322"/>
                  <a:pt x="1165612" y="2536723"/>
                </a:cubicBezTo>
                <a:cubicBezTo>
                  <a:pt x="1179818" y="2530409"/>
                  <a:pt x="1195109" y="2526890"/>
                  <a:pt x="1209857" y="2521974"/>
                </a:cubicBezTo>
                <a:cubicBezTo>
                  <a:pt x="1217231" y="2519516"/>
                  <a:pt x="1225512" y="2518912"/>
                  <a:pt x="1231980" y="2514600"/>
                </a:cubicBezTo>
                <a:cubicBezTo>
                  <a:pt x="1260571" y="2495541"/>
                  <a:pt x="1245695" y="2502655"/>
                  <a:pt x="1276225" y="2492478"/>
                </a:cubicBezTo>
                <a:cubicBezTo>
                  <a:pt x="1311283" y="2469105"/>
                  <a:pt x="1289939" y="2480532"/>
                  <a:pt x="1342593" y="2462981"/>
                </a:cubicBezTo>
                <a:lnTo>
                  <a:pt x="1386838" y="2448232"/>
                </a:lnTo>
                <a:cubicBezTo>
                  <a:pt x="1394212" y="2445774"/>
                  <a:pt x="1401339" y="2442382"/>
                  <a:pt x="1408961" y="2440858"/>
                </a:cubicBezTo>
                <a:cubicBezTo>
                  <a:pt x="1500038" y="2422643"/>
                  <a:pt x="1386295" y="2444979"/>
                  <a:pt x="1490077" y="2426110"/>
                </a:cubicBezTo>
                <a:cubicBezTo>
                  <a:pt x="1502409" y="2423868"/>
                  <a:pt x="1514789" y="2421776"/>
                  <a:pt x="1526948" y="2418736"/>
                </a:cubicBezTo>
                <a:cubicBezTo>
                  <a:pt x="1534489" y="2416851"/>
                  <a:pt x="1541415" y="2412712"/>
                  <a:pt x="1549070" y="2411361"/>
                </a:cubicBezTo>
                <a:cubicBezTo>
                  <a:pt x="1583303" y="2405320"/>
                  <a:pt x="1618222" y="2403430"/>
                  <a:pt x="1652309" y="2396613"/>
                </a:cubicBezTo>
                <a:cubicBezTo>
                  <a:pt x="1708613" y="2385353"/>
                  <a:pt x="1676743" y="2390794"/>
                  <a:pt x="1748173" y="2381865"/>
                </a:cubicBezTo>
                <a:cubicBezTo>
                  <a:pt x="1758005" y="2379407"/>
                  <a:pt x="1767776" y="2376689"/>
                  <a:pt x="1777670" y="2374490"/>
                </a:cubicBezTo>
                <a:cubicBezTo>
                  <a:pt x="1789905" y="2371771"/>
                  <a:pt x="1802381" y="2370156"/>
                  <a:pt x="1814541" y="2367116"/>
                </a:cubicBezTo>
                <a:cubicBezTo>
                  <a:pt x="1822082" y="2365231"/>
                  <a:pt x="1829076" y="2361428"/>
                  <a:pt x="1836664" y="2359742"/>
                </a:cubicBezTo>
                <a:cubicBezTo>
                  <a:pt x="1851260" y="2356499"/>
                  <a:pt x="1866340" y="2355730"/>
                  <a:pt x="1880909" y="2352368"/>
                </a:cubicBezTo>
                <a:cubicBezTo>
                  <a:pt x="1898346" y="2348344"/>
                  <a:pt x="1915091" y="2341644"/>
                  <a:pt x="1932528" y="2337620"/>
                </a:cubicBezTo>
                <a:cubicBezTo>
                  <a:pt x="1947097" y="2334258"/>
                  <a:pt x="1962112" y="2333177"/>
                  <a:pt x="1976773" y="2330245"/>
                </a:cubicBezTo>
                <a:cubicBezTo>
                  <a:pt x="1986711" y="2328257"/>
                  <a:pt x="1996376" y="2325070"/>
                  <a:pt x="2006270" y="2322871"/>
                </a:cubicBezTo>
                <a:cubicBezTo>
                  <a:pt x="2040485" y="2315268"/>
                  <a:pt x="2041165" y="2317115"/>
                  <a:pt x="2072638" y="2308123"/>
                </a:cubicBezTo>
                <a:cubicBezTo>
                  <a:pt x="2080112" y="2305988"/>
                  <a:pt x="2087139" y="2302274"/>
                  <a:pt x="2094761" y="2300749"/>
                </a:cubicBezTo>
                <a:cubicBezTo>
                  <a:pt x="2111805" y="2297340"/>
                  <a:pt x="2129174" y="2295832"/>
                  <a:pt x="2146380" y="2293374"/>
                </a:cubicBezTo>
                <a:cubicBezTo>
                  <a:pt x="2153754" y="2290916"/>
                  <a:pt x="2160962" y="2287885"/>
                  <a:pt x="2168503" y="2286000"/>
                </a:cubicBezTo>
                <a:cubicBezTo>
                  <a:pt x="2189120" y="2280846"/>
                  <a:pt x="2229891" y="2274540"/>
                  <a:pt x="2249619" y="2271252"/>
                </a:cubicBezTo>
                <a:cubicBezTo>
                  <a:pt x="2301482" y="2253964"/>
                  <a:pt x="2239320" y="2272968"/>
                  <a:pt x="2338109" y="2256503"/>
                </a:cubicBezTo>
                <a:cubicBezTo>
                  <a:pt x="2345776" y="2255225"/>
                  <a:pt x="2352644" y="2250815"/>
                  <a:pt x="2360232" y="2249129"/>
                </a:cubicBezTo>
                <a:cubicBezTo>
                  <a:pt x="2402009" y="2239845"/>
                  <a:pt x="2418820" y="2241822"/>
                  <a:pt x="2463470" y="2234381"/>
                </a:cubicBezTo>
                <a:cubicBezTo>
                  <a:pt x="2473467" y="2232715"/>
                  <a:pt x="2482855" y="2227681"/>
                  <a:pt x="2492967" y="2227007"/>
                </a:cubicBezTo>
                <a:cubicBezTo>
                  <a:pt x="2556782" y="2222752"/>
                  <a:pt x="2620747" y="2220647"/>
                  <a:pt x="2684696" y="2219632"/>
                </a:cubicBezTo>
                <a:lnTo>
                  <a:pt x="3422115" y="2212258"/>
                </a:lnTo>
                <a:cubicBezTo>
                  <a:pt x="3500773" y="2209800"/>
                  <a:pt x="3579576" y="2210237"/>
                  <a:pt x="3658090" y="2204884"/>
                </a:cubicBezTo>
                <a:cubicBezTo>
                  <a:pt x="3687924" y="2202850"/>
                  <a:pt x="3746580" y="2190136"/>
                  <a:pt x="3746580" y="2190136"/>
                </a:cubicBezTo>
                <a:cubicBezTo>
                  <a:pt x="3753954" y="2187678"/>
                  <a:pt x="3761162" y="2184646"/>
                  <a:pt x="3768703" y="2182761"/>
                </a:cubicBezTo>
                <a:cubicBezTo>
                  <a:pt x="3810814" y="2172233"/>
                  <a:pt x="3797212" y="2179370"/>
                  <a:pt x="3835070" y="2168013"/>
                </a:cubicBezTo>
                <a:cubicBezTo>
                  <a:pt x="3849960" y="2163546"/>
                  <a:pt x="3864881" y="2159039"/>
                  <a:pt x="3879315" y="2153265"/>
                </a:cubicBezTo>
                <a:cubicBezTo>
                  <a:pt x="3889522" y="2149182"/>
                  <a:pt x="3898519" y="2142376"/>
                  <a:pt x="3908812" y="2138516"/>
                </a:cubicBezTo>
                <a:cubicBezTo>
                  <a:pt x="3918302" y="2134957"/>
                  <a:pt x="3928477" y="2133600"/>
                  <a:pt x="3938309" y="2131142"/>
                </a:cubicBezTo>
                <a:cubicBezTo>
                  <a:pt x="4018849" y="2077451"/>
                  <a:pt x="3894676" y="2156647"/>
                  <a:pt x="3989928" y="2109020"/>
                </a:cubicBezTo>
                <a:cubicBezTo>
                  <a:pt x="3996147" y="2105911"/>
                  <a:pt x="3999115" y="2098443"/>
                  <a:pt x="4004677" y="2094271"/>
                </a:cubicBezTo>
                <a:cubicBezTo>
                  <a:pt x="4018857" y="2083636"/>
                  <a:pt x="4036388" y="2077308"/>
                  <a:pt x="4048922" y="2064774"/>
                </a:cubicBezTo>
                <a:cubicBezTo>
                  <a:pt x="4056296" y="2057400"/>
                  <a:pt x="4063033" y="2049328"/>
                  <a:pt x="4071044" y="2042652"/>
                </a:cubicBezTo>
                <a:cubicBezTo>
                  <a:pt x="4077853" y="2036978"/>
                  <a:pt x="4086497" y="2033739"/>
                  <a:pt x="4093167" y="2027903"/>
                </a:cubicBezTo>
                <a:cubicBezTo>
                  <a:pt x="4106248" y="2016457"/>
                  <a:pt x="4116133" y="2001460"/>
                  <a:pt x="4130038" y="1991032"/>
                </a:cubicBezTo>
                <a:cubicBezTo>
                  <a:pt x="4139870" y="1983658"/>
                  <a:pt x="4150286" y="1977003"/>
                  <a:pt x="4159535" y="1968910"/>
                </a:cubicBezTo>
                <a:cubicBezTo>
                  <a:pt x="4170000" y="1959754"/>
                  <a:pt x="4181319" y="1950983"/>
                  <a:pt x="4189032" y="1939413"/>
                </a:cubicBezTo>
                <a:cubicBezTo>
                  <a:pt x="4193948" y="1932039"/>
                  <a:pt x="4197110" y="1923126"/>
                  <a:pt x="4203780" y="1917290"/>
                </a:cubicBezTo>
                <a:cubicBezTo>
                  <a:pt x="4217120" y="1905618"/>
                  <a:pt x="4235492" y="1900328"/>
                  <a:pt x="4248025" y="1887794"/>
                </a:cubicBezTo>
                <a:cubicBezTo>
                  <a:pt x="4290924" y="1844892"/>
                  <a:pt x="4229092" y="1904800"/>
                  <a:pt x="4284896" y="1858297"/>
                </a:cubicBezTo>
                <a:cubicBezTo>
                  <a:pt x="4292908" y="1851621"/>
                  <a:pt x="4299007" y="1842850"/>
                  <a:pt x="4307019" y="1836174"/>
                </a:cubicBezTo>
                <a:cubicBezTo>
                  <a:pt x="4313827" y="1830500"/>
                  <a:pt x="4322412" y="1827194"/>
                  <a:pt x="4329141" y="1821426"/>
                </a:cubicBezTo>
                <a:cubicBezTo>
                  <a:pt x="4339698" y="1812377"/>
                  <a:pt x="4347068" y="1799642"/>
                  <a:pt x="4358638" y="1791929"/>
                </a:cubicBezTo>
                <a:cubicBezTo>
                  <a:pt x="4426730" y="1746536"/>
                  <a:pt x="4342971" y="1804463"/>
                  <a:pt x="4395509" y="1762432"/>
                </a:cubicBezTo>
                <a:cubicBezTo>
                  <a:pt x="4416456" y="1745675"/>
                  <a:pt x="4426354" y="1746335"/>
                  <a:pt x="4447128" y="1725561"/>
                </a:cubicBezTo>
                <a:cubicBezTo>
                  <a:pt x="4453395" y="1719294"/>
                  <a:pt x="4456341" y="1710360"/>
                  <a:pt x="4461877" y="1703439"/>
                </a:cubicBezTo>
                <a:cubicBezTo>
                  <a:pt x="4466220" y="1698010"/>
                  <a:pt x="4472282" y="1694119"/>
                  <a:pt x="4476625" y="1688690"/>
                </a:cubicBezTo>
                <a:cubicBezTo>
                  <a:pt x="4482161" y="1681770"/>
                  <a:pt x="4485837" y="1673488"/>
                  <a:pt x="4491373" y="1666568"/>
                </a:cubicBezTo>
                <a:cubicBezTo>
                  <a:pt x="4509666" y="1643703"/>
                  <a:pt x="4505737" y="1659963"/>
                  <a:pt x="4520870" y="1629697"/>
                </a:cubicBezTo>
                <a:cubicBezTo>
                  <a:pt x="4540014" y="1591407"/>
                  <a:pt x="4514186" y="1621631"/>
                  <a:pt x="4542993" y="1592826"/>
                </a:cubicBezTo>
                <a:cubicBezTo>
                  <a:pt x="4545356" y="1583375"/>
                  <a:pt x="4552451" y="1551786"/>
                  <a:pt x="4557741" y="1541207"/>
                </a:cubicBezTo>
                <a:cubicBezTo>
                  <a:pt x="4573925" y="1508839"/>
                  <a:pt x="4574309" y="1528374"/>
                  <a:pt x="4587238" y="1489587"/>
                </a:cubicBezTo>
                <a:cubicBezTo>
                  <a:pt x="4593648" y="1470358"/>
                  <a:pt x="4595576" y="1449823"/>
                  <a:pt x="4601986" y="1430594"/>
                </a:cubicBezTo>
                <a:cubicBezTo>
                  <a:pt x="4619664" y="1377565"/>
                  <a:pt x="4598222" y="1443772"/>
                  <a:pt x="4616735" y="1378974"/>
                </a:cubicBezTo>
                <a:cubicBezTo>
                  <a:pt x="4618870" y="1371500"/>
                  <a:pt x="4622224" y="1364393"/>
                  <a:pt x="4624109" y="1356852"/>
                </a:cubicBezTo>
                <a:cubicBezTo>
                  <a:pt x="4638219" y="1300410"/>
                  <a:pt x="4625422" y="1332636"/>
                  <a:pt x="4638857" y="1260987"/>
                </a:cubicBezTo>
                <a:cubicBezTo>
                  <a:pt x="4642593" y="1241065"/>
                  <a:pt x="4648690" y="1221658"/>
                  <a:pt x="4653606" y="1201994"/>
                </a:cubicBezTo>
                <a:cubicBezTo>
                  <a:pt x="4656064" y="1192162"/>
                  <a:pt x="4659314" y="1182494"/>
                  <a:pt x="4660980" y="1172497"/>
                </a:cubicBezTo>
                <a:cubicBezTo>
                  <a:pt x="4663438" y="1157749"/>
                  <a:pt x="4665679" y="1142963"/>
                  <a:pt x="4668354" y="1128252"/>
                </a:cubicBezTo>
                <a:cubicBezTo>
                  <a:pt x="4670596" y="1115920"/>
                  <a:pt x="4673667" y="1103744"/>
                  <a:pt x="4675728" y="1091381"/>
                </a:cubicBezTo>
                <a:cubicBezTo>
                  <a:pt x="4678586" y="1074236"/>
                  <a:pt x="4679994" y="1056862"/>
                  <a:pt x="4683103" y="1039761"/>
                </a:cubicBezTo>
                <a:cubicBezTo>
                  <a:pt x="4699321" y="950568"/>
                  <a:pt x="4687629" y="1109385"/>
                  <a:pt x="4705225" y="907026"/>
                </a:cubicBezTo>
                <a:lnTo>
                  <a:pt x="4719973" y="737420"/>
                </a:lnTo>
                <a:cubicBezTo>
                  <a:pt x="4718583" y="679024"/>
                  <a:pt x="4722599" y="471374"/>
                  <a:pt x="4705225" y="361336"/>
                </a:cubicBezTo>
                <a:cubicBezTo>
                  <a:pt x="4701316" y="336575"/>
                  <a:pt x="4695393" y="312175"/>
                  <a:pt x="4690477" y="287594"/>
                </a:cubicBezTo>
                <a:cubicBezTo>
                  <a:pt x="4687597" y="273192"/>
                  <a:pt x="4677711" y="215836"/>
                  <a:pt x="4668354" y="206478"/>
                </a:cubicBezTo>
                <a:cubicBezTo>
                  <a:pt x="4647339" y="185462"/>
                  <a:pt x="4657463" y="197514"/>
                  <a:pt x="4638857" y="169607"/>
                </a:cubicBezTo>
                <a:cubicBezTo>
                  <a:pt x="4636399" y="162233"/>
                  <a:pt x="4636339" y="153554"/>
                  <a:pt x="4631483" y="147484"/>
                </a:cubicBezTo>
                <a:cubicBezTo>
                  <a:pt x="4625947" y="140564"/>
                  <a:pt x="4616281" y="138272"/>
                  <a:pt x="4609361" y="132736"/>
                </a:cubicBezTo>
                <a:cubicBezTo>
                  <a:pt x="4603932" y="128393"/>
                  <a:pt x="4600831" y="121096"/>
                  <a:pt x="4594612" y="117987"/>
                </a:cubicBezTo>
                <a:cubicBezTo>
                  <a:pt x="4580707" y="111035"/>
                  <a:pt x="4565115" y="108155"/>
                  <a:pt x="4550367" y="103239"/>
                </a:cubicBezTo>
                <a:cubicBezTo>
                  <a:pt x="4525912" y="95088"/>
                  <a:pt x="4547908" y="81116"/>
                  <a:pt x="4528244" y="73742"/>
                </a:cubicBezTo>
                <a:close/>
              </a:path>
            </a:pathLst>
          </a:cu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B5BD54E-C9C9-B44E-88F6-01F2F71EF0B3}"/>
              </a:ext>
            </a:extLst>
          </p:cNvPr>
          <p:cNvSpPr txBox="1"/>
          <p:nvPr/>
        </p:nvSpPr>
        <p:spPr>
          <a:xfrm>
            <a:off x="6781800" y="3841490"/>
            <a:ext cx="2260600" cy="707886"/>
          </a:xfrm>
          <a:prstGeom prst="rect">
            <a:avLst/>
          </a:prstGeom>
          <a:solidFill>
            <a:schemeClr val="bg1"/>
          </a:solidFill>
        </p:spPr>
        <p:txBody>
          <a:bodyPr wrap="square" rtlCol="0">
            <a:spAutoFit/>
          </a:bodyPr>
          <a:lstStyle/>
          <a:p>
            <a:r>
              <a:rPr lang="en-US" sz="2000" dirty="0"/>
              <a:t>Triangle: </a:t>
            </a:r>
          </a:p>
          <a:p>
            <a:r>
              <a:rPr lang="en-US" sz="2000" dirty="0"/>
              <a:t>RHF best</a:t>
            </a:r>
          </a:p>
        </p:txBody>
      </p:sp>
      <p:sp>
        <p:nvSpPr>
          <p:cNvPr id="10" name="TextBox 9">
            <a:extLst>
              <a:ext uri="{FF2B5EF4-FFF2-40B4-BE49-F238E27FC236}">
                <a16:creationId xmlns:a16="http://schemas.microsoft.com/office/drawing/2014/main" id="{69A81848-7770-7E43-BD38-088D9FC1F275}"/>
              </a:ext>
            </a:extLst>
          </p:cNvPr>
          <p:cNvSpPr txBox="1"/>
          <p:nvPr/>
        </p:nvSpPr>
        <p:spPr>
          <a:xfrm>
            <a:off x="1066800" y="4980057"/>
            <a:ext cx="2260600" cy="707886"/>
          </a:xfrm>
          <a:prstGeom prst="rect">
            <a:avLst/>
          </a:prstGeom>
          <a:solidFill>
            <a:schemeClr val="bg1"/>
          </a:solidFill>
        </p:spPr>
        <p:txBody>
          <a:bodyPr wrap="square" rtlCol="0">
            <a:spAutoFit/>
          </a:bodyPr>
          <a:lstStyle/>
          <a:p>
            <a:r>
              <a:rPr lang="en-US" sz="2000" dirty="0"/>
              <a:t>Circle: </a:t>
            </a:r>
          </a:p>
          <a:p>
            <a:r>
              <a:rPr lang="en-US" sz="2000" dirty="0"/>
              <a:t>EnKF best</a:t>
            </a:r>
          </a:p>
        </p:txBody>
      </p:sp>
      <p:cxnSp>
        <p:nvCxnSpPr>
          <p:cNvPr id="11" name="Straight Arrow Connector 10">
            <a:extLst>
              <a:ext uri="{FF2B5EF4-FFF2-40B4-BE49-F238E27FC236}">
                <a16:creationId xmlns:a16="http://schemas.microsoft.com/office/drawing/2014/main" id="{FCE8BAD6-0449-A84E-B178-EC28A06AADD7}"/>
              </a:ext>
            </a:extLst>
          </p:cNvPr>
          <p:cNvCxnSpPr>
            <a:cxnSpLocks/>
          </p:cNvCxnSpPr>
          <p:nvPr/>
        </p:nvCxnSpPr>
        <p:spPr>
          <a:xfrm flipV="1">
            <a:off x="1981200" y="4724400"/>
            <a:ext cx="609600" cy="38100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0D4D62D-9B97-9E44-9F41-1BEC0729D348}"/>
              </a:ext>
            </a:extLst>
          </p:cNvPr>
          <p:cNvCxnSpPr>
            <a:cxnSpLocks/>
          </p:cNvCxnSpPr>
          <p:nvPr/>
        </p:nvCxnSpPr>
        <p:spPr>
          <a:xfrm flipH="1" flipV="1">
            <a:off x="6705600" y="3657600"/>
            <a:ext cx="457200" cy="18389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5119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Summary: Identity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7543800" cy="830997"/>
          </a:xfrm>
          <a:prstGeom prst="rect">
            <a:avLst/>
          </a:prstGeom>
          <a:noFill/>
        </p:spPr>
        <p:txBody>
          <a:bodyPr wrap="square" rtlCol="0">
            <a:spAutoFit/>
          </a:bodyPr>
          <a:lstStyle/>
          <a:p>
            <a:r>
              <a:rPr lang="en-US" dirty="0"/>
              <a:t>RHF better for larger RMSE, EnKF for smaller.</a:t>
            </a:r>
          </a:p>
          <a:p>
            <a:r>
              <a:rPr lang="en-US" dirty="0"/>
              <a:t>Linear regression always better than rank regression.</a:t>
            </a:r>
          </a:p>
        </p:txBody>
      </p:sp>
      <p:sp>
        <p:nvSpPr>
          <p:cNvPr id="7" name="Freeform 6">
            <a:extLst>
              <a:ext uri="{FF2B5EF4-FFF2-40B4-BE49-F238E27FC236}">
                <a16:creationId xmlns:a16="http://schemas.microsoft.com/office/drawing/2014/main" id="{79A03D4A-F12D-1749-9FCD-303A82E473CE}"/>
              </a:ext>
            </a:extLst>
          </p:cNvPr>
          <p:cNvSpPr/>
          <p:nvPr/>
        </p:nvSpPr>
        <p:spPr>
          <a:xfrm>
            <a:off x="2326479" y="1801305"/>
            <a:ext cx="4719973" cy="2671333"/>
          </a:xfrm>
          <a:custGeom>
            <a:avLst/>
            <a:gdLst>
              <a:gd name="connsiteX0" fmla="*/ 4528244 w 4719973"/>
              <a:gd name="connsiteY0" fmla="*/ 73742 h 2671333"/>
              <a:gd name="connsiteX1" fmla="*/ 4432380 w 4719973"/>
              <a:gd name="connsiteY1" fmla="*/ 58994 h 2671333"/>
              <a:gd name="connsiteX2" fmla="*/ 4388135 w 4719973"/>
              <a:gd name="connsiteY2" fmla="*/ 51620 h 2671333"/>
              <a:gd name="connsiteX3" fmla="*/ 4329141 w 4719973"/>
              <a:gd name="connsiteY3" fmla="*/ 44245 h 2671333"/>
              <a:gd name="connsiteX4" fmla="*/ 4277522 w 4719973"/>
              <a:gd name="connsiteY4" fmla="*/ 36871 h 2671333"/>
              <a:gd name="connsiteX5" fmla="*/ 4218528 w 4719973"/>
              <a:gd name="connsiteY5" fmla="*/ 29497 h 2671333"/>
              <a:gd name="connsiteX6" fmla="*/ 4174283 w 4719973"/>
              <a:gd name="connsiteY6" fmla="*/ 22123 h 2671333"/>
              <a:gd name="connsiteX7" fmla="*/ 4063670 w 4719973"/>
              <a:gd name="connsiteY7" fmla="*/ 14749 h 2671333"/>
              <a:gd name="connsiteX8" fmla="*/ 3761328 w 4719973"/>
              <a:gd name="connsiteY8" fmla="*/ 0 h 2671333"/>
              <a:gd name="connsiteX9" fmla="*/ 3451612 w 4719973"/>
              <a:gd name="connsiteY9" fmla="*/ 7374 h 2671333"/>
              <a:gd name="connsiteX10" fmla="*/ 3333625 w 4719973"/>
              <a:gd name="connsiteY10" fmla="*/ 22123 h 2671333"/>
              <a:gd name="connsiteX11" fmla="*/ 3230386 w 4719973"/>
              <a:gd name="connsiteY11" fmla="*/ 29497 h 2671333"/>
              <a:gd name="connsiteX12" fmla="*/ 3112399 w 4719973"/>
              <a:gd name="connsiteY12" fmla="*/ 44245 h 2671333"/>
              <a:gd name="connsiteX13" fmla="*/ 3053406 w 4719973"/>
              <a:gd name="connsiteY13" fmla="*/ 51620 h 2671333"/>
              <a:gd name="connsiteX14" fmla="*/ 2979664 w 4719973"/>
              <a:gd name="connsiteY14" fmla="*/ 58994 h 2671333"/>
              <a:gd name="connsiteX15" fmla="*/ 2942793 w 4719973"/>
              <a:gd name="connsiteY15" fmla="*/ 66368 h 2671333"/>
              <a:gd name="connsiteX16" fmla="*/ 2846928 w 4719973"/>
              <a:gd name="connsiteY16" fmla="*/ 73742 h 2671333"/>
              <a:gd name="connsiteX17" fmla="*/ 2810057 w 4719973"/>
              <a:gd name="connsiteY17" fmla="*/ 81116 h 2671333"/>
              <a:gd name="connsiteX18" fmla="*/ 2758438 w 4719973"/>
              <a:gd name="connsiteY18" fmla="*/ 88490 h 2671333"/>
              <a:gd name="connsiteX19" fmla="*/ 2736315 w 4719973"/>
              <a:gd name="connsiteY19" fmla="*/ 95865 h 2671333"/>
              <a:gd name="connsiteX20" fmla="*/ 2677322 w 4719973"/>
              <a:gd name="connsiteY20" fmla="*/ 110613 h 2671333"/>
              <a:gd name="connsiteX21" fmla="*/ 2655199 w 4719973"/>
              <a:gd name="connsiteY21" fmla="*/ 117987 h 2671333"/>
              <a:gd name="connsiteX22" fmla="*/ 2618328 w 4719973"/>
              <a:gd name="connsiteY22" fmla="*/ 125361 h 2671333"/>
              <a:gd name="connsiteX23" fmla="*/ 2566709 w 4719973"/>
              <a:gd name="connsiteY23" fmla="*/ 140110 h 2671333"/>
              <a:gd name="connsiteX24" fmla="*/ 2507715 w 4719973"/>
              <a:gd name="connsiteY24" fmla="*/ 154858 h 2671333"/>
              <a:gd name="connsiteX25" fmla="*/ 2478219 w 4719973"/>
              <a:gd name="connsiteY25" fmla="*/ 169607 h 2671333"/>
              <a:gd name="connsiteX26" fmla="*/ 2456096 w 4719973"/>
              <a:gd name="connsiteY26" fmla="*/ 176981 h 2671333"/>
              <a:gd name="connsiteX27" fmla="*/ 2404477 w 4719973"/>
              <a:gd name="connsiteY27" fmla="*/ 199103 h 2671333"/>
              <a:gd name="connsiteX28" fmla="*/ 2374980 w 4719973"/>
              <a:gd name="connsiteY28" fmla="*/ 213852 h 2671333"/>
              <a:gd name="connsiteX29" fmla="*/ 2315986 w 4719973"/>
              <a:gd name="connsiteY29" fmla="*/ 228600 h 2671333"/>
              <a:gd name="connsiteX30" fmla="*/ 2234870 w 4719973"/>
              <a:gd name="connsiteY30" fmla="*/ 258097 h 2671333"/>
              <a:gd name="connsiteX31" fmla="*/ 2175877 w 4719973"/>
              <a:gd name="connsiteY31" fmla="*/ 272845 h 2671333"/>
              <a:gd name="connsiteX32" fmla="*/ 2131632 w 4719973"/>
              <a:gd name="connsiteY32" fmla="*/ 287594 h 2671333"/>
              <a:gd name="connsiteX33" fmla="*/ 2109509 w 4719973"/>
              <a:gd name="connsiteY33" fmla="*/ 294968 h 2671333"/>
              <a:gd name="connsiteX34" fmla="*/ 2072638 w 4719973"/>
              <a:gd name="connsiteY34" fmla="*/ 302342 h 2671333"/>
              <a:gd name="connsiteX35" fmla="*/ 2021019 w 4719973"/>
              <a:gd name="connsiteY35" fmla="*/ 309716 h 2671333"/>
              <a:gd name="connsiteX36" fmla="*/ 1991522 w 4719973"/>
              <a:gd name="connsiteY36" fmla="*/ 317090 h 2671333"/>
              <a:gd name="connsiteX37" fmla="*/ 1962025 w 4719973"/>
              <a:gd name="connsiteY37" fmla="*/ 331839 h 2671333"/>
              <a:gd name="connsiteX38" fmla="*/ 1932528 w 4719973"/>
              <a:gd name="connsiteY38" fmla="*/ 339213 h 2671333"/>
              <a:gd name="connsiteX39" fmla="*/ 1866161 w 4719973"/>
              <a:gd name="connsiteY39" fmla="*/ 361336 h 2671333"/>
              <a:gd name="connsiteX40" fmla="*/ 1844038 w 4719973"/>
              <a:gd name="connsiteY40" fmla="*/ 368710 h 2671333"/>
              <a:gd name="connsiteX41" fmla="*/ 1821915 w 4719973"/>
              <a:gd name="connsiteY41" fmla="*/ 376084 h 2671333"/>
              <a:gd name="connsiteX42" fmla="*/ 1740799 w 4719973"/>
              <a:gd name="connsiteY42" fmla="*/ 405581 h 2671333"/>
              <a:gd name="connsiteX43" fmla="*/ 1711303 w 4719973"/>
              <a:gd name="connsiteY43" fmla="*/ 412955 h 2671333"/>
              <a:gd name="connsiteX44" fmla="*/ 1667057 w 4719973"/>
              <a:gd name="connsiteY44" fmla="*/ 427703 h 2671333"/>
              <a:gd name="connsiteX45" fmla="*/ 1622812 w 4719973"/>
              <a:gd name="connsiteY45" fmla="*/ 442452 h 2671333"/>
              <a:gd name="connsiteX46" fmla="*/ 1578567 w 4719973"/>
              <a:gd name="connsiteY46" fmla="*/ 457200 h 2671333"/>
              <a:gd name="connsiteX47" fmla="*/ 1497451 w 4719973"/>
              <a:gd name="connsiteY47" fmla="*/ 479323 h 2671333"/>
              <a:gd name="connsiteX48" fmla="*/ 1431083 w 4719973"/>
              <a:gd name="connsiteY48" fmla="*/ 501445 h 2671333"/>
              <a:gd name="connsiteX49" fmla="*/ 1408961 w 4719973"/>
              <a:gd name="connsiteY49" fmla="*/ 508820 h 2671333"/>
              <a:gd name="connsiteX50" fmla="*/ 1386838 w 4719973"/>
              <a:gd name="connsiteY50" fmla="*/ 516194 h 2671333"/>
              <a:gd name="connsiteX51" fmla="*/ 1305722 w 4719973"/>
              <a:gd name="connsiteY51" fmla="*/ 553065 h 2671333"/>
              <a:gd name="connsiteX52" fmla="*/ 1261477 w 4719973"/>
              <a:gd name="connsiteY52" fmla="*/ 567813 h 2671333"/>
              <a:gd name="connsiteX53" fmla="*/ 1195109 w 4719973"/>
              <a:gd name="connsiteY53" fmla="*/ 597310 h 2671333"/>
              <a:gd name="connsiteX54" fmla="*/ 1128741 w 4719973"/>
              <a:gd name="connsiteY54" fmla="*/ 619432 h 2671333"/>
              <a:gd name="connsiteX55" fmla="*/ 1113993 w 4719973"/>
              <a:gd name="connsiteY55" fmla="*/ 634181 h 2671333"/>
              <a:gd name="connsiteX56" fmla="*/ 1091870 w 4719973"/>
              <a:gd name="connsiteY56" fmla="*/ 641555 h 2671333"/>
              <a:gd name="connsiteX57" fmla="*/ 1062373 w 4719973"/>
              <a:gd name="connsiteY57" fmla="*/ 656303 h 2671333"/>
              <a:gd name="connsiteX58" fmla="*/ 1018128 w 4719973"/>
              <a:gd name="connsiteY58" fmla="*/ 685800 h 2671333"/>
              <a:gd name="connsiteX59" fmla="*/ 988632 w 4719973"/>
              <a:gd name="connsiteY59" fmla="*/ 700549 h 2671333"/>
              <a:gd name="connsiteX60" fmla="*/ 973883 w 4719973"/>
              <a:gd name="connsiteY60" fmla="*/ 715297 h 2671333"/>
              <a:gd name="connsiteX61" fmla="*/ 944386 w 4719973"/>
              <a:gd name="connsiteY61" fmla="*/ 730045 h 2671333"/>
              <a:gd name="connsiteX62" fmla="*/ 892767 w 4719973"/>
              <a:gd name="connsiteY62" fmla="*/ 766916 h 2671333"/>
              <a:gd name="connsiteX63" fmla="*/ 863270 w 4719973"/>
              <a:gd name="connsiteY63" fmla="*/ 781665 h 2671333"/>
              <a:gd name="connsiteX64" fmla="*/ 841148 w 4719973"/>
              <a:gd name="connsiteY64" fmla="*/ 803787 h 2671333"/>
              <a:gd name="connsiteX65" fmla="*/ 782154 w 4719973"/>
              <a:gd name="connsiteY65" fmla="*/ 840658 h 2671333"/>
              <a:gd name="connsiteX66" fmla="*/ 723161 w 4719973"/>
              <a:gd name="connsiteY66" fmla="*/ 892278 h 2671333"/>
              <a:gd name="connsiteX67" fmla="*/ 678915 w 4719973"/>
              <a:gd name="connsiteY67" fmla="*/ 921774 h 2671333"/>
              <a:gd name="connsiteX68" fmla="*/ 664167 w 4719973"/>
              <a:gd name="connsiteY68" fmla="*/ 936523 h 2671333"/>
              <a:gd name="connsiteX69" fmla="*/ 605173 w 4719973"/>
              <a:gd name="connsiteY69" fmla="*/ 980768 h 2671333"/>
              <a:gd name="connsiteX70" fmla="*/ 568303 w 4719973"/>
              <a:gd name="connsiteY70" fmla="*/ 1017639 h 2671333"/>
              <a:gd name="connsiteX71" fmla="*/ 546180 w 4719973"/>
              <a:gd name="connsiteY71" fmla="*/ 1039761 h 2671333"/>
              <a:gd name="connsiteX72" fmla="*/ 531432 w 4719973"/>
              <a:gd name="connsiteY72" fmla="*/ 1054510 h 2671333"/>
              <a:gd name="connsiteX73" fmla="*/ 472438 w 4719973"/>
              <a:gd name="connsiteY73" fmla="*/ 1098755 h 2671333"/>
              <a:gd name="connsiteX74" fmla="*/ 442941 w 4719973"/>
              <a:gd name="connsiteY74" fmla="*/ 1120878 h 2671333"/>
              <a:gd name="connsiteX75" fmla="*/ 428193 w 4719973"/>
              <a:gd name="connsiteY75" fmla="*/ 1143000 h 2671333"/>
              <a:gd name="connsiteX76" fmla="*/ 383948 w 4719973"/>
              <a:gd name="connsiteY76" fmla="*/ 1187245 h 2671333"/>
              <a:gd name="connsiteX77" fmla="*/ 369199 w 4719973"/>
              <a:gd name="connsiteY77" fmla="*/ 1201994 h 2671333"/>
              <a:gd name="connsiteX78" fmla="*/ 354451 w 4719973"/>
              <a:gd name="connsiteY78" fmla="*/ 1224116 h 2671333"/>
              <a:gd name="connsiteX79" fmla="*/ 317580 w 4719973"/>
              <a:gd name="connsiteY79" fmla="*/ 1260987 h 2671333"/>
              <a:gd name="connsiteX80" fmla="*/ 302832 w 4719973"/>
              <a:gd name="connsiteY80" fmla="*/ 1290484 h 2671333"/>
              <a:gd name="connsiteX81" fmla="*/ 243838 w 4719973"/>
              <a:gd name="connsiteY81" fmla="*/ 1356852 h 2671333"/>
              <a:gd name="connsiteX82" fmla="*/ 229090 w 4719973"/>
              <a:gd name="connsiteY82" fmla="*/ 1386349 h 2671333"/>
              <a:gd name="connsiteX83" fmla="*/ 199593 w 4719973"/>
              <a:gd name="connsiteY83" fmla="*/ 1430594 h 2671333"/>
              <a:gd name="connsiteX84" fmla="*/ 184844 w 4719973"/>
              <a:gd name="connsiteY84" fmla="*/ 1452716 h 2671333"/>
              <a:gd name="connsiteX85" fmla="*/ 170096 w 4719973"/>
              <a:gd name="connsiteY85" fmla="*/ 1482213 h 2671333"/>
              <a:gd name="connsiteX86" fmla="*/ 162722 w 4719973"/>
              <a:gd name="connsiteY86" fmla="*/ 1504336 h 2671333"/>
              <a:gd name="connsiteX87" fmla="*/ 147973 w 4719973"/>
              <a:gd name="connsiteY87" fmla="*/ 1526458 h 2671333"/>
              <a:gd name="connsiteX88" fmla="*/ 125851 w 4719973"/>
              <a:gd name="connsiteY88" fmla="*/ 1570703 h 2671333"/>
              <a:gd name="connsiteX89" fmla="*/ 103728 w 4719973"/>
              <a:gd name="connsiteY89" fmla="*/ 1622323 h 2671333"/>
              <a:gd name="connsiteX90" fmla="*/ 66857 w 4719973"/>
              <a:gd name="connsiteY90" fmla="*/ 1718187 h 2671333"/>
              <a:gd name="connsiteX91" fmla="*/ 52109 w 4719973"/>
              <a:gd name="connsiteY91" fmla="*/ 1784555 h 2671333"/>
              <a:gd name="connsiteX92" fmla="*/ 29986 w 4719973"/>
              <a:gd name="connsiteY92" fmla="*/ 1865671 h 2671333"/>
              <a:gd name="connsiteX93" fmla="*/ 15238 w 4719973"/>
              <a:gd name="connsiteY93" fmla="*/ 1954161 h 2671333"/>
              <a:gd name="connsiteX94" fmla="*/ 7864 w 4719973"/>
              <a:gd name="connsiteY94" fmla="*/ 1976284 h 2671333"/>
              <a:gd name="connsiteX95" fmla="*/ 7864 w 4719973"/>
              <a:gd name="connsiteY95" fmla="*/ 2241755 h 2671333"/>
              <a:gd name="connsiteX96" fmla="*/ 22612 w 4719973"/>
              <a:gd name="connsiteY96" fmla="*/ 2322871 h 2671333"/>
              <a:gd name="connsiteX97" fmla="*/ 37361 w 4719973"/>
              <a:gd name="connsiteY97" fmla="*/ 2374490 h 2671333"/>
              <a:gd name="connsiteX98" fmla="*/ 52109 w 4719973"/>
              <a:gd name="connsiteY98" fmla="*/ 2389239 h 2671333"/>
              <a:gd name="connsiteX99" fmla="*/ 88980 w 4719973"/>
              <a:gd name="connsiteY99" fmla="*/ 2455607 h 2671333"/>
              <a:gd name="connsiteX100" fmla="*/ 111103 w 4719973"/>
              <a:gd name="connsiteY100" fmla="*/ 2470355 h 2671333"/>
              <a:gd name="connsiteX101" fmla="*/ 133225 w 4719973"/>
              <a:gd name="connsiteY101" fmla="*/ 2492478 h 2671333"/>
              <a:gd name="connsiteX102" fmla="*/ 147973 w 4719973"/>
              <a:gd name="connsiteY102" fmla="*/ 2514600 h 2671333"/>
              <a:gd name="connsiteX103" fmla="*/ 170096 w 4719973"/>
              <a:gd name="connsiteY103" fmla="*/ 2521974 h 2671333"/>
              <a:gd name="connsiteX104" fmla="*/ 221715 w 4719973"/>
              <a:gd name="connsiteY104" fmla="*/ 2566220 h 2671333"/>
              <a:gd name="connsiteX105" fmla="*/ 243838 w 4719973"/>
              <a:gd name="connsiteY105" fmla="*/ 2573594 h 2671333"/>
              <a:gd name="connsiteX106" fmla="*/ 295457 w 4719973"/>
              <a:gd name="connsiteY106" fmla="*/ 2595716 h 2671333"/>
              <a:gd name="connsiteX107" fmla="*/ 339703 w 4719973"/>
              <a:gd name="connsiteY107" fmla="*/ 2625213 h 2671333"/>
              <a:gd name="connsiteX108" fmla="*/ 369199 w 4719973"/>
              <a:gd name="connsiteY108" fmla="*/ 2632587 h 2671333"/>
              <a:gd name="connsiteX109" fmla="*/ 406070 w 4719973"/>
              <a:gd name="connsiteY109" fmla="*/ 2639961 h 2671333"/>
              <a:gd name="connsiteX110" fmla="*/ 450315 w 4719973"/>
              <a:gd name="connsiteY110" fmla="*/ 2654710 h 2671333"/>
              <a:gd name="connsiteX111" fmla="*/ 701038 w 4719973"/>
              <a:gd name="connsiteY111" fmla="*/ 2669458 h 2671333"/>
              <a:gd name="connsiteX112" fmla="*/ 804277 w 4719973"/>
              <a:gd name="connsiteY112" fmla="*/ 2662084 h 2671333"/>
              <a:gd name="connsiteX113" fmla="*/ 892767 w 4719973"/>
              <a:gd name="connsiteY113" fmla="*/ 2647336 h 2671333"/>
              <a:gd name="connsiteX114" fmla="*/ 944386 w 4719973"/>
              <a:gd name="connsiteY114" fmla="*/ 2632587 h 2671333"/>
              <a:gd name="connsiteX115" fmla="*/ 1003380 w 4719973"/>
              <a:gd name="connsiteY115" fmla="*/ 2610465 h 2671333"/>
              <a:gd name="connsiteX116" fmla="*/ 1047625 w 4719973"/>
              <a:gd name="connsiteY116" fmla="*/ 2595716 h 2671333"/>
              <a:gd name="connsiteX117" fmla="*/ 1099244 w 4719973"/>
              <a:gd name="connsiteY117" fmla="*/ 2573594 h 2671333"/>
              <a:gd name="connsiteX118" fmla="*/ 1143490 w 4719973"/>
              <a:gd name="connsiteY118" fmla="*/ 2551471 h 2671333"/>
              <a:gd name="connsiteX119" fmla="*/ 1165612 w 4719973"/>
              <a:gd name="connsiteY119" fmla="*/ 2536723 h 2671333"/>
              <a:gd name="connsiteX120" fmla="*/ 1209857 w 4719973"/>
              <a:gd name="connsiteY120" fmla="*/ 2521974 h 2671333"/>
              <a:gd name="connsiteX121" fmla="*/ 1231980 w 4719973"/>
              <a:gd name="connsiteY121" fmla="*/ 2514600 h 2671333"/>
              <a:gd name="connsiteX122" fmla="*/ 1276225 w 4719973"/>
              <a:gd name="connsiteY122" fmla="*/ 2492478 h 2671333"/>
              <a:gd name="connsiteX123" fmla="*/ 1342593 w 4719973"/>
              <a:gd name="connsiteY123" fmla="*/ 2462981 h 2671333"/>
              <a:gd name="connsiteX124" fmla="*/ 1386838 w 4719973"/>
              <a:gd name="connsiteY124" fmla="*/ 2448232 h 2671333"/>
              <a:gd name="connsiteX125" fmla="*/ 1408961 w 4719973"/>
              <a:gd name="connsiteY125" fmla="*/ 2440858 h 2671333"/>
              <a:gd name="connsiteX126" fmla="*/ 1490077 w 4719973"/>
              <a:gd name="connsiteY126" fmla="*/ 2426110 h 2671333"/>
              <a:gd name="connsiteX127" fmla="*/ 1526948 w 4719973"/>
              <a:gd name="connsiteY127" fmla="*/ 2418736 h 2671333"/>
              <a:gd name="connsiteX128" fmla="*/ 1549070 w 4719973"/>
              <a:gd name="connsiteY128" fmla="*/ 2411361 h 2671333"/>
              <a:gd name="connsiteX129" fmla="*/ 1652309 w 4719973"/>
              <a:gd name="connsiteY129" fmla="*/ 2396613 h 2671333"/>
              <a:gd name="connsiteX130" fmla="*/ 1748173 w 4719973"/>
              <a:gd name="connsiteY130" fmla="*/ 2381865 h 2671333"/>
              <a:gd name="connsiteX131" fmla="*/ 1777670 w 4719973"/>
              <a:gd name="connsiteY131" fmla="*/ 2374490 h 2671333"/>
              <a:gd name="connsiteX132" fmla="*/ 1814541 w 4719973"/>
              <a:gd name="connsiteY132" fmla="*/ 2367116 h 2671333"/>
              <a:gd name="connsiteX133" fmla="*/ 1836664 w 4719973"/>
              <a:gd name="connsiteY133" fmla="*/ 2359742 h 2671333"/>
              <a:gd name="connsiteX134" fmla="*/ 1880909 w 4719973"/>
              <a:gd name="connsiteY134" fmla="*/ 2352368 h 2671333"/>
              <a:gd name="connsiteX135" fmla="*/ 1932528 w 4719973"/>
              <a:gd name="connsiteY135" fmla="*/ 2337620 h 2671333"/>
              <a:gd name="connsiteX136" fmla="*/ 1976773 w 4719973"/>
              <a:gd name="connsiteY136" fmla="*/ 2330245 h 2671333"/>
              <a:gd name="connsiteX137" fmla="*/ 2006270 w 4719973"/>
              <a:gd name="connsiteY137" fmla="*/ 2322871 h 2671333"/>
              <a:gd name="connsiteX138" fmla="*/ 2072638 w 4719973"/>
              <a:gd name="connsiteY138" fmla="*/ 2308123 h 2671333"/>
              <a:gd name="connsiteX139" fmla="*/ 2094761 w 4719973"/>
              <a:gd name="connsiteY139" fmla="*/ 2300749 h 2671333"/>
              <a:gd name="connsiteX140" fmla="*/ 2146380 w 4719973"/>
              <a:gd name="connsiteY140" fmla="*/ 2293374 h 2671333"/>
              <a:gd name="connsiteX141" fmla="*/ 2168503 w 4719973"/>
              <a:gd name="connsiteY141" fmla="*/ 2286000 h 2671333"/>
              <a:gd name="connsiteX142" fmla="*/ 2249619 w 4719973"/>
              <a:gd name="connsiteY142" fmla="*/ 2271252 h 2671333"/>
              <a:gd name="connsiteX143" fmla="*/ 2338109 w 4719973"/>
              <a:gd name="connsiteY143" fmla="*/ 2256503 h 2671333"/>
              <a:gd name="connsiteX144" fmla="*/ 2360232 w 4719973"/>
              <a:gd name="connsiteY144" fmla="*/ 2249129 h 2671333"/>
              <a:gd name="connsiteX145" fmla="*/ 2463470 w 4719973"/>
              <a:gd name="connsiteY145" fmla="*/ 2234381 h 2671333"/>
              <a:gd name="connsiteX146" fmla="*/ 2492967 w 4719973"/>
              <a:gd name="connsiteY146" fmla="*/ 2227007 h 2671333"/>
              <a:gd name="connsiteX147" fmla="*/ 2684696 w 4719973"/>
              <a:gd name="connsiteY147" fmla="*/ 2219632 h 2671333"/>
              <a:gd name="connsiteX148" fmla="*/ 3422115 w 4719973"/>
              <a:gd name="connsiteY148" fmla="*/ 2212258 h 2671333"/>
              <a:gd name="connsiteX149" fmla="*/ 3658090 w 4719973"/>
              <a:gd name="connsiteY149" fmla="*/ 2204884 h 2671333"/>
              <a:gd name="connsiteX150" fmla="*/ 3746580 w 4719973"/>
              <a:gd name="connsiteY150" fmla="*/ 2190136 h 2671333"/>
              <a:gd name="connsiteX151" fmla="*/ 3768703 w 4719973"/>
              <a:gd name="connsiteY151" fmla="*/ 2182761 h 2671333"/>
              <a:gd name="connsiteX152" fmla="*/ 3835070 w 4719973"/>
              <a:gd name="connsiteY152" fmla="*/ 2168013 h 2671333"/>
              <a:gd name="connsiteX153" fmla="*/ 3879315 w 4719973"/>
              <a:gd name="connsiteY153" fmla="*/ 2153265 h 2671333"/>
              <a:gd name="connsiteX154" fmla="*/ 3908812 w 4719973"/>
              <a:gd name="connsiteY154" fmla="*/ 2138516 h 2671333"/>
              <a:gd name="connsiteX155" fmla="*/ 3938309 w 4719973"/>
              <a:gd name="connsiteY155" fmla="*/ 2131142 h 2671333"/>
              <a:gd name="connsiteX156" fmla="*/ 3989928 w 4719973"/>
              <a:gd name="connsiteY156" fmla="*/ 2109020 h 2671333"/>
              <a:gd name="connsiteX157" fmla="*/ 4004677 w 4719973"/>
              <a:gd name="connsiteY157" fmla="*/ 2094271 h 2671333"/>
              <a:gd name="connsiteX158" fmla="*/ 4048922 w 4719973"/>
              <a:gd name="connsiteY158" fmla="*/ 2064774 h 2671333"/>
              <a:gd name="connsiteX159" fmla="*/ 4071044 w 4719973"/>
              <a:gd name="connsiteY159" fmla="*/ 2042652 h 2671333"/>
              <a:gd name="connsiteX160" fmla="*/ 4093167 w 4719973"/>
              <a:gd name="connsiteY160" fmla="*/ 2027903 h 2671333"/>
              <a:gd name="connsiteX161" fmla="*/ 4130038 w 4719973"/>
              <a:gd name="connsiteY161" fmla="*/ 1991032 h 2671333"/>
              <a:gd name="connsiteX162" fmla="*/ 4159535 w 4719973"/>
              <a:gd name="connsiteY162" fmla="*/ 1968910 h 2671333"/>
              <a:gd name="connsiteX163" fmla="*/ 4189032 w 4719973"/>
              <a:gd name="connsiteY163" fmla="*/ 1939413 h 2671333"/>
              <a:gd name="connsiteX164" fmla="*/ 4203780 w 4719973"/>
              <a:gd name="connsiteY164" fmla="*/ 1917290 h 2671333"/>
              <a:gd name="connsiteX165" fmla="*/ 4248025 w 4719973"/>
              <a:gd name="connsiteY165" fmla="*/ 1887794 h 2671333"/>
              <a:gd name="connsiteX166" fmla="*/ 4284896 w 4719973"/>
              <a:gd name="connsiteY166" fmla="*/ 1858297 h 2671333"/>
              <a:gd name="connsiteX167" fmla="*/ 4307019 w 4719973"/>
              <a:gd name="connsiteY167" fmla="*/ 1836174 h 2671333"/>
              <a:gd name="connsiteX168" fmla="*/ 4329141 w 4719973"/>
              <a:gd name="connsiteY168" fmla="*/ 1821426 h 2671333"/>
              <a:gd name="connsiteX169" fmla="*/ 4358638 w 4719973"/>
              <a:gd name="connsiteY169" fmla="*/ 1791929 h 2671333"/>
              <a:gd name="connsiteX170" fmla="*/ 4395509 w 4719973"/>
              <a:gd name="connsiteY170" fmla="*/ 1762432 h 2671333"/>
              <a:gd name="connsiteX171" fmla="*/ 4447128 w 4719973"/>
              <a:gd name="connsiteY171" fmla="*/ 1725561 h 2671333"/>
              <a:gd name="connsiteX172" fmla="*/ 4461877 w 4719973"/>
              <a:gd name="connsiteY172" fmla="*/ 1703439 h 2671333"/>
              <a:gd name="connsiteX173" fmla="*/ 4476625 w 4719973"/>
              <a:gd name="connsiteY173" fmla="*/ 1688690 h 2671333"/>
              <a:gd name="connsiteX174" fmla="*/ 4491373 w 4719973"/>
              <a:gd name="connsiteY174" fmla="*/ 1666568 h 2671333"/>
              <a:gd name="connsiteX175" fmla="*/ 4520870 w 4719973"/>
              <a:gd name="connsiteY175" fmla="*/ 1629697 h 2671333"/>
              <a:gd name="connsiteX176" fmla="*/ 4542993 w 4719973"/>
              <a:gd name="connsiteY176" fmla="*/ 1592826 h 2671333"/>
              <a:gd name="connsiteX177" fmla="*/ 4557741 w 4719973"/>
              <a:gd name="connsiteY177" fmla="*/ 1541207 h 2671333"/>
              <a:gd name="connsiteX178" fmla="*/ 4587238 w 4719973"/>
              <a:gd name="connsiteY178" fmla="*/ 1489587 h 2671333"/>
              <a:gd name="connsiteX179" fmla="*/ 4601986 w 4719973"/>
              <a:gd name="connsiteY179" fmla="*/ 1430594 h 2671333"/>
              <a:gd name="connsiteX180" fmla="*/ 4616735 w 4719973"/>
              <a:gd name="connsiteY180" fmla="*/ 1378974 h 2671333"/>
              <a:gd name="connsiteX181" fmla="*/ 4624109 w 4719973"/>
              <a:gd name="connsiteY181" fmla="*/ 1356852 h 2671333"/>
              <a:gd name="connsiteX182" fmla="*/ 4638857 w 4719973"/>
              <a:gd name="connsiteY182" fmla="*/ 1260987 h 2671333"/>
              <a:gd name="connsiteX183" fmla="*/ 4653606 w 4719973"/>
              <a:gd name="connsiteY183" fmla="*/ 1201994 h 2671333"/>
              <a:gd name="connsiteX184" fmla="*/ 4660980 w 4719973"/>
              <a:gd name="connsiteY184" fmla="*/ 1172497 h 2671333"/>
              <a:gd name="connsiteX185" fmla="*/ 4668354 w 4719973"/>
              <a:gd name="connsiteY185" fmla="*/ 1128252 h 2671333"/>
              <a:gd name="connsiteX186" fmla="*/ 4675728 w 4719973"/>
              <a:gd name="connsiteY186" fmla="*/ 1091381 h 2671333"/>
              <a:gd name="connsiteX187" fmla="*/ 4683103 w 4719973"/>
              <a:gd name="connsiteY187" fmla="*/ 1039761 h 2671333"/>
              <a:gd name="connsiteX188" fmla="*/ 4705225 w 4719973"/>
              <a:gd name="connsiteY188" fmla="*/ 907026 h 2671333"/>
              <a:gd name="connsiteX189" fmla="*/ 4719973 w 4719973"/>
              <a:gd name="connsiteY189" fmla="*/ 737420 h 2671333"/>
              <a:gd name="connsiteX190" fmla="*/ 4705225 w 4719973"/>
              <a:gd name="connsiteY190" fmla="*/ 361336 h 2671333"/>
              <a:gd name="connsiteX191" fmla="*/ 4690477 w 4719973"/>
              <a:gd name="connsiteY191" fmla="*/ 287594 h 2671333"/>
              <a:gd name="connsiteX192" fmla="*/ 4668354 w 4719973"/>
              <a:gd name="connsiteY192" fmla="*/ 206478 h 2671333"/>
              <a:gd name="connsiteX193" fmla="*/ 4638857 w 4719973"/>
              <a:gd name="connsiteY193" fmla="*/ 169607 h 2671333"/>
              <a:gd name="connsiteX194" fmla="*/ 4631483 w 4719973"/>
              <a:gd name="connsiteY194" fmla="*/ 147484 h 2671333"/>
              <a:gd name="connsiteX195" fmla="*/ 4609361 w 4719973"/>
              <a:gd name="connsiteY195" fmla="*/ 132736 h 2671333"/>
              <a:gd name="connsiteX196" fmla="*/ 4594612 w 4719973"/>
              <a:gd name="connsiteY196" fmla="*/ 117987 h 2671333"/>
              <a:gd name="connsiteX197" fmla="*/ 4550367 w 4719973"/>
              <a:gd name="connsiteY197" fmla="*/ 103239 h 2671333"/>
              <a:gd name="connsiteX198" fmla="*/ 4528244 w 4719973"/>
              <a:gd name="connsiteY198" fmla="*/ 73742 h 2671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Lst>
            <a:rect l="l" t="t" r="r" b="b"/>
            <a:pathLst>
              <a:path w="4719973" h="2671333">
                <a:moveTo>
                  <a:pt x="4528244" y="73742"/>
                </a:moveTo>
                <a:cubicBezTo>
                  <a:pt x="4508580" y="66368"/>
                  <a:pt x="4526132" y="72387"/>
                  <a:pt x="4432380" y="58994"/>
                </a:cubicBezTo>
                <a:cubicBezTo>
                  <a:pt x="4417579" y="56880"/>
                  <a:pt x="4402936" y="53735"/>
                  <a:pt x="4388135" y="51620"/>
                </a:cubicBezTo>
                <a:cubicBezTo>
                  <a:pt x="4368516" y="48817"/>
                  <a:pt x="4348785" y="46864"/>
                  <a:pt x="4329141" y="44245"/>
                </a:cubicBezTo>
                <a:lnTo>
                  <a:pt x="4277522" y="36871"/>
                </a:lnTo>
                <a:lnTo>
                  <a:pt x="4218528" y="29497"/>
                </a:lnTo>
                <a:cubicBezTo>
                  <a:pt x="4203727" y="27383"/>
                  <a:pt x="4189167" y="23541"/>
                  <a:pt x="4174283" y="22123"/>
                </a:cubicBezTo>
                <a:cubicBezTo>
                  <a:pt x="4137497" y="18620"/>
                  <a:pt x="4100522" y="17479"/>
                  <a:pt x="4063670" y="14749"/>
                </a:cubicBezTo>
                <a:cubicBezTo>
                  <a:pt x="3866760" y="162"/>
                  <a:pt x="4094742" y="11497"/>
                  <a:pt x="3761328" y="0"/>
                </a:cubicBezTo>
                <a:lnTo>
                  <a:pt x="3451612" y="7374"/>
                </a:lnTo>
                <a:cubicBezTo>
                  <a:pt x="3328817" y="12097"/>
                  <a:pt x="3422922" y="13194"/>
                  <a:pt x="3333625" y="22123"/>
                </a:cubicBezTo>
                <a:cubicBezTo>
                  <a:pt x="3299296" y="25556"/>
                  <a:pt x="3264799" y="27039"/>
                  <a:pt x="3230386" y="29497"/>
                </a:cubicBezTo>
                <a:cubicBezTo>
                  <a:pt x="3160341" y="43506"/>
                  <a:pt x="3220187" y="32898"/>
                  <a:pt x="3112399" y="44245"/>
                </a:cubicBezTo>
                <a:cubicBezTo>
                  <a:pt x="3092690" y="46320"/>
                  <a:pt x="3073102" y="49431"/>
                  <a:pt x="3053406" y="51620"/>
                </a:cubicBezTo>
                <a:cubicBezTo>
                  <a:pt x="3028854" y="54348"/>
                  <a:pt x="3004151" y="55729"/>
                  <a:pt x="2979664" y="58994"/>
                </a:cubicBezTo>
                <a:cubicBezTo>
                  <a:pt x="2967240" y="60650"/>
                  <a:pt x="2955250" y="64984"/>
                  <a:pt x="2942793" y="66368"/>
                </a:cubicBezTo>
                <a:cubicBezTo>
                  <a:pt x="2910940" y="69907"/>
                  <a:pt x="2878883" y="71284"/>
                  <a:pt x="2846928" y="73742"/>
                </a:cubicBezTo>
                <a:cubicBezTo>
                  <a:pt x="2834638" y="76200"/>
                  <a:pt x="2822420" y="79056"/>
                  <a:pt x="2810057" y="81116"/>
                </a:cubicBezTo>
                <a:cubicBezTo>
                  <a:pt x="2792912" y="83973"/>
                  <a:pt x="2775481" y="85081"/>
                  <a:pt x="2758438" y="88490"/>
                </a:cubicBezTo>
                <a:cubicBezTo>
                  <a:pt x="2750816" y="90015"/>
                  <a:pt x="2743814" y="93820"/>
                  <a:pt x="2736315" y="95865"/>
                </a:cubicBezTo>
                <a:cubicBezTo>
                  <a:pt x="2716760" y="101198"/>
                  <a:pt x="2696551" y="104203"/>
                  <a:pt x="2677322" y="110613"/>
                </a:cubicBezTo>
                <a:cubicBezTo>
                  <a:pt x="2669948" y="113071"/>
                  <a:pt x="2662740" y="116102"/>
                  <a:pt x="2655199" y="117987"/>
                </a:cubicBezTo>
                <a:cubicBezTo>
                  <a:pt x="2643039" y="121027"/>
                  <a:pt x="2630563" y="122642"/>
                  <a:pt x="2618328" y="125361"/>
                </a:cubicBezTo>
                <a:cubicBezTo>
                  <a:pt x="2552014" y="140098"/>
                  <a:pt x="2620902" y="125331"/>
                  <a:pt x="2566709" y="140110"/>
                </a:cubicBezTo>
                <a:cubicBezTo>
                  <a:pt x="2547153" y="145443"/>
                  <a:pt x="2507715" y="154858"/>
                  <a:pt x="2507715" y="154858"/>
                </a:cubicBezTo>
                <a:cubicBezTo>
                  <a:pt x="2497883" y="159774"/>
                  <a:pt x="2488323" y="165277"/>
                  <a:pt x="2478219" y="169607"/>
                </a:cubicBezTo>
                <a:cubicBezTo>
                  <a:pt x="2471074" y="172669"/>
                  <a:pt x="2463049" y="173505"/>
                  <a:pt x="2456096" y="176981"/>
                </a:cubicBezTo>
                <a:cubicBezTo>
                  <a:pt x="2405169" y="202443"/>
                  <a:pt x="2465866" y="183756"/>
                  <a:pt x="2404477" y="199103"/>
                </a:cubicBezTo>
                <a:cubicBezTo>
                  <a:pt x="2394645" y="204019"/>
                  <a:pt x="2385409" y="210376"/>
                  <a:pt x="2374980" y="213852"/>
                </a:cubicBezTo>
                <a:cubicBezTo>
                  <a:pt x="2355750" y="220262"/>
                  <a:pt x="2334806" y="221072"/>
                  <a:pt x="2315986" y="228600"/>
                </a:cubicBezTo>
                <a:cubicBezTo>
                  <a:pt x="2291546" y="238376"/>
                  <a:pt x="2260121" y="251784"/>
                  <a:pt x="2234870" y="258097"/>
                </a:cubicBezTo>
                <a:cubicBezTo>
                  <a:pt x="2215206" y="263013"/>
                  <a:pt x="2195106" y="266435"/>
                  <a:pt x="2175877" y="272845"/>
                </a:cubicBezTo>
                <a:lnTo>
                  <a:pt x="2131632" y="287594"/>
                </a:lnTo>
                <a:cubicBezTo>
                  <a:pt x="2124258" y="290052"/>
                  <a:pt x="2117131" y="293444"/>
                  <a:pt x="2109509" y="294968"/>
                </a:cubicBezTo>
                <a:cubicBezTo>
                  <a:pt x="2097219" y="297426"/>
                  <a:pt x="2085001" y="300282"/>
                  <a:pt x="2072638" y="302342"/>
                </a:cubicBezTo>
                <a:cubicBezTo>
                  <a:pt x="2055493" y="305199"/>
                  <a:pt x="2038120" y="306607"/>
                  <a:pt x="2021019" y="309716"/>
                </a:cubicBezTo>
                <a:cubicBezTo>
                  <a:pt x="2011048" y="311529"/>
                  <a:pt x="2001354" y="314632"/>
                  <a:pt x="1991522" y="317090"/>
                </a:cubicBezTo>
                <a:cubicBezTo>
                  <a:pt x="1981690" y="322006"/>
                  <a:pt x="1972318" y="327979"/>
                  <a:pt x="1962025" y="331839"/>
                </a:cubicBezTo>
                <a:cubicBezTo>
                  <a:pt x="1952535" y="335398"/>
                  <a:pt x="1942236" y="336301"/>
                  <a:pt x="1932528" y="339213"/>
                </a:cubicBezTo>
                <a:cubicBezTo>
                  <a:pt x="1932426" y="339243"/>
                  <a:pt x="1877273" y="357632"/>
                  <a:pt x="1866161" y="361336"/>
                </a:cubicBezTo>
                <a:lnTo>
                  <a:pt x="1844038" y="368710"/>
                </a:lnTo>
                <a:cubicBezTo>
                  <a:pt x="1836664" y="371168"/>
                  <a:pt x="1829132" y="373197"/>
                  <a:pt x="1821915" y="376084"/>
                </a:cubicBezTo>
                <a:cubicBezTo>
                  <a:pt x="1797486" y="385855"/>
                  <a:pt x="1766037" y="399272"/>
                  <a:pt x="1740799" y="405581"/>
                </a:cubicBezTo>
                <a:cubicBezTo>
                  <a:pt x="1730967" y="408039"/>
                  <a:pt x="1721010" y="410043"/>
                  <a:pt x="1711303" y="412955"/>
                </a:cubicBezTo>
                <a:cubicBezTo>
                  <a:pt x="1696412" y="417422"/>
                  <a:pt x="1681806" y="422787"/>
                  <a:pt x="1667057" y="427703"/>
                </a:cubicBezTo>
                <a:lnTo>
                  <a:pt x="1622812" y="442452"/>
                </a:lnTo>
                <a:lnTo>
                  <a:pt x="1578567" y="457200"/>
                </a:lnTo>
                <a:cubicBezTo>
                  <a:pt x="1544940" y="465606"/>
                  <a:pt x="1535454" y="467630"/>
                  <a:pt x="1497451" y="479323"/>
                </a:cubicBezTo>
                <a:cubicBezTo>
                  <a:pt x="1475163" y="486181"/>
                  <a:pt x="1453205" y="494071"/>
                  <a:pt x="1431083" y="501445"/>
                </a:cubicBezTo>
                <a:lnTo>
                  <a:pt x="1408961" y="508820"/>
                </a:lnTo>
                <a:cubicBezTo>
                  <a:pt x="1401587" y="511278"/>
                  <a:pt x="1393791" y="512718"/>
                  <a:pt x="1386838" y="516194"/>
                </a:cubicBezTo>
                <a:cubicBezTo>
                  <a:pt x="1354410" y="532408"/>
                  <a:pt x="1343923" y="538372"/>
                  <a:pt x="1305722" y="553065"/>
                </a:cubicBezTo>
                <a:cubicBezTo>
                  <a:pt x="1291212" y="558646"/>
                  <a:pt x="1275382" y="560861"/>
                  <a:pt x="1261477" y="567813"/>
                </a:cubicBezTo>
                <a:cubicBezTo>
                  <a:pt x="1235783" y="580659"/>
                  <a:pt x="1223350" y="587896"/>
                  <a:pt x="1195109" y="597310"/>
                </a:cubicBezTo>
                <a:cubicBezTo>
                  <a:pt x="1099825" y="629072"/>
                  <a:pt x="1244172" y="573261"/>
                  <a:pt x="1128741" y="619432"/>
                </a:cubicBezTo>
                <a:cubicBezTo>
                  <a:pt x="1123825" y="624348"/>
                  <a:pt x="1119955" y="630604"/>
                  <a:pt x="1113993" y="634181"/>
                </a:cubicBezTo>
                <a:cubicBezTo>
                  <a:pt x="1107328" y="638180"/>
                  <a:pt x="1099015" y="638493"/>
                  <a:pt x="1091870" y="641555"/>
                </a:cubicBezTo>
                <a:cubicBezTo>
                  <a:pt x="1081766" y="645885"/>
                  <a:pt x="1071799" y="650647"/>
                  <a:pt x="1062373" y="656303"/>
                </a:cubicBezTo>
                <a:cubicBezTo>
                  <a:pt x="1047174" y="665423"/>
                  <a:pt x="1033982" y="677873"/>
                  <a:pt x="1018128" y="685800"/>
                </a:cubicBezTo>
                <a:cubicBezTo>
                  <a:pt x="1008296" y="690716"/>
                  <a:pt x="997778" y="694451"/>
                  <a:pt x="988632" y="700549"/>
                </a:cubicBezTo>
                <a:cubicBezTo>
                  <a:pt x="982847" y="704406"/>
                  <a:pt x="979668" y="711441"/>
                  <a:pt x="973883" y="715297"/>
                </a:cubicBezTo>
                <a:cubicBezTo>
                  <a:pt x="964736" y="721395"/>
                  <a:pt x="953930" y="724591"/>
                  <a:pt x="944386" y="730045"/>
                </a:cubicBezTo>
                <a:cubicBezTo>
                  <a:pt x="908016" y="750828"/>
                  <a:pt x="934932" y="740563"/>
                  <a:pt x="892767" y="766916"/>
                </a:cubicBezTo>
                <a:cubicBezTo>
                  <a:pt x="883445" y="772742"/>
                  <a:pt x="872215" y="775275"/>
                  <a:pt x="863270" y="781665"/>
                </a:cubicBezTo>
                <a:cubicBezTo>
                  <a:pt x="854784" y="787726"/>
                  <a:pt x="849066" y="797000"/>
                  <a:pt x="841148" y="803787"/>
                </a:cubicBezTo>
                <a:cubicBezTo>
                  <a:pt x="814343" y="826763"/>
                  <a:pt x="812371" y="825550"/>
                  <a:pt x="782154" y="840658"/>
                </a:cubicBezTo>
                <a:cubicBezTo>
                  <a:pt x="751632" y="871180"/>
                  <a:pt x="757006" y="868587"/>
                  <a:pt x="723161" y="892278"/>
                </a:cubicBezTo>
                <a:cubicBezTo>
                  <a:pt x="708640" y="902443"/>
                  <a:pt x="691448" y="909240"/>
                  <a:pt x="678915" y="921774"/>
                </a:cubicBezTo>
                <a:cubicBezTo>
                  <a:pt x="673999" y="926690"/>
                  <a:pt x="669596" y="932180"/>
                  <a:pt x="664167" y="936523"/>
                </a:cubicBezTo>
                <a:cubicBezTo>
                  <a:pt x="606640" y="982545"/>
                  <a:pt x="688582" y="905699"/>
                  <a:pt x="605173" y="980768"/>
                </a:cubicBezTo>
                <a:cubicBezTo>
                  <a:pt x="592254" y="992395"/>
                  <a:pt x="580593" y="1005349"/>
                  <a:pt x="568303" y="1017639"/>
                </a:cubicBezTo>
                <a:lnTo>
                  <a:pt x="546180" y="1039761"/>
                </a:lnTo>
                <a:cubicBezTo>
                  <a:pt x="541264" y="1044677"/>
                  <a:pt x="537394" y="1050933"/>
                  <a:pt x="531432" y="1054510"/>
                </a:cubicBezTo>
                <a:cubicBezTo>
                  <a:pt x="460992" y="1096773"/>
                  <a:pt x="522615" y="1055746"/>
                  <a:pt x="472438" y="1098755"/>
                </a:cubicBezTo>
                <a:cubicBezTo>
                  <a:pt x="463106" y="1106754"/>
                  <a:pt x="451632" y="1112187"/>
                  <a:pt x="442941" y="1120878"/>
                </a:cubicBezTo>
                <a:cubicBezTo>
                  <a:pt x="436674" y="1127145"/>
                  <a:pt x="434081" y="1136376"/>
                  <a:pt x="428193" y="1143000"/>
                </a:cubicBezTo>
                <a:cubicBezTo>
                  <a:pt x="414336" y="1158589"/>
                  <a:pt x="398696" y="1172497"/>
                  <a:pt x="383948" y="1187245"/>
                </a:cubicBezTo>
                <a:cubicBezTo>
                  <a:pt x="379032" y="1192161"/>
                  <a:pt x="373056" y="1196209"/>
                  <a:pt x="369199" y="1201994"/>
                </a:cubicBezTo>
                <a:cubicBezTo>
                  <a:pt x="364283" y="1209368"/>
                  <a:pt x="360287" y="1217446"/>
                  <a:pt x="354451" y="1224116"/>
                </a:cubicBezTo>
                <a:cubicBezTo>
                  <a:pt x="343005" y="1237197"/>
                  <a:pt x="317580" y="1260987"/>
                  <a:pt x="317580" y="1260987"/>
                </a:cubicBezTo>
                <a:cubicBezTo>
                  <a:pt x="312664" y="1270819"/>
                  <a:pt x="309699" y="1281900"/>
                  <a:pt x="302832" y="1290484"/>
                </a:cubicBezTo>
                <a:cubicBezTo>
                  <a:pt x="258028" y="1346489"/>
                  <a:pt x="267730" y="1315040"/>
                  <a:pt x="243838" y="1356852"/>
                </a:cubicBezTo>
                <a:cubicBezTo>
                  <a:pt x="238384" y="1366397"/>
                  <a:pt x="234746" y="1376923"/>
                  <a:pt x="229090" y="1386349"/>
                </a:cubicBezTo>
                <a:cubicBezTo>
                  <a:pt x="219970" y="1401548"/>
                  <a:pt x="209425" y="1415846"/>
                  <a:pt x="199593" y="1430594"/>
                </a:cubicBezTo>
                <a:cubicBezTo>
                  <a:pt x="194677" y="1437968"/>
                  <a:pt x="188807" y="1444789"/>
                  <a:pt x="184844" y="1452716"/>
                </a:cubicBezTo>
                <a:cubicBezTo>
                  <a:pt x="179928" y="1462548"/>
                  <a:pt x="174426" y="1472109"/>
                  <a:pt x="170096" y="1482213"/>
                </a:cubicBezTo>
                <a:cubicBezTo>
                  <a:pt x="167034" y="1489358"/>
                  <a:pt x="166198" y="1497383"/>
                  <a:pt x="162722" y="1504336"/>
                </a:cubicBezTo>
                <a:cubicBezTo>
                  <a:pt x="158758" y="1512263"/>
                  <a:pt x="152889" y="1519084"/>
                  <a:pt x="147973" y="1526458"/>
                </a:cubicBezTo>
                <a:cubicBezTo>
                  <a:pt x="134453" y="1567020"/>
                  <a:pt x="148723" y="1530676"/>
                  <a:pt x="125851" y="1570703"/>
                </a:cubicBezTo>
                <a:cubicBezTo>
                  <a:pt x="97906" y="1619608"/>
                  <a:pt x="121453" y="1580964"/>
                  <a:pt x="103728" y="1622323"/>
                </a:cubicBezTo>
                <a:cubicBezTo>
                  <a:pt x="84457" y="1667289"/>
                  <a:pt x="79930" y="1652823"/>
                  <a:pt x="66857" y="1718187"/>
                </a:cubicBezTo>
                <a:cubicBezTo>
                  <a:pt x="61788" y="1743531"/>
                  <a:pt x="59052" y="1760255"/>
                  <a:pt x="52109" y="1784555"/>
                </a:cubicBezTo>
                <a:cubicBezTo>
                  <a:pt x="41825" y="1820551"/>
                  <a:pt x="37495" y="1813105"/>
                  <a:pt x="29986" y="1865671"/>
                </a:cubicBezTo>
                <a:cubicBezTo>
                  <a:pt x="25824" y="1894807"/>
                  <a:pt x="22426" y="1925406"/>
                  <a:pt x="15238" y="1954161"/>
                </a:cubicBezTo>
                <a:cubicBezTo>
                  <a:pt x="13353" y="1961702"/>
                  <a:pt x="10322" y="1968910"/>
                  <a:pt x="7864" y="1976284"/>
                </a:cubicBezTo>
                <a:cubicBezTo>
                  <a:pt x="-1991" y="2114263"/>
                  <a:pt x="-3235" y="2075271"/>
                  <a:pt x="7864" y="2241755"/>
                </a:cubicBezTo>
                <a:cubicBezTo>
                  <a:pt x="12639" y="2313383"/>
                  <a:pt x="10369" y="2280018"/>
                  <a:pt x="22612" y="2322871"/>
                </a:cubicBezTo>
                <a:cubicBezTo>
                  <a:pt x="24367" y="2329014"/>
                  <a:pt x="32536" y="2366448"/>
                  <a:pt x="37361" y="2374490"/>
                </a:cubicBezTo>
                <a:cubicBezTo>
                  <a:pt x="40938" y="2380452"/>
                  <a:pt x="47193" y="2384323"/>
                  <a:pt x="52109" y="2389239"/>
                </a:cubicBezTo>
                <a:cubicBezTo>
                  <a:pt x="59793" y="2412292"/>
                  <a:pt x="67246" y="2441119"/>
                  <a:pt x="88980" y="2455607"/>
                </a:cubicBezTo>
                <a:cubicBezTo>
                  <a:pt x="96354" y="2460523"/>
                  <a:pt x="104294" y="2464681"/>
                  <a:pt x="111103" y="2470355"/>
                </a:cubicBezTo>
                <a:cubicBezTo>
                  <a:pt x="119114" y="2477031"/>
                  <a:pt x="126549" y="2484466"/>
                  <a:pt x="133225" y="2492478"/>
                </a:cubicBezTo>
                <a:cubicBezTo>
                  <a:pt x="138899" y="2499286"/>
                  <a:pt x="141053" y="2509064"/>
                  <a:pt x="147973" y="2514600"/>
                </a:cubicBezTo>
                <a:cubicBezTo>
                  <a:pt x="154043" y="2519456"/>
                  <a:pt x="162722" y="2519516"/>
                  <a:pt x="170096" y="2521974"/>
                </a:cubicBezTo>
                <a:cubicBezTo>
                  <a:pt x="188236" y="2540114"/>
                  <a:pt x="199257" y="2554991"/>
                  <a:pt x="221715" y="2566220"/>
                </a:cubicBezTo>
                <a:cubicBezTo>
                  <a:pt x="228668" y="2569696"/>
                  <a:pt x="236885" y="2570118"/>
                  <a:pt x="243838" y="2573594"/>
                </a:cubicBezTo>
                <a:cubicBezTo>
                  <a:pt x="294765" y="2599056"/>
                  <a:pt x="234068" y="2580369"/>
                  <a:pt x="295457" y="2595716"/>
                </a:cubicBezTo>
                <a:cubicBezTo>
                  <a:pt x="310206" y="2605548"/>
                  <a:pt x="322507" y="2620914"/>
                  <a:pt x="339703" y="2625213"/>
                </a:cubicBezTo>
                <a:cubicBezTo>
                  <a:pt x="349535" y="2627671"/>
                  <a:pt x="359306" y="2630389"/>
                  <a:pt x="369199" y="2632587"/>
                </a:cubicBezTo>
                <a:cubicBezTo>
                  <a:pt x="381434" y="2635306"/>
                  <a:pt x="393978" y="2636663"/>
                  <a:pt x="406070" y="2639961"/>
                </a:cubicBezTo>
                <a:cubicBezTo>
                  <a:pt x="421068" y="2644052"/>
                  <a:pt x="435567" y="2649794"/>
                  <a:pt x="450315" y="2654710"/>
                </a:cubicBezTo>
                <a:cubicBezTo>
                  <a:pt x="544759" y="2686192"/>
                  <a:pt x="464731" y="2661835"/>
                  <a:pt x="701038" y="2669458"/>
                </a:cubicBezTo>
                <a:cubicBezTo>
                  <a:pt x="735451" y="2667000"/>
                  <a:pt x="770004" y="2666039"/>
                  <a:pt x="804277" y="2662084"/>
                </a:cubicBezTo>
                <a:cubicBezTo>
                  <a:pt x="833983" y="2658656"/>
                  <a:pt x="892767" y="2647336"/>
                  <a:pt x="892767" y="2647336"/>
                </a:cubicBezTo>
                <a:cubicBezTo>
                  <a:pt x="945791" y="2629660"/>
                  <a:pt x="879596" y="2651098"/>
                  <a:pt x="944386" y="2632587"/>
                </a:cubicBezTo>
                <a:cubicBezTo>
                  <a:pt x="969956" y="2625282"/>
                  <a:pt x="974807" y="2620855"/>
                  <a:pt x="1003380" y="2610465"/>
                </a:cubicBezTo>
                <a:cubicBezTo>
                  <a:pt x="1017990" y="2605152"/>
                  <a:pt x="1034690" y="2604339"/>
                  <a:pt x="1047625" y="2595716"/>
                </a:cubicBezTo>
                <a:cubicBezTo>
                  <a:pt x="1078181" y="2575347"/>
                  <a:pt x="1061150" y="2583118"/>
                  <a:pt x="1099244" y="2573594"/>
                </a:cubicBezTo>
                <a:cubicBezTo>
                  <a:pt x="1162641" y="2531328"/>
                  <a:pt x="1082432" y="2581999"/>
                  <a:pt x="1143490" y="2551471"/>
                </a:cubicBezTo>
                <a:cubicBezTo>
                  <a:pt x="1151417" y="2547508"/>
                  <a:pt x="1157513" y="2540322"/>
                  <a:pt x="1165612" y="2536723"/>
                </a:cubicBezTo>
                <a:cubicBezTo>
                  <a:pt x="1179818" y="2530409"/>
                  <a:pt x="1195109" y="2526890"/>
                  <a:pt x="1209857" y="2521974"/>
                </a:cubicBezTo>
                <a:cubicBezTo>
                  <a:pt x="1217231" y="2519516"/>
                  <a:pt x="1225512" y="2518912"/>
                  <a:pt x="1231980" y="2514600"/>
                </a:cubicBezTo>
                <a:cubicBezTo>
                  <a:pt x="1260571" y="2495541"/>
                  <a:pt x="1245695" y="2502655"/>
                  <a:pt x="1276225" y="2492478"/>
                </a:cubicBezTo>
                <a:cubicBezTo>
                  <a:pt x="1311283" y="2469105"/>
                  <a:pt x="1289939" y="2480532"/>
                  <a:pt x="1342593" y="2462981"/>
                </a:cubicBezTo>
                <a:lnTo>
                  <a:pt x="1386838" y="2448232"/>
                </a:lnTo>
                <a:cubicBezTo>
                  <a:pt x="1394212" y="2445774"/>
                  <a:pt x="1401339" y="2442382"/>
                  <a:pt x="1408961" y="2440858"/>
                </a:cubicBezTo>
                <a:cubicBezTo>
                  <a:pt x="1500038" y="2422643"/>
                  <a:pt x="1386295" y="2444979"/>
                  <a:pt x="1490077" y="2426110"/>
                </a:cubicBezTo>
                <a:cubicBezTo>
                  <a:pt x="1502409" y="2423868"/>
                  <a:pt x="1514789" y="2421776"/>
                  <a:pt x="1526948" y="2418736"/>
                </a:cubicBezTo>
                <a:cubicBezTo>
                  <a:pt x="1534489" y="2416851"/>
                  <a:pt x="1541415" y="2412712"/>
                  <a:pt x="1549070" y="2411361"/>
                </a:cubicBezTo>
                <a:cubicBezTo>
                  <a:pt x="1583303" y="2405320"/>
                  <a:pt x="1618222" y="2403430"/>
                  <a:pt x="1652309" y="2396613"/>
                </a:cubicBezTo>
                <a:cubicBezTo>
                  <a:pt x="1708613" y="2385353"/>
                  <a:pt x="1676743" y="2390794"/>
                  <a:pt x="1748173" y="2381865"/>
                </a:cubicBezTo>
                <a:cubicBezTo>
                  <a:pt x="1758005" y="2379407"/>
                  <a:pt x="1767776" y="2376689"/>
                  <a:pt x="1777670" y="2374490"/>
                </a:cubicBezTo>
                <a:cubicBezTo>
                  <a:pt x="1789905" y="2371771"/>
                  <a:pt x="1802381" y="2370156"/>
                  <a:pt x="1814541" y="2367116"/>
                </a:cubicBezTo>
                <a:cubicBezTo>
                  <a:pt x="1822082" y="2365231"/>
                  <a:pt x="1829076" y="2361428"/>
                  <a:pt x="1836664" y="2359742"/>
                </a:cubicBezTo>
                <a:cubicBezTo>
                  <a:pt x="1851260" y="2356499"/>
                  <a:pt x="1866340" y="2355730"/>
                  <a:pt x="1880909" y="2352368"/>
                </a:cubicBezTo>
                <a:cubicBezTo>
                  <a:pt x="1898346" y="2348344"/>
                  <a:pt x="1915091" y="2341644"/>
                  <a:pt x="1932528" y="2337620"/>
                </a:cubicBezTo>
                <a:cubicBezTo>
                  <a:pt x="1947097" y="2334258"/>
                  <a:pt x="1962112" y="2333177"/>
                  <a:pt x="1976773" y="2330245"/>
                </a:cubicBezTo>
                <a:cubicBezTo>
                  <a:pt x="1986711" y="2328257"/>
                  <a:pt x="1996376" y="2325070"/>
                  <a:pt x="2006270" y="2322871"/>
                </a:cubicBezTo>
                <a:cubicBezTo>
                  <a:pt x="2040485" y="2315268"/>
                  <a:pt x="2041165" y="2317115"/>
                  <a:pt x="2072638" y="2308123"/>
                </a:cubicBezTo>
                <a:cubicBezTo>
                  <a:pt x="2080112" y="2305988"/>
                  <a:pt x="2087139" y="2302274"/>
                  <a:pt x="2094761" y="2300749"/>
                </a:cubicBezTo>
                <a:cubicBezTo>
                  <a:pt x="2111805" y="2297340"/>
                  <a:pt x="2129174" y="2295832"/>
                  <a:pt x="2146380" y="2293374"/>
                </a:cubicBezTo>
                <a:cubicBezTo>
                  <a:pt x="2153754" y="2290916"/>
                  <a:pt x="2160962" y="2287885"/>
                  <a:pt x="2168503" y="2286000"/>
                </a:cubicBezTo>
                <a:cubicBezTo>
                  <a:pt x="2189120" y="2280846"/>
                  <a:pt x="2229891" y="2274540"/>
                  <a:pt x="2249619" y="2271252"/>
                </a:cubicBezTo>
                <a:cubicBezTo>
                  <a:pt x="2301482" y="2253964"/>
                  <a:pt x="2239320" y="2272968"/>
                  <a:pt x="2338109" y="2256503"/>
                </a:cubicBezTo>
                <a:cubicBezTo>
                  <a:pt x="2345776" y="2255225"/>
                  <a:pt x="2352644" y="2250815"/>
                  <a:pt x="2360232" y="2249129"/>
                </a:cubicBezTo>
                <a:cubicBezTo>
                  <a:pt x="2402009" y="2239845"/>
                  <a:pt x="2418820" y="2241822"/>
                  <a:pt x="2463470" y="2234381"/>
                </a:cubicBezTo>
                <a:cubicBezTo>
                  <a:pt x="2473467" y="2232715"/>
                  <a:pt x="2482855" y="2227681"/>
                  <a:pt x="2492967" y="2227007"/>
                </a:cubicBezTo>
                <a:cubicBezTo>
                  <a:pt x="2556782" y="2222752"/>
                  <a:pt x="2620747" y="2220647"/>
                  <a:pt x="2684696" y="2219632"/>
                </a:cubicBezTo>
                <a:lnTo>
                  <a:pt x="3422115" y="2212258"/>
                </a:lnTo>
                <a:cubicBezTo>
                  <a:pt x="3500773" y="2209800"/>
                  <a:pt x="3579576" y="2210237"/>
                  <a:pt x="3658090" y="2204884"/>
                </a:cubicBezTo>
                <a:cubicBezTo>
                  <a:pt x="3687924" y="2202850"/>
                  <a:pt x="3746580" y="2190136"/>
                  <a:pt x="3746580" y="2190136"/>
                </a:cubicBezTo>
                <a:cubicBezTo>
                  <a:pt x="3753954" y="2187678"/>
                  <a:pt x="3761162" y="2184646"/>
                  <a:pt x="3768703" y="2182761"/>
                </a:cubicBezTo>
                <a:cubicBezTo>
                  <a:pt x="3810814" y="2172233"/>
                  <a:pt x="3797212" y="2179370"/>
                  <a:pt x="3835070" y="2168013"/>
                </a:cubicBezTo>
                <a:cubicBezTo>
                  <a:pt x="3849960" y="2163546"/>
                  <a:pt x="3864881" y="2159039"/>
                  <a:pt x="3879315" y="2153265"/>
                </a:cubicBezTo>
                <a:cubicBezTo>
                  <a:pt x="3889522" y="2149182"/>
                  <a:pt x="3898519" y="2142376"/>
                  <a:pt x="3908812" y="2138516"/>
                </a:cubicBezTo>
                <a:cubicBezTo>
                  <a:pt x="3918302" y="2134957"/>
                  <a:pt x="3928477" y="2133600"/>
                  <a:pt x="3938309" y="2131142"/>
                </a:cubicBezTo>
                <a:cubicBezTo>
                  <a:pt x="4018849" y="2077451"/>
                  <a:pt x="3894676" y="2156647"/>
                  <a:pt x="3989928" y="2109020"/>
                </a:cubicBezTo>
                <a:cubicBezTo>
                  <a:pt x="3996147" y="2105911"/>
                  <a:pt x="3999115" y="2098443"/>
                  <a:pt x="4004677" y="2094271"/>
                </a:cubicBezTo>
                <a:cubicBezTo>
                  <a:pt x="4018857" y="2083636"/>
                  <a:pt x="4036388" y="2077308"/>
                  <a:pt x="4048922" y="2064774"/>
                </a:cubicBezTo>
                <a:cubicBezTo>
                  <a:pt x="4056296" y="2057400"/>
                  <a:pt x="4063033" y="2049328"/>
                  <a:pt x="4071044" y="2042652"/>
                </a:cubicBezTo>
                <a:cubicBezTo>
                  <a:pt x="4077853" y="2036978"/>
                  <a:pt x="4086497" y="2033739"/>
                  <a:pt x="4093167" y="2027903"/>
                </a:cubicBezTo>
                <a:cubicBezTo>
                  <a:pt x="4106248" y="2016457"/>
                  <a:pt x="4116133" y="2001460"/>
                  <a:pt x="4130038" y="1991032"/>
                </a:cubicBezTo>
                <a:cubicBezTo>
                  <a:pt x="4139870" y="1983658"/>
                  <a:pt x="4150286" y="1977003"/>
                  <a:pt x="4159535" y="1968910"/>
                </a:cubicBezTo>
                <a:cubicBezTo>
                  <a:pt x="4170000" y="1959754"/>
                  <a:pt x="4181319" y="1950983"/>
                  <a:pt x="4189032" y="1939413"/>
                </a:cubicBezTo>
                <a:cubicBezTo>
                  <a:pt x="4193948" y="1932039"/>
                  <a:pt x="4197110" y="1923126"/>
                  <a:pt x="4203780" y="1917290"/>
                </a:cubicBezTo>
                <a:cubicBezTo>
                  <a:pt x="4217120" y="1905618"/>
                  <a:pt x="4235492" y="1900328"/>
                  <a:pt x="4248025" y="1887794"/>
                </a:cubicBezTo>
                <a:cubicBezTo>
                  <a:pt x="4290924" y="1844892"/>
                  <a:pt x="4229092" y="1904800"/>
                  <a:pt x="4284896" y="1858297"/>
                </a:cubicBezTo>
                <a:cubicBezTo>
                  <a:pt x="4292908" y="1851621"/>
                  <a:pt x="4299007" y="1842850"/>
                  <a:pt x="4307019" y="1836174"/>
                </a:cubicBezTo>
                <a:cubicBezTo>
                  <a:pt x="4313827" y="1830500"/>
                  <a:pt x="4322412" y="1827194"/>
                  <a:pt x="4329141" y="1821426"/>
                </a:cubicBezTo>
                <a:cubicBezTo>
                  <a:pt x="4339698" y="1812377"/>
                  <a:pt x="4347068" y="1799642"/>
                  <a:pt x="4358638" y="1791929"/>
                </a:cubicBezTo>
                <a:cubicBezTo>
                  <a:pt x="4426730" y="1746536"/>
                  <a:pt x="4342971" y="1804463"/>
                  <a:pt x="4395509" y="1762432"/>
                </a:cubicBezTo>
                <a:cubicBezTo>
                  <a:pt x="4416456" y="1745675"/>
                  <a:pt x="4426354" y="1746335"/>
                  <a:pt x="4447128" y="1725561"/>
                </a:cubicBezTo>
                <a:cubicBezTo>
                  <a:pt x="4453395" y="1719294"/>
                  <a:pt x="4456341" y="1710360"/>
                  <a:pt x="4461877" y="1703439"/>
                </a:cubicBezTo>
                <a:cubicBezTo>
                  <a:pt x="4466220" y="1698010"/>
                  <a:pt x="4472282" y="1694119"/>
                  <a:pt x="4476625" y="1688690"/>
                </a:cubicBezTo>
                <a:cubicBezTo>
                  <a:pt x="4482161" y="1681770"/>
                  <a:pt x="4485837" y="1673488"/>
                  <a:pt x="4491373" y="1666568"/>
                </a:cubicBezTo>
                <a:cubicBezTo>
                  <a:pt x="4509666" y="1643703"/>
                  <a:pt x="4505737" y="1659963"/>
                  <a:pt x="4520870" y="1629697"/>
                </a:cubicBezTo>
                <a:cubicBezTo>
                  <a:pt x="4540014" y="1591407"/>
                  <a:pt x="4514186" y="1621631"/>
                  <a:pt x="4542993" y="1592826"/>
                </a:cubicBezTo>
                <a:cubicBezTo>
                  <a:pt x="4545356" y="1583375"/>
                  <a:pt x="4552451" y="1551786"/>
                  <a:pt x="4557741" y="1541207"/>
                </a:cubicBezTo>
                <a:cubicBezTo>
                  <a:pt x="4573925" y="1508839"/>
                  <a:pt x="4574309" y="1528374"/>
                  <a:pt x="4587238" y="1489587"/>
                </a:cubicBezTo>
                <a:cubicBezTo>
                  <a:pt x="4593648" y="1470358"/>
                  <a:pt x="4595576" y="1449823"/>
                  <a:pt x="4601986" y="1430594"/>
                </a:cubicBezTo>
                <a:cubicBezTo>
                  <a:pt x="4619664" y="1377565"/>
                  <a:pt x="4598222" y="1443772"/>
                  <a:pt x="4616735" y="1378974"/>
                </a:cubicBezTo>
                <a:cubicBezTo>
                  <a:pt x="4618870" y="1371500"/>
                  <a:pt x="4622224" y="1364393"/>
                  <a:pt x="4624109" y="1356852"/>
                </a:cubicBezTo>
                <a:cubicBezTo>
                  <a:pt x="4638219" y="1300410"/>
                  <a:pt x="4625422" y="1332636"/>
                  <a:pt x="4638857" y="1260987"/>
                </a:cubicBezTo>
                <a:cubicBezTo>
                  <a:pt x="4642593" y="1241065"/>
                  <a:pt x="4648690" y="1221658"/>
                  <a:pt x="4653606" y="1201994"/>
                </a:cubicBezTo>
                <a:cubicBezTo>
                  <a:pt x="4656064" y="1192162"/>
                  <a:pt x="4659314" y="1182494"/>
                  <a:pt x="4660980" y="1172497"/>
                </a:cubicBezTo>
                <a:cubicBezTo>
                  <a:pt x="4663438" y="1157749"/>
                  <a:pt x="4665679" y="1142963"/>
                  <a:pt x="4668354" y="1128252"/>
                </a:cubicBezTo>
                <a:cubicBezTo>
                  <a:pt x="4670596" y="1115920"/>
                  <a:pt x="4673667" y="1103744"/>
                  <a:pt x="4675728" y="1091381"/>
                </a:cubicBezTo>
                <a:cubicBezTo>
                  <a:pt x="4678586" y="1074236"/>
                  <a:pt x="4679994" y="1056862"/>
                  <a:pt x="4683103" y="1039761"/>
                </a:cubicBezTo>
                <a:cubicBezTo>
                  <a:pt x="4699321" y="950568"/>
                  <a:pt x="4687629" y="1109385"/>
                  <a:pt x="4705225" y="907026"/>
                </a:cubicBezTo>
                <a:lnTo>
                  <a:pt x="4719973" y="737420"/>
                </a:lnTo>
                <a:cubicBezTo>
                  <a:pt x="4718583" y="679024"/>
                  <a:pt x="4722599" y="471374"/>
                  <a:pt x="4705225" y="361336"/>
                </a:cubicBezTo>
                <a:cubicBezTo>
                  <a:pt x="4701316" y="336575"/>
                  <a:pt x="4695393" y="312175"/>
                  <a:pt x="4690477" y="287594"/>
                </a:cubicBezTo>
                <a:cubicBezTo>
                  <a:pt x="4687597" y="273192"/>
                  <a:pt x="4677711" y="215836"/>
                  <a:pt x="4668354" y="206478"/>
                </a:cubicBezTo>
                <a:cubicBezTo>
                  <a:pt x="4647339" y="185462"/>
                  <a:pt x="4657463" y="197514"/>
                  <a:pt x="4638857" y="169607"/>
                </a:cubicBezTo>
                <a:cubicBezTo>
                  <a:pt x="4636399" y="162233"/>
                  <a:pt x="4636339" y="153554"/>
                  <a:pt x="4631483" y="147484"/>
                </a:cubicBezTo>
                <a:cubicBezTo>
                  <a:pt x="4625947" y="140564"/>
                  <a:pt x="4616281" y="138272"/>
                  <a:pt x="4609361" y="132736"/>
                </a:cubicBezTo>
                <a:cubicBezTo>
                  <a:pt x="4603932" y="128393"/>
                  <a:pt x="4600831" y="121096"/>
                  <a:pt x="4594612" y="117987"/>
                </a:cubicBezTo>
                <a:cubicBezTo>
                  <a:pt x="4580707" y="111035"/>
                  <a:pt x="4565115" y="108155"/>
                  <a:pt x="4550367" y="103239"/>
                </a:cubicBezTo>
                <a:cubicBezTo>
                  <a:pt x="4525912" y="95088"/>
                  <a:pt x="4547908" y="81116"/>
                  <a:pt x="4528244" y="73742"/>
                </a:cubicBezTo>
                <a:close/>
              </a:path>
            </a:pathLst>
          </a:cu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B5BD54E-C9C9-B44E-88F6-01F2F71EF0B3}"/>
              </a:ext>
            </a:extLst>
          </p:cNvPr>
          <p:cNvSpPr txBox="1"/>
          <p:nvPr/>
        </p:nvSpPr>
        <p:spPr>
          <a:xfrm>
            <a:off x="6781800" y="3841490"/>
            <a:ext cx="2260600" cy="707886"/>
          </a:xfrm>
          <a:prstGeom prst="rect">
            <a:avLst/>
          </a:prstGeom>
          <a:solidFill>
            <a:schemeClr val="bg1"/>
          </a:solidFill>
        </p:spPr>
        <p:txBody>
          <a:bodyPr wrap="square" rtlCol="0">
            <a:spAutoFit/>
          </a:bodyPr>
          <a:lstStyle/>
          <a:p>
            <a:r>
              <a:rPr lang="en-US" sz="2000" dirty="0"/>
              <a:t>Triangle: </a:t>
            </a:r>
          </a:p>
          <a:p>
            <a:r>
              <a:rPr lang="en-US" sz="2000" dirty="0"/>
              <a:t>RHF best</a:t>
            </a:r>
          </a:p>
        </p:txBody>
      </p:sp>
      <p:sp>
        <p:nvSpPr>
          <p:cNvPr id="10" name="TextBox 9">
            <a:extLst>
              <a:ext uri="{FF2B5EF4-FFF2-40B4-BE49-F238E27FC236}">
                <a16:creationId xmlns:a16="http://schemas.microsoft.com/office/drawing/2014/main" id="{69A81848-7770-7E43-BD38-088D9FC1F275}"/>
              </a:ext>
            </a:extLst>
          </p:cNvPr>
          <p:cNvSpPr txBox="1"/>
          <p:nvPr/>
        </p:nvSpPr>
        <p:spPr>
          <a:xfrm>
            <a:off x="1066800" y="4980057"/>
            <a:ext cx="2260600" cy="707886"/>
          </a:xfrm>
          <a:prstGeom prst="rect">
            <a:avLst/>
          </a:prstGeom>
          <a:solidFill>
            <a:schemeClr val="bg1"/>
          </a:solidFill>
        </p:spPr>
        <p:txBody>
          <a:bodyPr wrap="square" rtlCol="0">
            <a:spAutoFit/>
          </a:bodyPr>
          <a:lstStyle/>
          <a:p>
            <a:r>
              <a:rPr lang="en-US" sz="2000" dirty="0"/>
              <a:t>Circle: </a:t>
            </a:r>
          </a:p>
          <a:p>
            <a:r>
              <a:rPr lang="en-US" sz="2000" dirty="0"/>
              <a:t>EnKF best</a:t>
            </a:r>
          </a:p>
        </p:txBody>
      </p:sp>
      <p:cxnSp>
        <p:nvCxnSpPr>
          <p:cNvPr id="11" name="Straight Arrow Connector 10">
            <a:extLst>
              <a:ext uri="{FF2B5EF4-FFF2-40B4-BE49-F238E27FC236}">
                <a16:creationId xmlns:a16="http://schemas.microsoft.com/office/drawing/2014/main" id="{FCE8BAD6-0449-A84E-B178-EC28A06AADD7}"/>
              </a:ext>
            </a:extLst>
          </p:cNvPr>
          <p:cNvCxnSpPr>
            <a:cxnSpLocks/>
          </p:cNvCxnSpPr>
          <p:nvPr/>
        </p:nvCxnSpPr>
        <p:spPr>
          <a:xfrm flipV="1">
            <a:off x="1981200" y="4724400"/>
            <a:ext cx="609600" cy="38100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0D4D62D-9B97-9E44-9F41-1BEC0729D348}"/>
              </a:ext>
            </a:extLst>
          </p:cNvPr>
          <p:cNvCxnSpPr>
            <a:cxnSpLocks/>
          </p:cNvCxnSpPr>
          <p:nvPr/>
        </p:nvCxnSpPr>
        <p:spPr>
          <a:xfrm flipH="1" flipV="1">
            <a:off x="6705600" y="3657600"/>
            <a:ext cx="457200" cy="18389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92863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Square Root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dirty="0"/>
              <a:t>Observation error variance 0.25</a:t>
            </a:r>
          </a:p>
        </p:txBody>
      </p:sp>
      <p:sp>
        <p:nvSpPr>
          <p:cNvPr id="9" name="TextBox 8">
            <a:extLst>
              <a:ext uri="{FF2B5EF4-FFF2-40B4-BE49-F238E27FC236}">
                <a16:creationId xmlns:a16="http://schemas.microsoft.com/office/drawing/2014/main" id="{8B5BD54E-C9C9-B44E-88F6-01F2F71EF0B3}"/>
              </a:ext>
            </a:extLst>
          </p:cNvPr>
          <p:cNvSpPr txBox="1"/>
          <p:nvPr/>
        </p:nvSpPr>
        <p:spPr>
          <a:xfrm>
            <a:off x="6781800" y="3841490"/>
            <a:ext cx="2260600" cy="707886"/>
          </a:xfrm>
          <a:prstGeom prst="rect">
            <a:avLst/>
          </a:prstGeom>
          <a:solidFill>
            <a:schemeClr val="bg1"/>
          </a:solidFill>
        </p:spPr>
        <p:txBody>
          <a:bodyPr wrap="square" rtlCol="0">
            <a:spAutoFit/>
          </a:bodyPr>
          <a:lstStyle/>
          <a:p>
            <a:r>
              <a:rPr lang="en-US" sz="2000" dirty="0"/>
              <a:t>Triangle: </a:t>
            </a:r>
          </a:p>
          <a:p>
            <a:r>
              <a:rPr lang="en-US" sz="2000" dirty="0"/>
              <a:t>RHF best</a:t>
            </a:r>
          </a:p>
        </p:txBody>
      </p:sp>
      <p:sp>
        <p:nvSpPr>
          <p:cNvPr id="10" name="TextBox 9">
            <a:extLst>
              <a:ext uri="{FF2B5EF4-FFF2-40B4-BE49-F238E27FC236}">
                <a16:creationId xmlns:a16="http://schemas.microsoft.com/office/drawing/2014/main" id="{69A81848-7770-7E43-BD38-088D9FC1F275}"/>
              </a:ext>
            </a:extLst>
          </p:cNvPr>
          <p:cNvSpPr txBox="1"/>
          <p:nvPr/>
        </p:nvSpPr>
        <p:spPr>
          <a:xfrm>
            <a:off x="1066800" y="4980057"/>
            <a:ext cx="2260600" cy="707886"/>
          </a:xfrm>
          <a:prstGeom prst="rect">
            <a:avLst/>
          </a:prstGeom>
          <a:solidFill>
            <a:schemeClr val="bg1"/>
          </a:solidFill>
        </p:spPr>
        <p:txBody>
          <a:bodyPr wrap="square" rtlCol="0">
            <a:spAutoFit/>
          </a:bodyPr>
          <a:lstStyle/>
          <a:p>
            <a:r>
              <a:rPr lang="en-US" sz="2000" dirty="0"/>
              <a:t>Circle: </a:t>
            </a:r>
          </a:p>
          <a:p>
            <a:r>
              <a:rPr lang="en-US" sz="2000" dirty="0"/>
              <a:t>EnKF best</a:t>
            </a:r>
          </a:p>
        </p:txBody>
      </p:sp>
      <p:cxnSp>
        <p:nvCxnSpPr>
          <p:cNvPr id="11" name="Straight Arrow Connector 10">
            <a:extLst>
              <a:ext uri="{FF2B5EF4-FFF2-40B4-BE49-F238E27FC236}">
                <a16:creationId xmlns:a16="http://schemas.microsoft.com/office/drawing/2014/main" id="{FCE8BAD6-0449-A84E-B178-EC28A06AADD7}"/>
              </a:ext>
            </a:extLst>
          </p:cNvPr>
          <p:cNvCxnSpPr>
            <a:cxnSpLocks/>
          </p:cNvCxnSpPr>
          <p:nvPr/>
        </p:nvCxnSpPr>
        <p:spPr>
          <a:xfrm flipV="1">
            <a:off x="1981200" y="4549376"/>
            <a:ext cx="685800" cy="556024"/>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0D4D62D-9B97-9E44-9F41-1BEC0729D348}"/>
              </a:ext>
            </a:extLst>
          </p:cNvPr>
          <p:cNvCxnSpPr>
            <a:cxnSpLocks/>
          </p:cNvCxnSpPr>
          <p:nvPr/>
        </p:nvCxnSpPr>
        <p:spPr>
          <a:xfrm flipH="1" flipV="1">
            <a:off x="6705600" y="3283210"/>
            <a:ext cx="457200" cy="55828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5486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Square Root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dirty="0"/>
              <a:t>Observation error variance 0.25</a:t>
            </a:r>
          </a:p>
        </p:txBody>
      </p:sp>
      <p:sp>
        <p:nvSpPr>
          <p:cNvPr id="9" name="TextBox 8">
            <a:extLst>
              <a:ext uri="{FF2B5EF4-FFF2-40B4-BE49-F238E27FC236}">
                <a16:creationId xmlns:a16="http://schemas.microsoft.com/office/drawing/2014/main" id="{8B5BD54E-C9C9-B44E-88F6-01F2F71EF0B3}"/>
              </a:ext>
            </a:extLst>
          </p:cNvPr>
          <p:cNvSpPr txBox="1"/>
          <p:nvPr/>
        </p:nvSpPr>
        <p:spPr>
          <a:xfrm>
            <a:off x="6781800" y="3841490"/>
            <a:ext cx="2260600" cy="707886"/>
          </a:xfrm>
          <a:prstGeom prst="rect">
            <a:avLst/>
          </a:prstGeom>
          <a:solidFill>
            <a:schemeClr val="bg1"/>
          </a:solidFill>
        </p:spPr>
        <p:txBody>
          <a:bodyPr wrap="square" rtlCol="0">
            <a:spAutoFit/>
          </a:bodyPr>
          <a:lstStyle/>
          <a:p>
            <a:r>
              <a:rPr lang="en-US" sz="2000" dirty="0"/>
              <a:t>Red: Rank regression best</a:t>
            </a:r>
          </a:p>
        </p:txBody>
      </p:sp>
      <p:sp>
        <p:nvSpPr>
          <p:cNvPr id="10" name="TextBox 9">
            <a:extLst>
              <a:ext uri="{FF2B5EF4-FFF2-40B4-BE49-F238E27FC236}">
                <a16:creationId xmlns:a16="http://schemas.microsoft.com/office/drawing/2014/main" id="{69A81848-7770-7E43-BD38-088D9FC1F275}"/>
              </a:ext>
            </a:extLst>
          </p:cNvPr>
          <p:cNvSpPr txBox="1"/>
          <p:nvPr/>
        </p:nvSpPr>
        <p:spPr>
          <a:xfrm>
            <a:off x="1066800" y="4980057"/>
            <a:ext cx="2260600" cy="707886"/>
          </a:xfrm>
          <a:prstGeom prst="rect">
            <a:avLst/>
          </a:prstGeom>
          <a:solidFill>
            <a:schemeClr val="bg1"/>
          </a:solidFill>
        </p:spPr>
        <p:txBody>
          <a:bodyPr wrap="square" rtlCol="0">
            <a:spAutoFit/>
          </a:bodyPr>
          <a:lstStyle/>
          <a:p>
            <a:r>
              <a:rPr lang="en-US" sz="2000" dirty="0"/>
              <a:t>Blue: Linear</a:t>
            </a:r>
          </a:p>
          <a:p>
            <a:r>
              <a:rPr lang="en-US" sz="2000" dirty="0"/>
              <a:t>regression best</a:t>
            </a:r>
          </a:p>
        </p:txBody>
      </p:sp>
      <p:cxnSp>
        <p:nvCxnSpPr>
          <p:cNvPr id="11" name="Straight Arrow Connector 10">
            <a:extLst>
              <a:ext uri="{FF2B5EF4-FFF2-40B4-BE49-F238E27FC236}">
                <a16:creationId xmlns:a16="http://schemas.microsoft.com/office/drawing/2014/main" id="{FCE8BAD6-0449-A84E-B178-EC28A06AADD7}"/>
              </a:ext>
            </a:extLst>
          </p:cNvPr>
          <p:cNvCxnSpPr>
            <a:cxnSpLocks/>
          </p:cNvCxnSpPr>
          <p:nvPr/>
        </p:nvCxnSpPr>
        <p:spPr>
          <a:xfrm flipV="1">
            <a:off x="1981200" y="4549376"/>
            <a:ext cx="685800" cy="556024"/>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0D4D62D-9B97-9E44-9F41-1BEC0729D348}"/>
              </a:ext>
            </a:extLst>
          </p:cNvPr>
          <p:cNvCxnSpPr>
            <a:cxnSpLocks/>
          </p:cNvCxnSpPr>
          <p:nvPr/>
        </p:nvCxnSpPr>
        <p:spPr>
          <a:xfrm flipH="1" flipV="1">
            <a:off x="6705600" y="3283210"/>
            <a:ext cx="457200" cy="55828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72788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Square Root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dirty="0"/>
              <a:t>Observation error variance 0.5</a:t>
            </a:r>
          </a:p>
        </p:txBody>
      </p:sp>
    </p:spTree>
    <p:extLst>
      <p:ext uri="{BB962C8B-B14F-4D97-AF65-F5344CB8AC3E}">
        <p14:creationId xmlns:p14="http://schemas.microsoft.com/office/powerpoint/2010/main" val="259774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Square Root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dirty="0"/>
              <a:t>Observation error variance 1.0</a:t>
            </a:r>
          </a:p>
        </p:txBody>
      </p:sp>
    </p:spTree>
    <p:extLst>
      <p:ext uri="{BB962C8B-B14F-4D97-AF65-F5344CB8AC3E}">
        <p14:creationId xmlns:p14="http://schemas.microsoft.com/office/powerpoint/2010/main" val="29230432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Square Root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6705600" cy="461665"/>
          </a:xfrm>
          <a:prstGeom prst="rect">
            <a:avLst/>
          </a:prstGeom>
          <a:noFill/>
        </p:spPr>
        <p:txBody>
          <a:bodyPr wrap="square" rtlCol="0">
            <a:spAutoFit/>
          </a:bodyPr>
          <a:lstStyle/>
          <a:p>
            <a:r>
              <a:rPr lang="en-US" dirty="0"/>
              <a:t>Observation error variance 2.0</a:t>
            </a:r>
          </a:p>
        </p:txBody>
      </p:sp>
    </p:spTree>
    <p:extLst>
      <p:ext uri="{BB962C8B-B14F-4D97-AF65-F5344CB8AC3E}">
        <p14:creationId xmlns:p14="http://schemas.microsoft.com/office/powerpoint/2010/main" val="94918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Summary: Square Root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7391400" cy="830997"/>
          </a:xfrm>
          <a:prstGeom prst="rect">
            <a:avLst/>
          </a:prstGeom>
          <a:noFill/>
        </p:spPr>
        <p:txBody>
          <a:bodyPr wrap="square" rtlCol="0">
            <a:spAutoFit/>
          </a:bodyPr>
          <a:lstStyle/>
          <a:p>
            <a:r>
              <a:rPr lang="en-US" dirty="0"/>
              <a:t>RHF with rank regression better for larger RMSE.</a:t>
            </a:r>
          </a:p>
          <a:p>
            <a:r>
              <a:rPr lang="en-US" dirty="0"/>
              <a:t>EnKF with linear regression better for smaller RMSE.</a:t>
            </a:r>
          </a:p>
        </p:txBody>
      </p:sp>
      <p:sp>
        <p:nvSpPr>
          <p:cNvPr id="9" name="TextBox 8">
            <a:extLst>
              <a:ext uri="{FF2B5EF4-FFF2-40B4-BE49-F238E27FC236}">
                <a16:creationId xmlns:a16="http://schemas.microsoft.com/office/drawing/2014/main" id="{8B5BD54E-C9C9-B44E-88F6-01F2F71EF0B3}"/>
              </a:ext>
            </a:extLst>
          </p:cNvPr>
          <p:cNvSpPr txBox="1"/>
          <p:nvPr/>
        </p:nvSpPr>
        <p:spPr>
          <a:xfrm>
            <a:off x="6781800" y="3841490"/>
            <a:ext cx="2260600" cy="1015663"/>
          </a:xfrm>
          <a:prstGeom prst="rect">
            <a:avLst/>
          </a:prstGeom>
          <a:solidFill>
            <a:schemeClr val="bg1"/>
          </a:solidFill>
        </p:spPr>
        <p:txBody>
          <a:bodyPr wrap="square" rtlCol="0">
            <a:spAutoFit/>
          </a:bodyPr>
          <a:lstStyle/>
          <a:p>
            <a:r>
              <a:rPr lang="en-US" sz="2000" dirty="0"/>
              <a:t>Red Triangle: </a:t>
            </a:r>
          </a:p>
          <a:p>
            <a:r>
              <a:rPr lang="en-US" sz="2000" dirty="0"/>
              <a:t>RHF with rank regression best</a:t>
            </a:r>
          </a:p>
        </p:txBody>
      </p:sp>
      <p:sp>
        <p:nvSpPr>
          <p:cNvPr id="10" name="TextBox 9">
            <a:extLst>
              <a:ext uri="{FF2B5EF4-FFF2-40B4-BE49-F238E27FC236}">
                <a16:creationId xmlns:a16="http://schemas.microsoft.com/office/drawing/2014/main" id="{69A81848-7770-7E43-BD38-088D9FC1F275}"/>
              </a:ext>
            </a:extLst>
          </p:cNvPr>
          <p:cNvSpPr txBox="1"/>
          <p:nvPr/>
        </p:nvSpPr>
        <p:spPr>
          <a:xfrm>
            <a:off x="1066800" y="4980057"/>
            <a:ext cx="2260600" cy="1015663"/>
          </a:xfrm>
          <a:prstGeom prst="rect">
            <a:avLst/>
          </a:prstGeom>
          <a:solidFill>
            <a:schemeClr val="bg1"/>
          </a:solidFill>
        </p:spPr>
        <p:txBody>
          <a:bodyPr wrap="square" rtlCol="0">
            <a:spAutoFit/>
          </a:bodyPr>
          <a:lstStyle/>
          <a:p>
            <a:r>
              <a:rPr lang="en-US" sz="2000" dirty="0"/>
              <a:t>Blue Circle: </a:t>
            </a:r>
          </a:p>
          <a:p>
            <a:r>
              <a:rPr lang="en-US" sz="2000" dirty="0"/>
              <a:t>EnKF with linear regression best</a:t>
            </a:r>
          </a:p>
        </p:txBody>
      </p:sp>
      <p:cxnSp>
        <p:nvCxnSpPr>
          <p:cNvPr id="11" name="Straight Arrow Connector 10">
            <a:extLst>
              <a:ext uri="{FF2B5EF4-FFF2-40B4-BE49-F238E27FC236}">
                <a16:creationId xmlns:a16="http://schemas.microsoft.com/office/drawing/2014/main" id="{FCE8BAD6-0449-A84E-B178-EC28A06AADD7}"/>
              </a:ext>
            </a:extLst>
          </p:cNvPr>
          <p:cNvCxnSpPr>
            <a:cxnSpLocks/>
          </p:cNvCxnSpPr>
          <p:nvPr/>
        </p:nvCxnSpPr>
        <p:spPr>
          <a:xfrm flipV="1">
            <a:off x="2149782" y="4656026"/>
            <a:ext cx="759132" cy="353528"/>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0D4D62D-9B97-9E44-9F41-1BEC0729D348}"/>
              </a:ext>
            </a:extLst>
          </p:cNvPr>
          <p:cNvCxnSpPr>
            <a:cxnSpLocks/>
          </p:cNvCxnSpPr>
          <p:nvPr/>
        </p:nvCxnSpPr>
        <p:spPr>
          <a:xfrm flipH="1" flipV="1">
            <a:off x="6400800" y="3352800"/>
            <a:ext cx="533401" cy="48869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 name="Freeform 1">
            <a:extLst>
              <a:ext uri="{FF2B5EF4-FFF2-40B4-BE49-F238E27FC236}">
                <a16:creationId xmlns:a16="http://schemas.microsoft.com/office/drawing/2014/main" id="{31F11119-BE13-9348-A4A7-ED7EA215C57C}"/>
              </a:ext>
            </a:extLst>
          </p:cNvPr>
          <p:cNvSpPr/>
          <p:nvPr/>
        </p:nvSpPr>
        <p:spPr>
          <a:xfrm>
            <a:off x="2529348" y="2101645"/>
            <a:ext cx="4520381" cy="2072149"/>
          </a:xfrm>
          <a:custGeom>
            <a:avLst/>
            <a:gdLst>
              <a:gd name="connsiteX0" fmla="*/ 4380271 w 4520381"/>
              <a:gd name="connsiteY0" fmla="*/ 265471 h 2072149"/>
              <a:gd name="connsiteX1" fmla="*/ 4336026 w 4520381"/>
              <a:gd name="connsiteY1" fmla="*/ 184355 h 2072149"/>
              <a:gd name="connsiteX2" fmla="*/ 4299155 w 4520381"/>
              <a:gd name="connsiteY2" fmla="*/ 154858 h 2072149"/>
              <a:gd name="connsiteX3" fmla="*/ 4277033 w 4520381"/>
              <a:gd name="connsiteY3" fmla="*/ 140110 h 2072149"/>
              <a:gd name="connsiteX4" fmla="*/ 4240162 w 4520381"/>
              <a:gd name="connsiteY4" fmla="*/ 117987 h 2072149"/>
              <a:gd name="connsiteX5" fmla="*/ 4203291 w 4520381"/>
              <a:gd name="connsiteY5" fmla="*/ 95865 h 2072149"/>
              <a:gd name="connsiteX6" fmla="*/ 4181168 w 4520381"/>
              <a:gd name="connsiteY6" fmla="*/ 81116 h 2072149"/>
              <a:gd name="connsiteX7" fmla="*/ 4136923 w 4520381"/>
              <a:gd name="connsiteY7" fmla="*/ 66368 h 2072149"/>
              <a:gd name="connsiteX8" fmla="*/ 4085304 w 4520381"/>
              <a:gd name="connsiteY8" fmla="*/ 44245 h 2072149"/>
              <a:gd name="connsiteX9" fmla="*/ 4011562 w 4520381"/>
              <a:gd name="connsiteY9" fmla="*/ 22123 h 2072149"/>
              <a:gd name="connsiteX10" fmla="*/ 3871452 w 4520381"/>
              <a:gd name="connsiteY10" fmla="*/ 7374 h 2072149"/>
              <a:gd name="connsiteX11" fmla="*/ 3753465 w 4520381"/>
              <a:gd name="connsiteY11" fmla="*/ 0 h 2072149"/>
              <a:gd name="connsiteX12" fmla="*/ 3524865 w 4520381"/>
              <a:gd name="connsiteY12" fmla="*/ 7374 h 2072149"/>
              <a:gd name="connsiteX13" fmla="*/ 3473246 w 4520381"/>
              <a:gd name="connsiteY13" fmla="*/ 14749 h 2072149"/>
              <a:gd name="connsiteX14" fmla="*/ 3392129 w 4520381"/>
              <a:gd name="connsiteY14" fmla="*/ 22123 h 2072149"/>
              <a:gd name="connsiteX15" fmla="*/ 3303639 w 4520381"/>
              <a:gd name="connsiteY15" fmla="*/ 36871 h 2072149"/>
              <a:gd name="connsiteX16" fmla="*/ 3229897 w 4520381"/>
              <a:gd name="connsiteY16" fmla="*/ 51620 h 2072149"/>
              <a:gd name="connsiteX17" fmla="*/ 3178278 w 4520381"/>
              <a:gd name="connsiteY17" fmla="*/ 58994 h 2072149"/>
              <a:gd name="connsiteX18" fmla="*/ 3148781 w 4520381"/>
              <a:gd name="connsiteY18" fmla="*/ 66368 h 2072149"/>
              <a:gd name="connsiteX19" fmla="*/ 3111910 w 4520381"/>
              <a:gd name="connsiteY19" fmla="*/ 73742 h 2072149"/>
              <a:gd name="connsiteX20" fmla="*/ 3082413 w 4520381"/>
              <a:gd name="connsiteY20" fmla="*/ 81116 h 2072149"/>
              <a:gd name="connsiteX21" fmla="*/ 3008671 w 4520381"/>
              <a:gd name="connsiteY21" fmla="*/ 95865 h 2072149"/>
              <a:gd name="connsiteX22" fmla="*/ 2986549 w 4520381"/>
              <a:gd name="connsiteY22" fmla="*/ 103239 h 2072149"/>
              <a:gd name="connsiteX23" fmla="*/ 2920181 w 4520381"/>
              <a:gd name="connsiteY23" fmla="*/ 117987 h 2072149"/>
              <a:gd name="connsiteX24" fmla="*/ 2898058 w 4520381"/>
              <a:gd name="connsiteY24" fmla="*/ 125361 h 2072149"/>
              <a:gd name="connsiteX25" fmla="*/ 2824317 w 4520381"/>
              <a:gd name="connsiteY25" fmla="*/ 140110 h 2072149"/>
              <a:gd name="connsiteX26" fmla="*/ 2765323 w 4520381"/>
              <a:gd name="connsiteY26" fmla="*/ 154858 h 2072149"/>
              <a:gd name="connsiteX27" fmla="*/ 2743200 w 4520381"/>
              <a:gd name="connsiteY27" fmla="*/ 169607 h 2072149"/>
              <a:gd name="connsiteX28" fmla="*/ 2684207 w 4520381"/>
              <a:gd name="connsiteY28" fmla="*/ 184355 h 2072149"/>
              <a:gd name="connsiteX29" fmla="*/ 2662084 w 4520381"/>
              <a:gd name="connsiteY29" fmla="*/ 191729 h 2072149"/>
              <a:gd name="connsiteX30" fmla="*/ 2603091 w 4520381"/>
              <a:gd name="connsiteY30" fmla="*/ 213852 h 2072149"/>
              <a:gd name="connsiteX31" fmla="*/ 2558846 w 4520381"/>
              <a:gd name="connsiteY31" fmla="*/ 228600 h 2072149"/>
              <a:gd name="connsiteX32" fmla="*/ 2507226 w 4520381"/>
              <a:gd name="connsiteY32" fmla="*/ 250723 h 2072149"/>
              <a:gd name="connsiteX33" fmla="*/ 2455607 w 4520381"/>
              <a:gd name="connsiteY33" fmla="*/ 272845 h 2072149"/>
              <a:gd name="connsiteX34" fmla="*/ 2433484 w 4520381"/>
              <a:gd name="connsiteY34" fmla="*/ 287594 h 2072149"/>
              <a:gd name="connsiteX35" fmla="*/ 2411362 w 4520381"/>
              <a:gd name="connsiteY35" fmla="*/ 294968 h 2072149"/>
              <a:gd name="connsiteX36" fmla="*/ 2352368 w 4520381"/>
              <a:gd name="connsiteY36" fmla="*/ 324465 h 2072149"/>
              <a:gd name="connsiteX37" fmla="*/ 2322871 w 4520381"/>
              <a:gd name="connsiteY37" fmla="*/ 339213 h 2072149"/>
              <a:gd name="connsiteX38" fmla="*/ 2293375 w 4520381"/>
              <a:gd name="connsiteY38" fmla="*/ 353961 h 2072149"/>
              <a:gd name="connsiteX39" fmla="*/ 2271252 w 4520381"/>
              <a:gd name="connsiteY39" fmla="*/ 368710 h 2072149"/>
              <a:gd name="connsiteX40" fmla="*/ 2241755 w 4520381"/>
              <a:gd name="connsiteY40" fmla="*/ 376084 h 2072149"/>
              <a:gd name="connsiteX41" fmla="*/ 2182762 w 4520381"/>
              <a:gd name="connsiteY41" fmla="*/ 405581 h 2072149"/>
              <a:gd name="connsiteX42" fmla="*/ 2131142 w 4520381"/>
              <a:gd name="connsiteY42" fmla="*/ 435078 h 2072149"/>
              <a:gd name="connsiteX43" fmla="*/ 2086897 w 4520381"/>
              <a:gd name="connsiteY43" fmla="*/ 449826 h 2072149"/>
              <a:gd name="connsiteX44" fmla="*/ 2042652 w 4520381"/>
              <a:gd name="connsiteY44" fmla="*/ 471949 h 2072149"/>
              <a:gd name="connsiteX45" fmla="*/ 2013155 w 4520381"/>
              <a:gd name="connsiteY45" fmla="*/ 486697 h 2072149"/>
              <a:gd name="connsiteX46" fmla="*/ 1991033 w 4520381"/>
              <a:gd name="connsiteY46" fmla="*/ 494071 h 2072149"/>
              <a:gd name="connsiteX47" fmla="*/ 1932039 w 4520381"/>
              <a:gd name="connsiteY47" fmla="*/ 523568 h 2072149"/>
              <a:gd name="connsiteX48" fmla="*/ 1909917 w 4520381"/>
              <a:gd name="connsiteY48" fmla="*/ 530942 h 2072149"/>
              <a:gd name="connsiteX49" fmla="*/ 1865671 w 4520381"/>
              <a:gd name="connsiteY49" fmla="*/ 560439 h 2072149"/>
              <a:gd name="connsiteX50" fmla="*/ 1806678 w 4520381"/>
              <a:gd name="connsiteY50" fmla="*/ 589936 h 2072149"/>
              <a:gd name="connsiteX51" fmla="*/ 1762433 w 4520381"/>
              <a:gd name="connsiteY51" fmla="*/ 619432 h 2072149"/>
              <a:gd name="connsiteX52" fmla="*/ 1710813 w 4520381"/>
              <a:gd name="connsiteY52" fmla="*/ 641555 h 2072149"/>
              <a:gd name="connsiteX53" fmla="*/ 1688691 w 4520381"/>
              <a:gd name="connsiteY53" fmla="*/ 656303 h 2072149"/>
              <a:gd name="connsiteX54" fmla="*/ 1629697 w 4520381"/>
              <a:gd name="connsiteY54" fmla="*/ 685800 h 2072149"/>
              <a:gd name="connsiteX55" fmla="*/ 1600200 w 4520381"/>
              <a:gd name="connsiteY55" fmla="*/ 700549 h 2072149"/>
              <a:gd name="connsiteX56" fmla="*/ 1570704 w 4520381"/>
              <a:gd name="connsiteY56" fmla="*/ 707923 h 2072149"/>
              <a:gd name="connsiteX57" fmla="*/ 1541207 w 4520381"/>
              <a:gd name="connsiteY57" fmla="*/ 722671 h 2072149"/>
              <a:gd name="connsiteX58" fmla="*/ 1504336 w 4520381"/>
              <a:gd name="connsiteY58" fmla="*/ 730045 h 2072149"/>
              <a:gd name="connsiteX59" fmla="*/ 1445342 w 4520381"/>
              <a:gd name="connsiteY59" fmla="*/ 744794 h 2072149"/>
              <a:gd name="connsiteX60" fmla="*/ 1415846 w 4520381"/>
              <a:gd name="connsiteY60" fmla="*/ 752168 h 2072149"/>
              <a:gd name="connsiteX61" fmla="*/ 1342104 w 4520381"/>
              <a:gd name="connsiteY61" fmla="*/ 781665 h 2072149"/>
              <a:gd name="connsiteX62" fmla="*/ 1305233 w 4520381"/>
              <a:gd name="connsiteY62" fmla="*/ 796413 h 2072149"/>
              <a:gd name="connsiteX63" fmla="*/ 1246239 w 4520381"/>
              <a:gd name="connsiteY63" fmla="*/ 811161 h 2072149"/>
              <a:gd name="connsiteX64" fmla="*/ 1216742 w 4520381"/>
              <a:gd name="connsiteY64" fmla="*/ 825910 h 2072149"/>
              <a:gd name="connsiteX65" fmla="*/ 1194620 w 4520381"/>
              <a:gd name="connsiteY65" fmla="*/ 840658 h 2072149"/>
              <a:gd name="connsiteX66" fmla="*/ 1157749 w 4520381"/>
              <a:gd name="connsiteY66" fmla="*/ 848032 h 2072149"/>
              <a:gd name="connsiteX67" fmla="*/ 1113504 w 4520381"/>
              <a:gd name="connsiteY67" fmla="*/ 870155 h 2072149"/>
              <a:gd name="connsiteX68" fmla="*/ 1069258 w 4520381"/>
              <a:gd name="connsiteY68" fmla="*/ 899652 h 2072149"/>
              <a:gd name="connsiteX69" fmla="*/ 1039762 w 4520381"/>
              <a:gd name="connsiteY69" fmla="*/ 914400 h 2072149"/>
              <a:gd name="connsiteX70" fmla="*/ 995517 w 4520381"/>
              <a:gd name="connsiteY70" fmla="*/ 943897 h 2072149"/>
              <a:gd name="connsiteX71" fmla="*/ 951271 w 4520381"/>
              <a:gd name="connsiteY71" fmla="*/ 958645 h 2072149"/>
              <a:gd name="connsiteX72" fmla="*/ 914400 w 4520381"/>
              <a:gd name="connsiteY72" fmla="*/ 980768 h 2072149"/>
              <a:gd name="connsiteX73" fmla="*/ 862781 w 4520381"/>
              <a:gd name="connsiteY73" fmla="*/ 1002890 h 2072149"/>
              <a:gd name="connsiteX74" fmla="*/ 818536 w 4520381"/>
              <a:gd name="connsiteY74" fmla="*/ 1032387 h 2072149"/>
              <a:gd name="connsiteX75" fmla="*/ 796413 w 4520381"/>
              <a:gd name="connsiteY75" fmla="*/ 1047136 h 2072149"/>
              <a:gd name="connsiteX76" fmla="*/ 766917 w 4520381"/>
              <a:gd name="connsiteY76" fmla="*/ 1061884 h 2072149"/>
              <a:gd name="connsiteX77" fmla="*/ 744794 w 4520381"/>
              <a:gd name="connsiteY77" fmla="*/ 1076632 h 2072149"/>
              <a:gd name="connsiteX78" fmla="*/ 722671 w 4520381"/>
              <a:gd name="connsiteY78" fmla="*/ 1084007 h 2072149"/>
              <a:gd name="connsiteX79" fmla="*/ 700549 w 4520381"/>
              <a:gd name="connsiteY79" fmla="*/ 1098755 h 2072149"/>
              <a:gd name="connsiteX80" fmla="*/ 671052 w 4520381"/>
              <a:gd name="connsiteY80" fmla="*/ 1113503 h 2072149"/>
              <a:gd name="connsiteX81" fmla="*/ 634181 w 4520381"/>
              <a:gd name="connsiteY81" fmla="*/ 1143000 h 2072149"/>
              <a:gd name="connsiteX82" fmla="*/ 619433 w 4520381"/>
              <a:gd name="connsiteY82" fmla="*/ 1157749 h 2072149"/>
              <a:gd name="connsiteX83" fmla="*/ 575187 w 4520381"/>
              <a:gd name="connsiteY83" fmla="*/ 1179871 h 2072149"/>
              <a:gd name="connsiteX84" fmla="*/ 560439 w 4520381"/>
              <a:gd name="connsiteY84" fmla="*/ 1194620 h 2072149"/>
              <a:gd name="connsiteX85" fmla="*/ 516194 w 4520381"/>
              <a:gd name="connsiteY85" fmla="*/ 1224116 h 2072149"/>
              <a:gd name="connsiteX86" fmla="*/ 494071 w 4520381"/>
              <a:gd name="connsiteY86" fmla="*/ 1238865 h 2072149"/>
              <a:gd name="connsiteX87" fmla="*/ 471949 w 4520381"/>
              <a:gd name="connsiteY87" fmla="*/ 1246239 h 2072149"/>
              <a:gd name="connsiteX88" fmla="*/ 435078 w 4520381"/>
              <a:gd name="connsiteY88" fmla="*/ 1275736 h 2072149"/>
              <a:gd name="connsiteX89" fmla="*/ 420329 w 4520381"/>
              <a:gd name="connsiteY89" fmla="*/ 1290484 h 2072149"/>
              <a:gd name="connsiteX90" fmla="*/ 390833 w 4520381"/>
              <a:gd name="connsiteY90" fmla="*/ 1305232 h 2072149"/>
              <a:gd name="connsiteX91" fmla="*/ 376084 w 4520381"/>
              <a:gd name="connsiteY91" fmla="*/ 1319981 h 2072149"/>
              <a:gd name="connsiteX92" fmla="*/ 331839 w 4520381"/>
              <a:gd name="connsiteY92" fmla="*/ 1349478 h 2072149"/>
              <a:gd name="connsiteX93" fmla="*/ 309717 w 4520381"/>
              <a:gd name="connsiteY93" fmla="*/ 1364226 h 2072149"/>
              <a:gd name="connsiteX94" fmla="*/ 280220 w 4520381"/>
              <a:gd name="connsiteY94" fmla="*/ 1393723 h 2072149"/>
              <a:gd name="connsiteX95" fmla="*/ 258097 w 4520381"/>
              <a:gd name="connsiteY95" fmla="*/ 1401097 h 2072149"/>
              <a:gd name="connsiteX96" fmla="*/ 221226 w 4520381"/>
              <a:gd name="connsiteY96" fmla="*/ 1437968 h 2072149"/>
              <a:gd name="connsiteX97" fmla="*/ 206478 w 4520381"/>
              <a:gd name="connsiteY97" fmla="*/ 1460090 h 2072149"/>
              <a:gd name="connsiteX98" fmla="*/ 169607 w 4520381"/>
              <a:gd name="connsiteY98" fmla="*/ 1496961 h 2072149"/>
              <a:gd name="connsiteX99" fmla="*/ 154858 w 4520381"/>
              <a:gd name="connsiteY99" fmla="*/ 1511710 h 2072149"/>
              <a:gd name="connsiteX100" fmla="*/ 125362 w 4520381"/>
              <a:gd name="connsiteY100" fmla="*/ 1548581 h 2072149"/>
              <a:gd name="connsiteX101" fmla="*/ 110613 w 4520381"/>
              <a:gd name="connsiteY101" fmla="*/ 1570703 h 2072149"/>
              <a:gd name="connsiteX102" fmla="*/ 95865 w 4520381"/>
              <a:gd name="connsiteY102" fmla="*/ 1585452 h 2072149"/>
              <a:gd name="connsiteX103" fmla="*/ 73742 w 4520381"/>
              <a:gd name="connsiteY103" fmla="*/ 1629697 h 2072149"/>
              <a:gd name="connsiteX104" fmla="*/ 44246 w 4520381"/>
              <a:gd name="connsiteY104" fmla="*/ 1673942 h 2072149"/>
              <a:gd name="connsiteX105" fmla="*/ 22123 w 4520381"/>
              <a:gd name="connsiteY105" fmla="*/ 1718187 h 2072149"/>
              <a:gd name="connsiteX106" fmla="*/ 7375 w 4520381"/>
              <a:gd name="connsiteY106" fmla="*/ 1762432 h 2072149"/>
              <a:gd name="connsiteX107" fmla="*/ 0 w 4520381"/>
              <a:gd name="connsiteY107" fmla="*/ 1784555 h 2072149"/>
              <a:gd name="connsiteX108" fmla="*/ 7375 w 4520381"/>
              <a:gd name="connsiteY108" fmla="*/ 1909916 h 2072149"/>
              <a:gd name="connsiteX109" fmla="*/ 22123 w 4520381"/>
              <a:gd name="connsiteY109" fmla="*/ 1954161 h 2072149"/>
              <a:gd name="connsiteX110" fmla="*/ 36871 w 4520381"/>
              <a:gd name="connsiteY110" fmla="*/ 1968910 h 2072149"/>
              <a:gd name="connsiteX111" fmla="*/ 51620 w 4520381"/>
              <a:gd name="connsiteY111" fmla="*/ 1991032 h 2072149"/>
              <a:gd name="connsiteX112" fmla="*/ 95865 w 4520381"/>
              <a:gd name="connsiteY112" fmla="*/ 2013155 h 2072149"/>
              <a:gd name="connsiteX113" fmla="*/ 117987 w 4520381"/>
              <a:gd name="connsiteY113" fmla="*/ 2027903 h 2072149"/>
              <a:gd name="connsiteX114" fmla="*/ 162233 w 4520381"/>
              <a:gd name="connsiteY114" fmla="*/ 2042652 h 2072149"/>
              <a:gd name="connsiteX115" fmla="*/ 184355 w 4520381"/>
              <a:gd name="connsiteY115" fmla="*/ 2057400 h 2072149"/>
              <a:gd name="connsiteX116" fmla="*/ 235975 w 4520381"/>
              <a:gd name="connsiteY116" fmla="*/ 2072149 h 2072149"/>
              <a:gd name="connsiteX117" fmla="*/ 361336 w 4520381"/>
              <a:gd name="connsiteY117" fmla="*/ 2064774 h 2072149"/>
              <a:gd name="connsiteX118" fmla="*/ 398207 w 4520381"/>
              <a:gd name="connsiteY118" fmla="*/ 2057400 h 2072149"/>
              <a:gd name="connsiteX119" fmla="*/ 442452 w 4520381"/>
              <a:gd name="connsiteY119" fmla="*/ 2050026 h 2072149"/>
              <a:gd name="connsiteX120" fmla="*/ 494071 w 4520381"/>
              <a:gd name="connsiteY120" fmla="*/ 2035278 h 2072149"/>
              <a:gd name="connsiteX121" fmla="*/ 567813 w 4520381"/>
              <a:gd name="connsiteY121" fmla="*/ 2013155 h 2072149"/>
              <a:gd name="connsiteX122" fmla="*/ 597310 w 4520381"/>
              <a:gd name="connsiteY122" fmla="*/ 1998407 h 2072149"/>
              <a:gd name="connsiteX123" fmla="*/ 619433 w 4520381"/>
              <a:gd name="connsiteY123" fmla="*/ 1991032 h 2072149"/>
              <a:gd name="connsiteX124" fmla="*/ 641555 w 4520381"/>
              <a:gd name="connsiteY124" fmla="*/ 1976284 h 2072149"/>
              <a:gd name="connsiteX125" fmla="*/ 685800 w 4520381"/>
              <a:gd name="connsiteY125" fmla="*/ 1961536 h 2072149"/>
              <a:gd name="connsiteX126" fmla="*/ 707923 w 4520381"/>
              <a:gd name="connsiteY126" fmla="*/ 1954161 h 2072149"/>
              <a:gd name="connsiteX127" fmla="*/ 752168 w 4520381"/>
              <a:gd name="connsiteY127" fmla="*/ 1932039 h 2072149"/>
              <a:gd name="connsiteX128" fmla="*/ 789039 w 4520381"/>
              <a:gd name="connsiteY128" fmla="*/ 1909916 h 2072149"/>
              <a:gd name="connsiteX129" fmla="*/ 833284 w 4520381"/>
              <a:gd name="connsiteY129" fmla="*/ 1880420 h 2072149"/>
              <a:gd name="connsiteX130" fmla="*/ 870155 w 4520381"/>
              <a:gd name="connsiteY130" fmla="*/ 1850923 h 2072149"/>
              <a:gd name="connsiteX131" fmla="*/ 884904 w 4520381"/>
              <a:gd name="connsiteY131" fmla="*/ 1836174 h 2072149"/>
              <a:gd name="connsiteX132" fmla="*/ 907026 w 4520381"/>
              <a:gd name="connsiteY132" fmla="*/ 1828800 h 2072149"/>
              <a:gd name="connsiteX133" fmla="*/ 951271 w 4520381"/>
              <a:gd name="connsiteY133" fmla="*/ 1806678 h 2072149"/>
              <a:gd name="connsiteX134" fmla="*/ 973394 w 4520381"/>
              <a:gd name="connsiteY134" fmla="*/ 1791929 h 2072149"/>
              <a:gd name="connsiteX135" fmla="*/ 1054510 w 4520381"/>
              <a:gd name="connsiteY135" fmla="*/ 1769807 h 2072149"/>
              <a:gd name="connsiteX136" fmla="*/ 1157749 w 4520381"/>
              <a:gd name="connsiteY136" fmla="*/ 1755058 h 2072149"/>
              <a:gd name="connsiteX137" fmla="*/ 1865671 w 4520381"/>
              <a:gd name="connsiteY137" fmla="*/ 1769807 h 2072149"/>
              <a:gd name="connsiteX138" fmla="*/ 2234381 w 4520381"/>
              <a:gd name="connsiteY138" fmla="*/ 1777181 h 2072149"/>
              <a:gd name="connsiteX139" fmla="*/ 2639962 w 4520381"/>
              <a:gd name="connsiteY139" fmla="*/ 1762432 h 2072149"/>
              <a:gd name="connsiteX140" fmla="*/ 2706329 w 4520381"/>
              <a:gd name="connsiteY140" fmla="*/ 1755058 h 2072149"/>
              <a:gd name="connsiteX141" fmla="*/ 2780071 w 4520381"/>
              <a:gd name="connsiteY141" fmla="*/ 1747684 h 2072149"/>
              <a:gd name="connsiteX142" fmla="*/ 2809568 w 4520381"/>
              <a:gd name="connsiteY142" fmla="*/ 1740310 h 2072149"/>
              <a:gd name="connsiteX143" fmla="*/ 2927555 w 4520381"/>
              <a:gd name="connsiteY143" fmla="*/ 1725561 h 2072149"/>
              <a:gd name="connsiteX144" fmla="*/ 3001297 w 4520381"/>
              <a:gd name="connsiteY144" fmla="*/ 1710813 h 2072149"/>
              <a:gd name="connsiteX145" fmla="*/ 3023420 w 4520381"/>
              <a:gd name="connsiteY145" fmla="*/ 1703439 h 2072149"/>
              <a:gd name="connsiteX146" fmla="*/ 3060291 w 4520381"/>
              <a:gd name="connsiteY146" fmla="*/ 1696065 h 2072149"/>
              <a:gd name="connsiteX147" fmla="*/ 3104536 w 4520381"/>
              <a:gd name="connsiteY147" fmla="*/ 1681316 h 2072149"/>
              <a:gd name="connsiteX148" fmla="*/ 3170904 w 4520381"/>
              <a:gd name="connsiteY148" fmla="*/ 1666568 h 2072149"/>
              <a:gd name="connsiteX149" fmla="*/ 3193026 w 4520381"/>
              <a:gd name="connsiteY149" fmla="*/ 1659194 h 2072149"/>
              <a:gd name="connsiteX150" fmla="*/ 3222523 w 4520381"/>
              <a:gd name="connsiteY150" fmla="*/ 1644445 h 2072149"/>
              <a:gd name="connsiteX151" fmla="*/ 3281517 w 4520381"/>
              <a:gd name="connsiteY151" fmla="*/ 1629697 h 2072149"/>
              <a:gd name="connsiteX152" fmla="*/ 3311013 w 4520381"/>
              <a:gd name="connsiteY152" fmla="*/ 1614949 h 2072149"/>
              <a:gd name="connsiteX153" fmla="*/ 3384755 w 4520381"/>
              <a:gd name="connsiteY153" fmla="*/ 1600200 h 2072149"/>
              <a:gd name="connsiteX154" fmla="*/ 3414252 w 4520381"/>
              <a:gd name="connsiteY154" fmla="*/ 1592826 h 2072149"/>
              <a:gd name="connsiteX155" fmla="*/ 3436375 w 4520381"/>
              <a:gd name="connsiteY155" fmla="*/ 1578078 h 2072149"/>
              <a:gd name="connsiteX156" fmla="*/ 3465871 w 4520381"/>
              <a:gd name="connsiteY156" fmla="*/ 1570703 h 2072149"/>
              <a:gd name="connsiteX157" fmla="*/ 3487994 w 4520381"/>
              <a:gd name="connsiteY157" fmla="*/ 1563329 h 2072149"/>
              <a:gd name="connsiteX158" fmla="*/ 3517491 w 4520381"/>
              <a:gd name="connsiteY158" fmla="*/ 1555955 h 2072149"/>
              <a:gd name="connsiteX159" fmla="*/ 3569110 w 4520381"/>
              <a:gd name="connsiteY159" fmla="*/ 1541207 h 2072149"/>
              <a:gd name="connsiteX160" fmla="*/ 3613355 w 4520381"/>
              <a:gd name="connsiteY160" fmla="*/ 1526458 h 2072149"/>
              <a:gd name="connsiteX161" fmla="*/ 3657600 w 4520381"/>
              <a:gd name="connsiteY161" fmla="*/ 1511710 h 2072149"/>
              <a:gd name="connsiteX162" fmla="*/ 3701846 w 4520381"/>
              <a:gd name="connsiteY162" fmla="*/ 1496961 h 2072149"/>
              <a:gd name="connsiteX163" fmla="*/ 3731342 w 4520381"/>
              <a:gd name="connsiteY163" fmla="*/ 1482213 h 2072149"/>
              <a:gd name="connsiteX164" fmla="*/ 3753465 w 4520381"/>
              <a:gd name="connsiteY164" fmla="*/ 1474839 h 2072149"/>
              <a:gd name="connsiteX165" fmla="*/ 3782962 w 4520381"/>
              <a:gd name="connsiteY165" fmla="*/ 1460090 h 2072149"/>
              <a:gd name="connsiteX166" fmla="*/ 3805084 w 4520381"/>
              <a:gd name="connsiteY166" fmla="*/ 1452716 h 2072149"/>
              <a:gd name="connsiteX167" fmla="*/ 3834581 w 4520381"/>
              <a:gd name="connsiteY167" fmla="*/ 1437968 h 2072149"/>
              <a:gd name="connsiteX168" fmla="*/ 3878826 w 4520381"/>
              <a:gd name="connsiteY168" fmla="*/ 1423220 h 2072149"/>
              <a:gd name="connsiteX169" fmla="*/ 3893575 w 4520381"/>
              <a:gd name="connsiteY169" fmla="*/ 1408471 h 2072149"/>
              <a:gd name="connsiteX170" fmla="*/ 3915697 w 4520381"/>
              <a:gd name="connsiteY170" fmla="*/ 1401097 h 2072149"/>
              <a:gd name="connsiteX171" fmla="*/ 3945194 w 4520381"/>
              <a:gd name="connsiteY171" fmla="*/ 1386349 h 2072149"/>
              <a:gd name="connsiteX172" fmla="*/ 4011562 w 4520381"/>
              <a:gd name="connsiteY172" fmla="*/ 1349478 h 2072149"/>
              <a:gd name="connsiteX173" fmla="*/ 4048433 w 4520381"/>
              <a:gd name="connsiteY173" fmla="*/ 1319981 h 2072149"/>
              <a:gd name="connsiteX174" fmla="*/ 4070555 w 4520381"/>
              <a:gd name="connsiteY174" fmla="*/ 1305232 h 2072149"/>
              <a:gd name="connsiteX175" fmla="*/ 4085304 w 4520381"/>
              <a:gd name="connsiteY175" fmla="*/ 1290484 h 2072149"/>
              <a:gd name="connsiteX176" fmla="*/ 4107426 w 4520381"/>
              <a:gd name="connsiteY176" fmla="*/ 1275736 h 2072149"/>
              <a:gd name="connsiteX177" fmla="*/ 4173794 w 4520381"/>
              <a:gd name="connsiteY177" fmla="*/ 1216742 h 2072149"/>
              <a:gd name="connsiteX178" fmla="*/ 4188542 w 4520381"/>
              <a:gd name="connsiteY178" fmla="*/ 1194620 h 2072149"/>
              <a:gd name="connsiteX179" fmla="*/ 4247536 w 4520381"/>
              <a:gd name="connsiteY179" fmla="*/ 1143000 h 2072149"/>
              <a:gd name="connsiteX180" fmla="*/ 4269658 w 4520381"/>
              <a:gd name="connsiteY180" fmla="*/ 1113503 h 2072149"/>
              <a:gd name="connsiteX181" fmla="*/ 4313904 w 4520381"/>
              <a:gd name="connsiteY181" fmla="*/ 1047136 h 2072149"/>
              <a:gd name="connsiteX182" fmla="*/ 4328652 w 4520381"/>
              <a:gd name="connsiteY182" fmla="*/ 1025013 h 2072149"/>
              <a:gd name="connsiteX183" fmla="*/ 4343400 w 4520381"/>
              <a:gd name="connsiteY183" fmla="*/ 1002890 h 2072149"/>
              <a:gd name="connsiteX184" fmla="*/ 4365523 w 4520381"/>
              <a:gd name="connsiteY184" fmla="*/ 951271 h 2072149"/>
              <a:gd name="connsiteX185" fmla="*/ 4380271 w 4520381"/>
              <a:gd name="connsiteY185" fmla="*/ 929149 h 2072149"/>
              <a:gd name="connsiteX186" fmla="*/ 4395020 w 4520381"/>
              <a:gd name="connsiteY186" fmla="*/ 899652 h 2072149"/>
              <a:gd name="connsiteX187" fmla="*/ 4409768 w 4520381"/>
              <a:gd name="connsiteY187" fmla="*/ 877529 h 2072149"/>
              <a:gd name="connsiteX188" fmla="*/ 4417142 w 4520381"/>
              <a:gd name="connsiteY188" fmla="*/ 855407 h 2072149"/>
              <a:gd name="connsiteX189" fmla="*/ 4446639 w 4520381"/>
              <a:gd name="connsiteY189" fmla="*/ 811161 h 2072149"/>
              <a:gd name="connsiteX190" fmla="*/ 4468762 w 4520381"/>
              <a:gd name="connsiteY190" fmla="*/ 759542 h 2072149"/>
              <a:gd name="connsiteX191" fmla="*/ 4483510 w 4520381"/>
              <a:gd name="connsiteY191" fmla="*/ 715297 h 2072149"/>
              <a:gd name="connsiteX192" fmla="*/ 4505633 w 4520381"/>
              <a:gd name="connsiteY192" fmla="*/ 634181 h 2072149"/>
              <a:gd name="connsiteX193" fmla="*/ 4520381 w 4520381"/>
              <a:gd name="connsiteY193" fmla="*/ 567813 h 2072149"/>
              <a:gd name="connsiteX194" fmla="*/ 4513007 w 4520381"/>
              <a:gd name="connsiteY194" fmla="*/ 464574 h 2072149"/>
              <a:gd name="connsiteX195" fmla="*/ 4490884 w 4520381"/>
              <a:gd name="connsiteY195" fmla="*/ 427703 h 2072149"/>
              <a:gd name="connsiteX196" fmla="*/ 4476136 w 4520381"/>
              <a:gd name="connsiteY196" fmla="*/ 405581 h 2072149"/>
              <a:gd name="connsiteX197" fmla="*/ 4461387 w 4520381"/>
              <a:gd name="connsiteY197" fmla="*/ 390832 h 2072149"/>
              <a:gd name="connsiteX198" fmla="*/ 4446639 w 4520381"/>
              <a:gd name="connsiteY198" fmla="*/ 368710 h 2072149"/>
              <a:gd name="connsiteX199" fmla="*/ 4395020 w 4520381"/>
              <a:gd name="connsiteY199" fmla="*/ 324465 h 2072149"/>
              <a:gd name="connsiteX200" fmla="*/ 4380271 w 4520381"/>
              <a:gd name="connsiteY200" fmla="*/ 265471 h 2072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Lst>
            <a:rect l="l" t="t" r="r" b="b"/>
            <a:pathLst>
              <a:path w="4520381" h="2072149">
                <a:moveTo>
                  <a:pt x="4380271" y="265471"/>
                </a:moveTo>
                <a:cubicBezTo>
                  <a:pt x="4371445" y="243404"/>
                  <a:pt x="4356121" y="197752"/>
                  <a:pt x="4336026" y="184355"/>
                </a:cubicBezTo>
                <a:cubicBezTo>
                  <a:pt x="4267940" y="138964"/>
                  <a:pt x="4351692" y="196888"/>
                  <a:pt x="4299155" y="154858"/>
                </a:cubicBezTo>
                <a:cubicBezTo>
                  <a:pt x="4292235" y="149322"/>
                  <a:pt x="4283953" y="145646"/>
                  <a:pt x="4277033" y="140110"/>
                </a:cubicBezTo>
                <a:cubicBezTo>
                  <a:pt x="4248112" y="116973"/>
                  <a:pt x="4278580" y="130793"/>
                  <a:pt x="4240162" y="117987"/>
                </a:cubicBezTo>
                <a:cubicBezTo>
                  <a:pt x="4211352" y="89179"/>
                  <a:pt x="4241583" y="115012"/>
                  <a:pt x="4203291" y="95865"/>
                </a:cubicBezTo>
                <a:cubicBezTo>
                  <a:pt x="4195364" y="91901"/>
                  <a:pt x="4189267" y="84716"/>
                  <a:pt x="4181168" y="81116"/>
                </a:cubicBezTo>
                <a:cubicBezTo>
                  <a:pt x="4166962" y="74802"/>
                  <a:pt x="4149858" y="74991"/>
                  <a:pt x="4136923" y="66368"/>
                </a:cubicBezTo>
                <a:cubicBezTo>
                  <a:pt x="4101827" y="42972"/>
                  <a:pt x="4128590" y="57231"/>
                  <a:pt x="4085304" y="44245"/>
                </a:cubicBezTo>
                <a:cubicBezTo>
                  <a:pt x="4055713" y="35368"/>
                  <a:pt x="4040319" y="27351"/>
                  <a:pt x="4011562" y="22123"/>
                </a:cubicBezTo>
                <a:cubicBezTo>
                  <a:pt x="3965909" y="13823"/>
                  <a:pt x="3917205" y="10642"/>
                  <a:pt x="3871452" y="7374"/>
                </a:cubicBezTo>
                <a:lnTo>
                  <a:pt x="3753465" y="0"/>
                </a:lnTo>
                <a:cubicBezTo>
                  <a:pt x="3677265" y="2458"/>
                  <a:pt x="3600999" y="3367"/>
                  <a:pt x="3524865" y="7374"/>
                </a:cubicBezTo>
                <a:cubicBezTo>
                  <a:pt x="3507508" y="8288"/>
                  <a:pt x="3490521" y="12830"/>
                  <a:pt x="3473246" y="14749"/>
                </a:cubicBezTo>
                <a:cubicBezTo>
                  <a:pt x="3446262" y="17747"/>
                  <a:pt x="3419168" y="19665"/>
                  <a:pt x="3392129" y="22123"/>
                </a:cubicBezTo>
                <a:cubicBezTo>
                  <a:pt x="3325748" y="38718"/>
                  <a:pt x="3407221" y="19607"/>
                  <a:pt x="3303639" y="36871"/>
                </a:cubicBezTo>
                <a:cubicBezTo>
                  <a:pt x="3278913" y="40992"/>
                  <a:pt x="3254713" y="48075"/>
                  <a:pt x="3229897" y="51620"/>
                </a:cubicBezTo>
                <a:cubicBezTo>
                  <a:pt x="3212691" y="54078"/>
                  <a:pt x="3195379" y="55885"/>
                  <a:pt x="3178278" y="58994"/>
                </a:cubicBezTo>
                <a:cubicBezTo>
                  <a:pt x="3168307" y="60807"/>
                  <a:pt x="3158675" y="64169"/>
                  <a:pt x="3148781" y="66368"/>
                </a:cubicBezTo>
                <a:cubicBezTo>
                  <a:pt x="3136546" y="69087"/>
                  <a:pt x="3124145" y="71023"/>
                  <a:pt x="3111910" y="73742"/>
                </a:cubicBezTo>
                <a:cubicBezTo>
                  <a:pt x="3102016" y="75941"/>
                  <a:pt x="3092323" y="78992"/>
                  <a:pt x="3082413" y="81116"/>
                </a:cubicBezTo>
                <a:cubicBezTo>
                  <a:pt x="3057902" y="86368"/>
                  <a:pt x="3032452" y="87938"/>
                  <a:pt x="3008671" y="95865"/>
                </a:cubicBezTo>
                <a:cubicBezTo>
                  <a:pt x="3001297" y="98323"/>
                  <a:pt x="2994023" y="101104"/>
                  <a:pt x="2986549" y="103239"/>
                </a:cubicBezTo>
                <a:cubicBezTo>
                  <a:pt x="2933566" y="118377"/>
                  <a:pt x="2980997" y="102783"/>
                  <a:pt x="2920181" y="117987"/>
                </a:cubicBezTo>
                <a:cubicBezTo>
                  <a:pt x="2912640" y="119872"/>
                  <a:pt x="2905632" y="123613"/>
                  <a:pt x="2898058" y="125361"/>
                </a:cubicBezTo>
                <a:cubicBezTo>
                  <a:pt x="2873633" y="130998"/>
                  <a:pt x="2848636" y="134031"/>
                  <a:pt x="2824317" y="140110"/>
                </a:cubicBezTo>
                <a:lnTo>
                  <a:pt x="2765323" y="154858"/>
                </a:lnTo>
                <a:cubicBezTo>
                  <a:pt x="2757949" y="159774"/>
                  <a:pt x="2751529" y="166578"/>
                  <a:pt x="2743200" y="169607"/>
                </a:cubicBezTo>
                <a:cubicBezTo>
                  <a:pt x="2724151" y="176534"/>
                  <a:pt x="2703436" y="177945"/>
                  <a:pt x="2684207" y="184355"/>
                </a:cubicBezTo>
                <a:lnTo>
                  <a:pt x="2662084" y="191729"/>
                </a:lnTo>
                <a:cubicBezTo>
                  <a:pt x="2623587" y="217396"/>
                  <a:pt x="2657063" y="199133"/>
                  <a:pt x="2603091" y="213852"/>
                </a:cubicBezTo>
                <a:cubicBezTo>
                  <a:pt x="2588093" y="217942"/>
                  <a:pt x="2572751" y="221647"/>
                  <a:pt x="2558846" y="228600"/>
                </a:cubicBezTo>
                <a:cubicBezTo>
                  <a:pt x="2522396" y="246825"/>
                  <a:pt x="2539778" y="239873"/>
                  <a:pt x="2507226" y="250723"/>
                </a:cubicBezTo>
                <a:cubicBezTo>
                  <a:pt x="2451685" y="287750"/>
                  <a:pt x="2522275" y="244273"/>
                  <a:pt x="2455607" y="272845"/>
                </a:cubicBezTo>
                <a:cubicBezTo>
                  <a:pt x="2447461" y="276336"/>
                  <a:pt x="2441411" y="283630"/>
                  <a:pt x="2433484" y="287594"/>
                </a:cubicBezTo>
                <a:cubicBezTo>
                  <a:pt x="2426532" y="291070"/>
                  <a:pt x="2418438" y="291752"/>
                  <a:pt x="2411362" y="294968"/>
                </a:cubicBezTo>
                <a:cubicBezTo>
                  <a:pt x="2391347" y="304066"/>
                  <a:pt x="2372033" y="314633"/>
                  <a:pt x="2352368" y="324465"/>
                </a:cubicBezTo>
                <a:lnTo>
                  <a:pt x="2322871" y="339213"/>
                </a:lnTo>
                <a:cubicBezTo>
                  <a:pt x="2313039" y="344129"/>
                  <a:pt x="2302521" y="347863"/>
                  <a:pt x="2293375" y="353961"/>
                </a:cubicBezTo>
                <a:cubicBezTo>
                  <a:pt x="2286001" y="358877"/>
                  <a:pt x="2279398" y="365219"/>
                  <a:pt x="2271252" y="368710"/>
                </a:cubicBezTo>
                <a:cubicBezTo>
                  <a:pt x="2261937" y="372702"/>
                  <a:pt x="2251110" y="372186"/>
                  <a:pt x="2241755" y="376084"/>
                </a:cubicBezTo>
                <a:cubicBezTo>
                  <a:pt x="2221461" y="384540"/>
                  <a:pt x="2201055" y="393386"/>
                  <a:pt x="2182762" y="405581"/>
                </a:cubicBezTo>
                <a:cubicBezTo>
                  <a:pt x="2162810" y="418882"/>
                  <a:pt x="2154528" y="425723"/>
                  <a:pt x="2131142" y="435078"/>
                </a:cubicBezTo>
                <a:cubicBezTo>
                  <a:pt x="2116708" y="440852"/>
                  <a:pt x="2086897" y="449826"/>
                  <a:pt x="2086897" y="449826"/>
                </a:cubicBezTo>
                <a:cubicBezTo>
                  <a:pt x="2044388" y="478166"/>
                  <a:pt x="2085391" y="453632"/>
                  <a:pt x="2042652" y="471949"/>
                </a:cubicBezTo>
                <a:cubicBezTo>
                  <a:pt x="2032548" y="476279"/>
                  <a:pt x="2023259" y="482367"/>
                  <a:pt x="2013155" y="486697"/>
                </a:cubicBezTo>
                <a:cubicBezTo>
                  <a:pt x="2006011" y="489759"/>
                  <a:pt x="1998109" y="490855"/>
                  <a:pt x="1991033" y="494071"/>
                </a:cubicBezTo>
                <a:cubicBezTo>
                  <a:pt x="1971018" y="503169"/>
                  <a:pt x="1952897" y="516615"/>
                  <a:pt x="1932039" y="523568"/>
                </a:cubicBezTo>
                <a:cubicBezTo>
                  <a:pt x="1924665" y="526026"/>
                  <a:pt x="1916712" y="527167"/>
                  <a:pt x="1909917" y="530942"/>
                </a:cubicBezTo>
                <a:cubicBezTo>
                  <a:pt x="1894422" y="539550"/>
                  <a:pt x="1881525" y="552512"/>
                  <a:pt x="1865671" y="560439"/>
                </a:cubicBezTo>
                <a:cubicBezTo>
                  <a:pt x="1846007" y="570271"/>
                  <a:pt x="1824971" y="577741"/>
                  <a:pt x="1806678" y="589936"/>
                </a:cubicBezTo>
                <a:cubicBezTo>
                  <a:pt x="1791930" y="599768"/>
                  <a:pt x="1779248" y="613826"/>
                  <a:pt x="1762433" y="619432"/>
                </a:cubicBezTo>
                <a:cubicBezTo>
                  <a:pt x="1737616" y="627705"/>
                  <a:pt x="1736325" y="626977"/>
                  <a:pt x="1710813" y="641555"/>
                </a:cubicBezTo>
                <a:cubicBezTo>
                  <a:pt x="1703118" y="645952"/>
                  <a:pt x="1696471" y="652059"/>
                  <a:pt x="1688691" y="656303"/>
                </a:cubicBezTo>
                <a:cubicBezTo>
                  <a:pt x="1669390" y="666831"/>
                  <a:pt x="1649362" y="675968"/>
                  <a:pt x="1629697" y="685800"/>
                </a:cubicBezTo>
                <a:cubicBezTo>
                  <a:pt x="1619865" y="690716"/>
                  <a:pt x="1610865" y="697883"/>
                  <a:pt x="1600200" y="700549"/>
                </a:cubicBezTo>
                <a:cubicBezTo>
                  <a:pt x="1590368" y="703007"/>
                  <a:pt x="1580193" y="704365"/>
                  <a:pt x="1570704" y="707923"/>
                </a:cubicBezTo>
                <a:cubicBezTo>
                  <a:pt x="1560411" y="711783"/>
                  <a:pt x="1551636" y="719195"/>
                  <a:pt x="1541207" y="722671"/>
                </a:cubicBezTo>
                <a:cubicBezTo>
                  <a:pt x="1529316" y="726634"/>
                  <a:pt x="1516549" y="727227"/>
                  <a:pt x="1504336" y="730045"/>
                </a:cubicBezTo>
                <a:cubicBezTo>
                  <a:pt x="1484585" y="734603"/>
                  <a:pt x="1465007" y="739878"/>
                  <a:pt x="1445342" y="744794"/>
                </a:cubicBezTo>
                <a:cubicBezTo>
                  <a:pt x="1435510" y="747252"/>
                  <a:pt x="1424911" y="747636"/>
                  <a:pt x="1415846" y="752168"/>
                </a:cubicBezTo>
                <a:cubicBezTo>
                  <a:pt x="1346679" y="786750"/>
                  <a:pt x="1433215" y="745222"/>
                  <a:pt x="1342104" y="781665"/>
                </a:cubicBezTo>
                <a:cubicBezTo>
                  <a:pt x="1329814" y="786581"/>
                  <a:pt x="1317885" y="792520"/>
                  <a:pt x="1305233" y="796413"/>
                </a:cubicBezTo>
                <a:cubicBezTo>
                  <a:pt x="1285859" y="802374"/>
                  <a:pt x="1246239" y="811161"/>
                  <a:pt x="1246239" y="811161"/>
                </a:cubicBezTo>
                <a:cubicBezTo>
                  <a:pt x="1236407" y="816077"/>
                  <a:pt x="1226287" y="820456"/>
                  <a:pt x="1216742" y="825910"/>
                </a:cubicBezTo>
                <a:cubicBezTo>
                  <a:pt x="1209047" y="830307"/>
                  <a:pt x="1202918" y="837546"/>
                  <a:pt x="1194620" y="840658"/>
                </a:cubicBezTo>
                <a:cubicBezTo>
                  <a:pt x="1182884" y="845059"/>
                  <a:pt x="1170039" y="845574"/>
                  <a:pt x="1157749" y="848032"/>
                </a:cubicBezTo>
                <a:cubicBezTo>
                  <a:pt x="1123402" y="882379"/>
                  <a:pt x="1167866" y="842974"/>
                  <a:pt x="1113504" y="870155"/>
                </a:cubicBezTo>
                <a:cubicBezTo>
                  <a:pt x="1097650" y="878082"/>
                  <a:pt x="1085112" y="891725"/>
                  <a:pt x="1069258" y="899652"/>
                </a:cubicBezTo>
                <a:cubicBezTo>
                  <a:pt x="1059426" y="904568"/>
                  <a:pt x="1049188" y="908744"/>
                  <a:pt x="1039762" y="914400"/>
                </a:cubicBezTo>
                <a:cubicBezTo>
                  <a:pt x="1024563" y="923520"/>
                  <a:pt x="1012333" y="938292"/>
                  <a:pt x="995517" y="943897"/>
                </a:cubicBezTo>
                <a:lnTo>
                  <a:pt x="951271" y="958645"/>
                </a:lnTo>
                <a:cubicBezTo>
                  <a:pt x="922466" y="987452"/>
                  <a:pt x="952690" y="961623"/>
                  <a:pt x="914400" y="980768"/>
                </a:cubicBezTo>
                <a:cubicBezTo>
                  <a:pt x="863474" y="1006231"/>
                  <a:pt x="924172" y="987543"/>
                  <a:pt x="862781" y="1002890"/>
                </a:cubicBezTo>
                <a:lnTo>
                  <a:pt x="818536" y="1032387"/>
                </a:lnTo>
                <a:cubicBezTo>
                  <a:pt x="811162" y="1037303"/>
                  <a:pt x="804340" y="1043172"/>
                  <a:pt x="796413" y="1047136"/>
                </a:cubicBezTo>
                <a:cubicBezTo>
                  <a:pt x="786581" y="1052052"/>
                  <a:pt x="776461" y="1056430"/>
                  <a:pt x="766917" y="1061884"/>
                </a:cubicBezTo>
                <a:cubicBezTo>
                  <a:pt x="759222" y="1066281"/>
                  <a:pt x="752721" y="1072668"/>
                  <a:pt x="744794" y="1076632"/>
                </a:cubicBezTo>
                <a:cubicBezTo>
                  <a:pt x="737841" y="1080108"/>
                  <a:pt x="729624" y="1080531"/>
                  <a:pt x="722671" y="1084007"/>
                </a:cubicBezTo>
                <a:cubicBezTo>
                  <a:pt x="714744" y="1087970"/>
                  <a:pt x="708244" y="1094358"/>
                  <a:pt x="700549" y="1098755"/>
                </a:cubicBezTo>
                <a:cubicBezTo>
                  <a:pt x="691005" y="1104209"/>
                  <a:pt x="680884" y="1108587"/>
                  <a:pt x="671052" y="1113503"/>
                </a:cubicBezTo>
                <a:cubicBezTo>
                  <a:pt x="635443" y="1149115"/>
                  <a:pt x="680693" y="1105790"/>
                  <a:pt x="634181" y="1143000"/>
                </a:cubicBezTo>
                <a:cubicBezTo>
                  <a:pt x="628752" y="1147343"/>
                  <a:pt x="625395" y="1154172"/>
                  <a:pt x="619433" y="1157749"/>
                </a:cubicBezTo>
                <a:cubicBezTo>
                  <a:pt x="564911" y="1190463"/>
                  <a:pt x="631131" y="1135115"/>
                  <a:pt x="575187" y="1179871"/>
                </a:cubicBezTo>
                <a:cubicBezTo>
                  <a:pt x="569758" y="1184214"/>
                  <a:pt x="566001" y="1190448"/>
                  <a:pt x="560439" y="1194620"/>
                </a:cubicBezTo>
                <a:cubicBezTo>
                  <a:pt x="546259" y="1205255"/>
                  <a:pt x="530942" y="1214284"/>
                  <a:pt x="516194" y="1224116"/>
                </a:cubicBezTo>
                <a:cubicBezTo>
                  <a:pt x="508820" y="1229032"/>
                  <a:pt x="502479" y="1236062"/>
                  <a:pt x="494071" y="1238865"/>
                </a:cubicBezTo>
                <a:lnTo>
                  <a:pt x="471949" y="1246239"/>
                </a:lnTo>
                <a:cubicBezTo>
                  <a:pt x="436337" y="1281848"/>
                  <a:pt x="481590" y="1238526"/>
                  <a:pt x="435078" y="1275736"/>
                </a:cubicBezTo>
                <a:cubicBezTo>
                  <a:pt x="429649" y="1280079"/>
                  <a:pt x="426114" y="1286628"/>
                  <a:pt x="420329" y="1290484"/>
                </a:cubicBezTo>
                <a:cubicBezTo>
                  <a:pt x="411183" y="1296581"/>
                  <a:pt x="399979" y="1299134"/>
                  <a:pt x="390833" y="1305232"/>
                </a:cubicBezTo>
                <a:cubicBezTo>
                  <a:pt x="385048" y="1309089"/>
                  <a:pt x="381646" y="1315809"/>
                  <a:pt x="376084" y="1319981"/>
                </a:cubicBezTo>
                <a:cubicBezTo>
                  <a:pt x="361904" y="1330616"/>
                  <a:pt x="346587" y="1339646"/>
                  <a:pt x="331839" y="1349478"/>
                </a:cubicBezTo>
                <a:cubicBezTo>
                  <a:pt x="324465" y="1354394"/>
                  <a:pt x="315984" y="1357959"/>
                  <a:pt x="309717" y="1364226"/>
                </a:cubicBezTo>
                <a:cubicBezTo>
                  <a:pt x="299885" y="1374058"/>
                  <a:pt x="293412" y="1389326"/>
                  <a:pt x="280220" y="1393723"/>
                </a:cubicBezTo>
                <a:lnTo>
                  <a:pt x="258097" y="1401097"/>
                </a:lnTo>
                <a:cubicBezTo>
                  <a:pt x="218772" y="1460088"/>
                  <a:pt x="270385" y="1388811"/>
                  <a:pt x="221226" y="1437968"/>
                </a:cubicBezTo>
                <a:cubicBezTo>
                  <a:pt x="214959" y="1444235"/>
                  <a:pt x="212314" y="1453420"/>
                  <a:pt x="206478" y="1460090"/>
                </a:cubicBezTo>
                <a:cubicBezTo>
                  <a:pt x="195032" y="1473171"/>
                  <a:pt x="181897" y="1484671"/>
                  <a:pt x="169607" y="1496961"/>
                </a:cubicBezTo>
                <a:cubicBezTo>
                  <a:pt x="164691" y="1501877"/>
                  <a:pt x="158715" y="1505925"/>
                  <a:pt x="154858" y="1511710"/>
                </a:cubicBezTo>
                <a:cubicBezTo>
                  <a:pt x="109475" y="1579784"/>
                  <a:pt x="167384" y="1496054"/>
                  <a:pt x="125362" y="1548581"/>
                </a:cubicBezTo>
                <a:cubicBezTo>
                  <a:pt x="119826" y="1555502"/>
                  <a:pt x="116149" y="1563782"/>
                  <a:pt x="110613" y="1570703"/>
                </a:cubicBezTo>
                <a:cubicBezTo>
                  <a:pt x="106270" y="1576132"/>
                  <a:pt x="100208" y="1580023"/>
                  <a:pt x="95865" y="1585452"/>
                </a:cubicBezTo>
                <a:cubicBezTo>
                  <a:pt x="60155" y="1630091"/>
                  <a:pt x="98524" y="1585090"/>
                  <a:pt x="73742" y="1629697"/>
                </a:cubicBezTo>
                <a:cubicBezTo>
                  <a:pt x="65134" y="1645192"/>
                  <a:pt x="49852" y="1657127"/>
                  <a:pt x="44246" y="1673942"/>
                </a:cubicBezTo>
                <a:cubicBezTo>
                  <a:pt x="34068" y="1704473"/>
                  <a:pt x="41183" y="1689597"/>
                  <a:pt x="22123" y="1718187"/>
                </a:cubicBezTo>
                <a:lnTo>
                  <a:pt x="7375" y="1762432"/>
                </a:lnTo>
                <a:lnTo>
                  <a:pt x="0" y="1784555"/>
                </a:lnTo>
                <a:cubicBezTo>
                  <a:pt x="2458" y="1826342"/>
                  <a:pt x="1961" y="1868408"/>
                  <a:pt x="7375" y="1909916"/>
                </a:cubicBezTo>
                <a:cubicBezTo>
                  <a:pt x="9386" y="1925331"/>
                  <a:pt x="11131" y="1943168"/>
                  <a:pt x="22123" y="1954161"/>
                </a:cubicBezTo>
                <a:cubicBezTo>
                  <a:pt x="27039" y="1959077"/>
                  <a:pt x="32528" y="1963481"/>
                  <a:pt x="36871" y="1968910"/>
                </a:cubicBezTo>
                <a:cubicBezTo>
                  <a:pt x="42407" y="1975831"/>
                  <a:pt x="45353" y="1984765"/>
                  <a:pt x="51620" y="1991032"/>
                </a:cubicBezTo>
                <a:cubicBezTo>
                  <a:pt x="65917" y="2005329"/>
                  <a:pt x="77870" y="2007157"/>
                  <a:pt x="95865" y="2013155"/>
                </a:cubicBezTo>
                <a:cubicBezTo>
                  <a:pt x="103239" y="2018071"/>
                  <a:pt x="109888" y="2024304"/>
                  <a:pt x="117987" y="2027903"/>
                </a:cubicBezTo>
                <a:cubicBezTo>
                  <a:pt x="132194" y="2034217"/>
                  <a:pt x="162233" y="2042652"/>
                  <a:pt x="162233" y="2042652"/>
                </a:cubicBezTo>
                <a:cubicBezTo>
                  <a:pt x="169607" y="2047568"/>
                  <a:pt x="176428" y="2053437"/>
                  <a:pt x="184355" y="2057400"/>
                </a:cubicBezTo>
                <a:cubicBezTo>
                  <a:pt x="194931" y="2062688"/>
                  <a:pt x="226529" y="2069787"/>
                  <a:pt x="235975" y="2072149"/>
                </a:cubicBezTo>
                <a:cubicBezTo>
                  <a:pt x="277762" y="2069691"/>
                  <a:pt x="319649" y="2068564"/>
                  <a:pt x="361336" y="2064774"/>
                </a:cubicBezTo>
                <a:cubicBezTo>
                  <a:pt x="373818" y="2063639"/>
                  <a:pt x="385875" y="2059642"/>
                  <a:pt x="398207" y="2057400"/>
                </a:cubicBezTo>
                <a:cubicBezTo>
                  <a:pt x="412918" y="2054725"/>
                  <a:pt x="427791" y="2052958"/>
                  <a:pt x="442452" y="2050026"/>
                </a:cubicBezTo>
                <a:cubicBezTo>
                  <a:pt x="480868" y="2042343"/>
                  <a:pt x="461277" y="2044648"/>
                  <a:pt x="494071" y="2035278"/>
                </a:cubicBezTo>
                <a:cubicBezTo>
                  <a:pt x="518766" y="2028222"/>
                  <a:pt x="544453" y="2024834"/>
                  <a:pt x="567813" y="2013155"/>
                </a:cubicBezTo>
                <a:cubicBezTo>
                  <a:pt x="577645" y="2008239"/>
                  <a:pt x="587206" y="2002737"/>
                  <a:pt x="597310" y="1998407"/>
                </a:cubicBezTo>
                <a:cubicBezTo>
                  <a:pt x="604455" y="1995345"/>
                  <a:pt x="612480" y="1994508"/>
                  <a:pt x="619433" y="1991032"/>
                </a:cubicBezTo>
                <a:cubicBezTo>
                  <a:pt x="627360" y="1987069"/>
                  <a:pt x="633456" y="1979883"/>
                  <a:pt x="641555" y="1976284"/>
                </a:cubicBezTo>
                <a:cubicBezTo>
                  <a:pt x="655761" y="1969970"/>
                  <a:pt x="671052" y="1966452"/>
                  <a:pt x="685800" y="1961536"/>
                </a:cubicBezTo>
                <a:cubicBezTo>
                  <a:pt x="693174" y="1959078"/>
                  <a:pt x="701455" y="1958473"/>
                  <a:pt x="707923" y="1954161"/>
                </a:cubicBezTo>
                <a:cubicBezTo>
                  <a:pt x="736514" y="1935102"/>
                  <a:pt x="721638" y="1942216"/>
                  <a:pt x="752168" y="1932039"/>
                </a:cubicBezTo>
                <a:cubicBezTo>
                  <a:pt x="785256" y="1898951"/>
                  <a:pt x="745963" y="1933847"/>
                  <a:pt x="789039" y="1909916"/>
                </a:cubicBezTo>
                <a:cubicBezTo>
                  <a:pt x="804534" y="1901308"/>
                  <a:pt x="833284" y="1880420"/>
                  <a:pt x="833284" y="1880420"/>
                </a:cubicBezTo>
                <a:cubicBezTo>
                  <a:pt x="862660" y="1836357"/>
                  <a:pt x="830578" y="1874670"/>
                  <a:pt x="870155" y="1850923"/>
                </a:cubicBezTo>
                <a:cubicBezTo>
                  <a:pt x="876117" y="1847346"/>
                  <a:pt x="878942" y="1839751"/>
                  <a:pt x="884904" y="1836174"/>
                </a:cubicBezTo>
                <a:cubicBezTo>
                  <a:pt x="891569" y="1832175"/>
                  <a:pt x="900074" y="1832276"/>
                  <a:pt x="907026" y="1828800"/>
                </a:cubicBezTo>
                <a:cubicBezTo>
                  <a:pt x="964206" y="1800211"/>
                  <a:pt x="895667" y="1825213"/>
                  <a:pt x="951271" y="1806678"/>
                </a:cubicBezTo>
                <a:cubicBezTo>
                  <a:pt x="958645" y="1801762"/>
                  <a:pt x="965295" y="1795529"/>
                  <a:pt x="973394" y="1791929"/>
                </a:cubicBezTo>
                <a:cubicBezTo>
                  <a:pt x="1001305" y="1779524"/>
                  <a:pt x="1025150" y="1775145"/>
                  <a:pt x="1054510" y="1769807"/>
                </a:cubicBezTo>
                <a:cubicBezTo>
                  <a:pt x="1101307" y="1761298"/>
                  <a:pt x="1106445" y="1761471"/>
                  <a:pt x="1157749" y="1755058"/>
                </a:cubicBezTo>
                <a:lnTo>
                  <a:pt x="1865671" y="1769807"/>
                </a:lnTo>
                <a:lnTo>
                  <a:pt x="2234381" y="1777181"/>
                </a:lnTo>
                <a:cubicBezTo>
                  <a:pt x="2339618" y="1774086"/>
                  <a:pt x="2523437" y="1770201"/>
                  <a:pt x="2639962" y="1762432"/>
                </a:cubicBezTo>
                <a:cubicBezTo>
                  <a:pt x="2662171" y="1760951"/>
                  <a:pt x="2684193" y="1757388"/>
                  <a:pt x="2706329" y="1755058"/>
                </a:cubicBezTo>
                <a:lnTo>
                  <a:pt x="2780071" y="1747684"/>
                </a:lnTo>
                <a:cubicBezTo>
                  <a:pt x="2789903" y="1745226"/>
                  <a:pt x="2799535" y="1741743"/>
                  <a:pt x="2809568" y="1740310"/>
                </a:cubicBezTo>
                <a:cubicBezTo>
                  <a:pt x="2930391" y="1723050"/>
                  <a:pt x="2839452" y="1742081"/>
                  <a:pt x="2927555" y="1725561"/>
                </a:cubicBezTo>
                <a:cubicBezTo>
                  <a:pt x="2952193" y="1720941"/>
                  <a:pt x="2977516" y="1718740"/>
                  <a:pt x="3001297" y="1710813"/>
                </a:cubicBezTo>
                <a:cubicBezTo>
                  <a:pt x="3008671" y="1708355"/>
                  <a:pt x="3015879" y="1705324"/>
                  <a:pt x="3023420" y="1703439"/>
                </a:cubicBezTo>
                <a:cubicBezTo>
                  <a:pt x="3035580" y="1700399"/>
                  <a:pt x="3048199" y="1699363"/>
                  <a:pt x="3060291" y="1696065"/>
                </a:cubicBezTo>
                <a:cubicBezTo>
                  <a:pt x="3075289" y="1691974"/>
                  <a:pt x="3089292" y="1684365"/>
                  <a:pt x="3104536" y="1681316"/>
                </a:cubicBezTo>
                <a:cubicBezTo>
                  <a:pt x="3129878" y="1676248"/>
                  <a:pt x="3146606" y="1673510"/>
                  <a:pt x="3170904" y="1666568"/>
                </a:cubicBezTo>
                <a:cubicBezTo>
                  <a:pt x="3178378" y="1664433"/>
                  <a:pt x="3185882" y="1662256"/>
                  <a:pt x="3193026" y="1659194"/>
                </a:cubicBezTo>
                <a:cubicBezTo>
                  <a:pt x="3203130" y="1654864"/>
                  <a:pt x="3212094" y="1647921"/>
                  <a:pt x="3222523" y="1644445"/>
                </a:cubicBezTo>
                <a:cubicBezTo>
                  <a:pt x="3241753" y="1638035"/>
                  <a:pt x="3281517" y="1629697"/>
                  <a:pt x="3281517" y="1629697"/>
                </a:cubicBezTo>
                <a:cubicBezTo>
                  <a:pt x="3291349" y="1624781"/>
                  <a:pt x="3300443" y="1617969"/>
                  <a:pt x="3311013" y="1614949"/>
                </a:cubicBezTo>
                <a:cubicBezTo>
                  <a:pt x="3335116" y="1608062"/>
                  <a:pt x="3360436" y="1606280"/>
                  <a:pt x="3384755" y="1600200"/>
                </a:cubicBezTo>
                <a:lnTo>
                  <a:pt x="3414252" y="1592826"/>
                </a:lnTo>
                <a:cubicBezTo>
                  <a:pt x="3421626" y="1587910"/>
                  <a:pt x="3428229" y="1581569"/>
                  <a:pt x="3436375" y="1578078"/>
                </a:cubicBezTo>
                <a:cubicBezTo>
                  <a:pt x="3445690" y="1574086"/>
                  <a:pt x="3456126" y="1573487"/>
                  <a:pt x="3465871" y="1570703"/>
                </a:cubicBezTo>
                <a:cubicBezTo>
                  <a:pt x="3473345" y="1568567"/>
                  <a:pt x="3480520" y="1565464"/>
                  <a:pt x="3487994" y="1563329"/>
                </a:cubicBezTo>
                <a:cubicBezTo>
                  <a:pt x="3497739" y="1560545"/>
                  <a:pt x="3507713" y="1558622"/>
                  <a:pt x="3517491" y="1555955"/>
                </a:cubicBezTo>
                <a:cubicBezTo>
                  <a:pt x="3534755" y="1551247"/>
                  <a:pt x="3552007" y="1546470"/>
                  <a:pt x="3569110" y="1541207"/>
                </a:cubicBezTo>
                <a:cubicBezTo>
                  <a:pt x="3583969" y="1536635"/>
                  <a:pt x="3598607" y="1531374"/>
                  <a:pt x="3613355" y="1526458"/>
                </a:cubicBezTo>
                <a:lnTo>
                  <a:pt x="3657600" y="1511710"/>
                </a:lnTo>
                <a:lnTo>
                  <a:pt x="3701846" y="1496961"/>
                </a:lnTo>
                <a:cubicBezTo>
                  <a:pt x="3711678" y="1492045"/>
                  <a:pt x="3721238" y="1486543"/>
                  <a:pt x="3731342" y="1482213"/>
                </a:cubicBezTo>
                <a:cubicBezTo>
                  <a:pt x="3738487" y="1479151"/>
                  <a:pt x="3746320" y="1477901"/>
                  <a:pt x="3753465" y="1474839"/>
                </a:cubicBezTo>
                <a:cubicBezTo>
                  <a:pt x="3763569" y="1470509"/>
                  <a:pt x="3772858" y="1464420"/>
                  <a:pt x="3782962" y="1460090"/>
                </a:cubicBezTo>
                <a:cubicBezTo>
                  <a:pt x="3790106" y="1457028"/>
                  <a:pt x="3797940" y="1455778"/>
                  <a:pt x="3805084" y="1452716"/>
                </a:cubicBezTo>
                <a:cubicBezTo>
                  <a:pt x="3815188" y="1448386"/>
                  <a:pt x="3824374" y="1442051"/>
                  <a:pt x="3834581" y="1437968"/>
                </a:cubicBezTo>
                <a:cubicBezTo>
                  <a:pt x="3849015" y="1432194"/>
                  <a:pt x="3878826" y="1423220"/>
                  <a:pt x="3878826" y="1423220"/>
                </a:cubicBezTo>
                <a:cubicBezTo>
                  <a:pt x="3883742" y="1418304"/>
                  <a:pt x="3887613" y="1412048"/>
                  <a:pt x="3893575" y="1408471"/>
                </a:cubicBezTo>
                <a:cubicBezTo>
                  <a:pt x="3900240" y="1404472"/>
                  <a:pt x="3908553" y="1404159"/>
                  <a:pt x="3915697" y="1401097"/>
                </a:cubicBezTo>
                <a:cubicBezTo>
                  <a:pt x="3925801" y="1396767"/>
                  <a:pt x="3935768" y="1392005"/>
                  <a:pt x="3945194" y="1386349"/>
                </a:cubicBezTo>
                <a:cubicBezTo>
                  <a:pt x="4008586" y="1348314"/>
                  <a:pt x="3967063" y="1364310"/>
                  <a:pt x="4011562" y="1349478"/>
                </a:cubicBezTo>
                <a:cubicBezTo>
                  <a:pt x="4079651" y="1304082"/>
                  <a:pt x="3995895" y="1362012"/>
                  <a:pt x="4048433" y="1319981"/>
                </a:cubicBezTo>
                <a:cubicBezTo>
                  <a:pt x="4055354" y="1314445"/>
                  <a:pt x="4063634" y="1310768"/>
                  <a:pt x="4070555" y="1305232"/>
                </a:cubicBezTo>
                <a:cubicBezTo>
                  <a:pt x="4075984" y="1300889"/>
                  <a:pt x="4079875" y="1294827"/>
                  <a:pt x="4085304" y="1290484"/>
                </a:cubicBezTo>
                <a:cubicBezTo>
                  <a:pt x="4092224" y="1284948"/>
                  <a:pt x="4100802" y="1281624"/>
                  <a:pt x="4107426" y="1275736"/>
                </a:cubicBezTo>
                <a:cubicBezTo>
                  <a:pt x="4183190" y="1208389"/>
                  <a:pt x="4123586" y="1250212"/>
                  <a:pt x="4173794" y="1216742"/>
                </a:cubicBezTo>
                <a:cubicBezTo>
                  <a:pt x="4178710" y="1209368"/>
                  <a:pt x="4182706" y="1201290"/>
                  <a:pt x="4188542" y="1194620"/>
                </a:cubicBezTo>
                <a:cubicBezTo>
                  <a:pt x="4218738" y="1160110"/>
                  <a:pt x="4217550" y="1162991"/>
                  <a:pt x="4247536" y="1143000"/>
                </a:cubicBezTo>
                <a:cubicBezTo>
                  <a:pt x="4254910" y="1133168"/>
                  <a:pt x="4262610" y="1123572"/>
                  <a:pt x="4269658" y="1113503"/>
                </a:cubicBezTo>
                <a:cubicBezTo>
                  <a:pt x="4284905" y="1091721"/>
                  <a:pt x="4299156" y="1069258"/>
                  <a:pt x="4313904" y="1047136"/>
                </a:cubicBezTo>
                <a:lnTo>
                  <a:pt x="4328652" y="1025013"/>
                </a:lnTo>
                <a:cubicBezTo>
                  <a:pt x="4333568" y="1017639"/>
                  <a:pt x="4340597" y="1011298"/>
                  <a:pt x="4343400" y="1002890"/>
                </a:cubicBezTo>
                <a:cubicBezTo>
                  <a:pt x="4351673" y="978074"/>
                  <a:pt x="4350946" y="976782"/>
                  <a:pt x="4365523" y="951271"/>
                </a:cubicBezTo>
                <a:cubicBezTo>
                  <a:pt x="4369920" y="943576"/>
                  <a:pt x="4375874" y="936844"/>
                  <a:pt x="4380271" y="929149"/>
                </a:cubicBezTo>
                <a:cubicBezTo>
                  <a:pt x="4385725" y="919604"/>
                  <a:pt x="4389566" y="909197"/>
                  <a:pt x="4395020" y="899652"/>
                </a:cubicBezTo>
                <a:cubicBezTo>
                  <a:pt x="4399417" y="891957"/>
                  <a:pt x="4405805" y="885456"/>
                  <a:pt x="4409768" y="877529"/>
                </a:cubicBezTo>
                <a:cubicBezTo>
                  <a:pt x="4413244" y="870577"/>
                  <a:pt x="4413367" y="862202"/>
                  <a:pt x="4417142" y="855407"/>
                </a:cubicBezTo>
                <a:cubicBezTo>
                  <a:pt x="4425750" y="839912"/>
                  <a:pt x="4441034" y="827977"/>
                  <a:pt x="4446639" y="811161"/>
                </a:cubicBezTo>
                <a:cubicBezTo>
                  <a:pt x="4470377" y="739948"/>
                  <a:pt x="4432310" y="850671"/>
                  <a:pt x="4468762" y="759542"/>
                </a:cubicBezTo>
                <a:cubicBezTo>
                  <a:pt x="4474536" y="745108"/>
                  <a:pt x="4478594" y="730045"/>
                  <a:pt x="4483510" y="715297"/>
                </a:cubicBezTo>
                <a:cubicBezTo>
                  <a:pt x="4493040" y="686706"/>
                  <a:pt x="4500090" y="667437"/>
                  <a:pt x="4505633" y="634181"/>
                </a:cubicBezTo>
                <a:cubicBezTo>
                  <a:pt x="4514285" y="582269"/>
                  <a:pt x="4508279" y="604121"/>
                  <a:pt x="4520381" y="567813"/>
                </a:cubicBezTo>
                <a:cubicBezTo>
                  <a:pt x="4517923" y="533400"/>
                  <a:pt x="4517038" y="498838"/>
                  <a:pt x="4513007" y="464574"/>
                </a:cubicBezTo>
                <a:cubicBezTo>
                  <a:pt x="4509916" y="438300"/>
                  <a:pt x="4505331" y="445762"/>
                  <a:pt x="4490884" y="427703"/>
                </a:cubicBezTo>
                <a:cubicBezTo>
                  <a:pt x="4485348" y="420783"/>
                  <a:pt x="4481672" y="412501"/>
                  <a:pt x="4476136" y="405581"/>
                </a:cubicBezTo>
                <a:cubicBezTo>
                  <a:pt x="4471793" y="400152"/>
                  <a:pt x="4465730" y="396261"/>
                  <a:pt x="4461387" y="390832"/>
                </a:cubicBezTo>
                <a:cubicBezTo>
                  <a:pt x="4455851" y="383912"/>
                  <a:pt x="4452407" y="375439"/>
                  <a:pt x="4446639" y="368710"/>
                </a:cubicBezTo>
                <a:cubicBezTo>
                  <a:pt x="4407908" y="323524"/>
                  <a:pt x="4430603" y="352932"/>
                  <a:pt x="4395020" y="324465"/>
                </a:cubicBezTo>
                <a:lnTo>
                  <a:pt x="4380271" y="265471"/>
                </a:lnTo>
                <a:close/>
              </a:path>
            </a:pathLst>
          </a:cu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6738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Square Root Forward Operator: Ensemble Size</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7620000" cy="461665"/>
          </a:xfrm>
          <a:prstGeom prst="rect">
            <a:avLst/>
          </a:prstGeom>
          <a:noFill/>
        </p:spPr>
        <p:txBody>
          <a:bodyPr wrap="square" rtlCol="0">
            <a:spAutoFit/>
          </a:bodyPr>
          <a:lstStyle/>
          <a:p>
            <a:r>
              <a:rPr lang="en-US" dirty="0"/>
              <a:t>20 Members: EAKF with linear regression always best.</a:t>
            </a:r>
          </a:p>
        </p:txBody>
      </p:sp>
      <p:sp>
        <p:nvSpPr>
          <p:cNvPr id="10" name="TextBox 9">
            <a:extLst>
              <a:ext uri="{FF2B5EF4-FFF2-40B4-BE49-F238E27FC236}">
                <a16:creationId xmlns:a16="http://schemas.microsoft.com/office/drawing/2014/main" id="{69A81848-7770-7E43-BD38-088D9FC1F275}"/>
              </a:ext>
            </a:extLst>
          </p:cNvPr>
          <p:cNvSpPr txBox="1"/>
          <p:nvPr/>
        </p:nvSpPr>
        <p:spPr>
          <a:xfrm>
            <a:off x="1066800" y="4980057"/>
            <a:ext cx="2260600" cy="1015663"/>
          </a:xfrm>
          <a:prstGeom prst="rect">
            <a:avLst/>
          </a:prstGeom>
          <a:solidFill>
            <a:schemeClr val="bg1"/>
          </a:solidFill>
        </p:spPr>
        <p:txBody>
          <a:bodyPr wrap="square" rtlCol="0">
            <a:spAutoFit/>
          </a:bodyPr>
          <a:lstStyle/>
          <a:p>
            <a:r>
              <a:rPr lang="en-US" sz="2000" dirty="0"/>
              <a:t>Blue ‘x’: </a:t>
            </a:r>
          </a:p>
          <a:p>
            <a:r>
              <a:rPr lang="en-US" sz="2000" dirty="0"/>
              <a:t>EAKF with linear regression best</a:t>
            </a:r>
          </a:p>
        </p:txBody>
      </p:sp>
      <p:cxnSp>
        <p:nvCxnSpPr>
          <p:cNvPr id="11" name="Straight Arrow Connector 10">
            <a:extLst>
              <a:ext uri="{FF2B5EF4-FFF2-40B4-BE49-F238E27FC236}">
                <a16:creationId xmlns:a16="http://schemas.microsoft.com/office/drawing/2014/main" id="{FCE8BAD6-0449-A84E-B178-EC28A06AADD7}"/>
              </a:ext>
            </a:extLst>
          </p:cNvPr>
          <p:cNvCxnSpPr>
            <a:cxnSpLocks/>
          </p:cNvCxnSpPr>
          <p:nvPr/>
        </p:nvCxnSpPr>
        <p:spPr>
          <a:xfrm flipV="1">
            <a:off x="2149782" y="4656026"/>
            <a:ext cx="759132" cy="353528"/>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6476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effectLst/>
              </a:rPr>
              <a:t>Schematic of a Sequential Ensemble Filter</a:t>
            </a:r>
            <a:endParaRPr lang="en-US" sz="2400"/>
          </a:p>
        </p:txBody>
      </p:sp>
      <p:pic>
        <p:nvPicPr>
          <p:cNvPr id="3" name="Picture 2" descr="DataAssimilationDiagram_fram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2055813"/>
            <a:ext cx="8280400" cy="4622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Box 5"/>
          <p:cNvSpPr txBox="1">
            <a:spLocks noChangeArrowheads="1"/>
          </p:cNvSpPr>
          <p:nvPr/>
        </p:nvSpPr>
        <p:spPr bwMode="auto">
          <a:xfrm>
            <a:off x="457200" y="1143000"/>
            <a:ext cx="7876572"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square" anchor="ctr">
            <a:spAutoFit/>
          </a:bodyPr>
          <a:lstStyle/>
          <a:p>
            <a:pPr marL="457200" indent="-457200" defTabSz="457200" eaLnBrk="1" fontAlgn="auto" hangingPunct="1">
              <a:spcBef>
                <a:spcPts val="0"/>
              </a:spcBef>
              <a:spcAft>
                <a:spcPts val="0"/>
              </a:spcAft>
              <a:buFont typeface="+mj-lt"/>
              <a:buAutoNum type="arabicPeriod" startAt="3"/>
            </a:pPr>
            <a:r>
              <a:rPr lang="en-US">
                <a:solidFill>
                  <a:prstClr val="black"/>
                </a:solidFill>
                <a:latin typeface="Calibri"/>
                <a:ea typeface="+mn-ea"/>
                <a:cs typeface="+mn-cs"/>
              </a:rPr>
              <a:t>Get </a:t>
            </a:r>
            <a:r>
              <a:rPr lang="en-US">
                <a:solidFill>
                  <a:srgbClr val="FF0000"/>
                </a:solidFill>
                <a:latin typeface="Calibri"/>
                <a:ea typeface="+mn-ea"/>
                <a:cs typeface="+mn-cs"/>
              </a:rPr>
              <a:t>observed value</a:t>
            </a:r>
            <a:r>
              <a:rPr lang="en-US">
                <a:solidFill>
                  <a:prstClr val="black"/>
                </a:solidFill>
                <a:latin typeface="Calibri"/>
                <a:ea typeface="+mn-ea"/>
                <a:cs typeface="+mn-cs"/>
              </a:rPr>
              <a:t> and </a:t>
            </a:r>
            <a:r>
              <a:rPr lang="en-US">
                <a:solidFill>
                  <a:srgbClr val="FF0000"/>
                </a:solidFill>
                <a:latin typeface="Calibri"/>
                <a:ea typeface="+mn-ea"/>
                <a:cs typeface="+mn-cs"/>
              </a:rPr>
              <a:t>observational error distribution</a:t>
            </a:r>
            <a:r>
              <a:rPr lang="en-US">
                <a:solidFill>
                  <a:prstClr val="black"/>
                </a:solidFill>
                <a:latin typeface="Calibri"/>
                <a:ea typeface="+mn-ea"/>
                <a:cs typeface="+mn-cs"/>
              </a:rPr>
              <a:t> from observing system.</a:t>
            </a:r>
          </a:p>
        </p:txBody>
      </p:sp>
    </p:spTree>
    <p:extLst>
      <p:ext uri="{BB962C8B-B14F-4D97-AF65-F5344CB8AC3E}">
        <p14:creationId xmlns:p14="http://schemas.microsoft.com/office/powerpoint/2010/main" val="23076527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Square Root Forward Operator: Ensemble Size</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7848600" cy="1200329"/>
          </a:xfrm>
          <a:prstGeom prst="rect">
            <a:avLst/>
          </a:prstGeom>
          <a:solidFill>
            <a:schemeClr val="bg1"/>
          </a:solidFill>
        </p:spPr>
        <p:txBody>
          <a:bodyPr wrap="square" rtlCol="0">
            <a:spAutoFit/>
          </a:bodyPr>
          <a:lstStyle/>
          <a:p>
            <a:r>
              <a:rPr lang="en-US" dirty="0"/>
              <a:t>40 Members: RHF with rank regression for large RMSE.</a:t>
            </a:r>
          </a:p>
          <a:p>
            <a:r>
              <a:rPr lang="en-US" dirty="0"/>
              <a:t>EAKF/linear regression for intermediate RMSE.</a:t>
            </a:r>
          </a:p>
          <a:p>
            <a:r>
              <a:rPr lang="en-US" dirty="0"/>
              <a:t>EnKF/linear for smaller RMSE.</a:t>
            </a:r>
          </a:p>
        </p:txBody>
      </p:sp>
    </p:spTree>
    <p:extLst>
      <p:ext uri="{BB962C8B-B14F-4D97-AF65-F5344CB8AC3E}">
        <p14:creationId xmlns:p14="http://schemas.microsoft.com/office/powerpoint/2010/main" val="1444648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Square Root Forward Operator: Ensemble Size</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7848600" cy="830997"/>
          </a:xfrm>
          <a:prstGeom prst="rect">
            <a:avLst/>
          </a:prstGeom>
          <a:solidFill>
            <a:schemeClr val="bg1"/>
          </a:solidFill>
        </p:spPr>
        <p:txBody>
          <a:bodyPr wrap="square" rtlCol="0">
            <a:spAutoFit/>
          </a:bodyPr>
          <a:lstStyle/>
          <a:p>
            <a:r>
              <a:rPr lang="en-US" dirty="0"/>
              <a:t>80 Members: RHF with rank regression for large RMSE.</a:t>
            </a:r>
          </a:p>
          <a:p>
            <a:r>
              <a:rPr lang="en-US" dirty="0"/>
              <a:t>EnKF/linear for smaller RMSE.</a:t>
            </a:r>
          </a:p>
        </p:txBody>
      </p:sp>
    </p:spTree>
    <p:extLst>
      <p:ext uri="{BB962C8B-B14F-4D97-AF65-F5344CB8AC3E}">
        <p14:creationId xmlns:p14="http://schemas.microsoft.com/office/powerpoint/2010/main" val="42334044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Square Root Forward Operator: Ensemble Size</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7924800" cy="830997"/>
          </a:xfrm>
          <a:prstGeom prst="rect">
            <a:avLst/>
          </a:prstGeom>
          <a:solidFill>
            <a:schemeClr val="bg1"/>
          </a:solidFill>
        </p:spPr>
        <p:txBody>
          <a:bodyPr wrap="square" rtlCol="0">
            <a:spAutoFit/>
          </a:bodyPr>
          <a:lstStyle/>
          <a:p>
            <a:r>
              <a:rPr lang="en-US" dirty="0"/>
              <a:t>160 Members: RHF with rank regression for large RMSE.</a:t>
            </a:r>
          </a:p>
          <a:p>
            <a:r>
              <a:rPr lang="en-US" dirty="0"/>
              <a:t>EnKF/linear for smaller RMSE.</a:t>
            </a:r>
          </a:p>
        </p:txBody>
      </p:sp>
    </p:spTree>
    <p:extLst>
      <p:ext uri="{BB962C8B-B14F-4D97-AF65-F5344CB8AC3E}">
        <p14:creationId xmlns:p14="http://schemas.microsoft.com/office/powerpoint/2010/main" val="3677789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Summary: Cube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7391400" cy="830997"/>
          </a:xfrm>
          <a:prstGeom prst="rect">
            <a:avLst/>
          </a:prstGeom>
          <a:noFill/>
        </p:spPr>
        <p:txBody>
          <a:bodyPr wrap="square" rtlCol="0">
            <a:spAutoFit/>
          </a:bodyPr>
          <a:lstStyle/>
          <a:p>
            <a:r>
              <a:rPr lang="en-US" dirty="0"/>
              <a:t>RHF with rank regression better for larger RMSE.</a:t>
            </a:r>
          </a:p>
          <a:p>
            <a:r>
              <a:rPr lang="en-US" dirty="0"/>
              <a:t>EnKF with linear regression better for smaller RMSE.</a:t>
            </a:r>
          </a:p>
        </p:txBody>
      </p:sp>
      <p:sp>
        <p:nvSpPr>
          <p:cNvPr id="9" name="TextBox 8">
            <a:extLst>
              <a:ext uri="{FF2B5EF4-FFF2-40B4-BE49-F238E27FC236}">
                <a16:creationId xmlns:a16="http://schemas.microsoft.com/office/drawing/2014/main" id="{8B5BD54E-C9C9-B44E-88F6-01F2F71EF0B3}"/>
              </a:ext>
            </a:extLst>
          </p:cNvPr>
          <p:cNvSpPr txBox="1"/>
          <p:nvPr/>
        </p:nvSpPr>
        <p:spPr>
          <a:xfrm>
            <a:off x="6781800" y="3841490"/>
            <a:ext cx="2260600" cy="1015663"/>
          </a:xfrm>
          <a:prstGeom prst="rect">
            <a:avLst/>
          </a:prstGeom>
          <a:solidFill>
            <a:schemeClr val="bg1"/>
          </a:solidFill>
        </p:spPr>
        <p:txBody>
          <a:bodyPr wrap="square" rtlCol="0">
            <a:spAutoFit/>
          </a:bodyPr>
          <a:lstStyle/>
          <a:p>
            <a:r>
              <a:rPr lang="en-US" sz="2000" dirty="0"/>
              <a:t>Red Triangle: </a:t>
            </a:r>
          </a:p>
          <a:p>
            <a:r>
              <a:rPr lang="en-US" sz="2000" dirty="0"/>
              <a:t>RHF with rank regression best</a:t>
            </a:r>
          </a:p>
        </p:txBody>
      </p:sp>
      <p:sp>
        <p:nvSpPr>
          <p:cNvPr id="10" name="TextBox 9">
            <a:extLst>
              <a:ext uri="{FF2B5EF4-FFF2-40B4-BE49-F238E27FC236}">
                <a16:creationId xmlns:a16="http://schemas.microsoft.com/office/drawing/2014/main" id="{69A81848-7770-7E43-BD38-088D9FC1F275}"/>
              </a:ext>
            </a:extLst>
          </p:cNvPr>
          <p:cNvSpPr txBox="1"/>
          <p:nvPr/>
        </p:nvSpPr>
        <p:spPr>
          <a:xfrm>
            <a:off x="1066800" y="4980057"/>
            <a:ext cx="2260600" cy="1015663"/>
          </a:xfrm>
          <a:prstGeom prst="rect">
            <a:avLst/>
          </a:prstGeom>
          <a:solidFill>
            <a:schemeClr val="bg1"/>
          </a:solidFill>
        </p:spPr>
        <p:txBody>
          <a:bodyPr wrap="square" rtlCol="0">
            <a:spAutoFit/>
          </a:bodyPr>
          <a:lstStyle/>
          <a:p>
            <a:r>
              <a:rPr lang="en-US" sz="2000" dirty="0"/>
              <a:t>Blue Circle: </a:t>
            </a:r>
          </a:p>
          <a:p>
            <a:r>
              <a:rPr lang="en-US" sz="2000" dirty="0"/>
              <a:t>EnKF with linear regression best</a:t>
            </a:r>
          </a:p>
        </p:txBody>
      </p:sp>
      <p:cxnSp>
        <p:nvCxnSpPr>
          <p:cNvPr id="11" name="Straight Arrow Connector 10">
            <a:extLst>
              <a:ext uri="{FF2B5EF4-FFF2-40B4-BE49-F238E27FC236}">
                <a16:creationId xmlns:a16="http://schemas.microsoft.com/office/drawing/2014/main" id="{FCE8BAD6-0449-A84E-B178-EC28A06AADD7}"/>
              </a:ext>
            </a:extLst>
          </p:cNvPr>
          <p:cNvCxnSpPr>
            <a:cxnSpLocks/>
          </p:cNvCxnSpPr>
          <p:nvPr/>
        </p:nvCxnSpPr>
        <p:spPr>
          <a:xfrm flipV="1">
            <a:off x="2149782" y="4857153"/>
            <a:ext cx="364818" cy="152401"/>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B0D4D62D-9B97-9E44-9F41-1BEC0729D348}"/>
              </a:ext>
            </a:extLst>
          </p:cNvPr>
          <p:cNvCxnSpPr>
            <a:cxnSpLocks/>
          </p:cNvCxnSpPr>
          <p:nvPr/>
        </p:nvCxnSpPr>
        <p:spPr>
          <a:xfrm flipH="1" flipV="1">
            <a:off x="6705600" y="3352800"/>
            <a:ext cx="533401" cy="488690"/>
          </a:xfrm>
          <a:prstGeom prst="straightConnector1">
            <a:avLst/>
          </a:prstGeom>
          <a:ln w="31750">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462271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Summary: Square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7391400" cy="830997"/>
          </a:xfrm>
          <a:prstGeom prst="rect">
            <a:avLst/>
          </a:prstGeom>
          <a:solidFill>
            <a:schemeClr val="bg1"/>
          </a:solidFill>
        </p:spPr>
        <p:txBody>
          <a:bodyPr wrap="square" rtlCol="0">
            <a:spAutoFit/>
          </a:bodyPr>
          <a:lstStyle/>
          <a:p>
            <a:r>
              <a:rPr lang="en-US" dirty="0"/>
              <a:t>RHF/linear better for larger RMSE.</a:t>
            </a:r>
          </a:p>
          <a:p>
            <a:r>
              <a:rPr lang="en-US" dirty="0"/>
              <a:t>Mixed for smaller RMSE.</a:t>
            </a:r>
          </a:p>
        </p:txBody>
      </p:sp>
      <p:sp>
        <p:nvSpPr>
          <p:cNvPr id="9" name="TextBox 8">
            <a:extLst>
              <a:ext uri="{FF2B5EF4-FFF2-40B4-BE49-F238E27FC236}">
                <a16:creationId xmlns:a16="http://schemas.microsoft.com/office/drawing/2014/main" id="{8B5BD54E-C9C9-B44E-88F6-01F2F71EF0B3}"/>
              </a:ext>
            </a:extLst>
          </p:cNvPr>
          <p:cNvSpPr txBox="1"/>
          <p:nvPr/>
        </p:nvSpPr>
        <p:spPr>
          <a:xfrm>
            <a:off x="6781800" y="3841490"/>
            <a:ext cx="2260600" cy="400110"/>
          </a:xfrm>
          <a:prstGeom prst="rect">
            <a:avLst/>
          </a:prstGeom>
          <a:solidFill>
            <a:schemeClr val="bg1"/>
          </a:solidFill>
        </p:spPr>
        <p:txBody>
          <a:bodyPr wrap="square" rtlCol="0">
            <a:spAutoFit/>
          </a:bodyPr>
          <a:lstStyle/>
          <a:p>
            <a:endParaRPr lang="en-US" sz="2000" dirty="0"/>
          </a:p>
        </p:txBody>
      </p:sp>
    </p:spTree>
    <p:extLst>
      <p:ext uri="{BB962C8B-B14F-4D97-AF65-F5344CB8AC3E}">
        <p14:creationId xmlns:p14="http://schemas.microsoft.com/office/powerpoint/2010/main" val="21232344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Summary: Square Forward Operator Results</a:t>
            </a:r>
          </a:p>
        </p:txBody>
      </p:sp>
      <p:pic>
        <p:nvPicPr>
          <p:cNvPr id="3" name="Picture 2">
            <a:extLst>
              <a:ext uri="{FF2B5EF4-FFF2-40B4-BE49-F238E27FC236}">
                <a16:creationId xmlns:a16="http://schemas.microsoft.com/office/drawing/2014/main" id="{A599B029-F718-3D42-A681-D863CFBE1035}"/>
              </a:ext>
            </a:extLst>
          </p:cNvPr>
          <p:cNvPicPr>
            <a:picLocks noChangeAspect="1"/>
          </p:cNvPicPr>
          <p:nvPr/>
        </p:nvPicPr>
        <p:blipFill>
          <a:blip r:embed="rId2"/>
          <a:stretch>
            <a:fillRect/>
          </a:stretch>
        </p:blipFill>
        <p:spPr>
          <a:xfrm>
            <a:off x="2082800" y="1600200"/>
            <a:ext cx="4978400" cy="3733800"/>
          </a:xfrm>
          <a:prstGeom prst="rect">
            <a:avLst/>
          </a:prstGeom>
        </p:spPr>
      </p:pic>
      <p:sp>
        <p:nvSpPr>
          <p:cNvPr id="5" name="TextBox 4">
            <a:extLst>
              <a:ext uri="{FF2B5EF4-FFF2-40B4-BE49-F238E27FC236}">
                <a16:creationId xmlns:a16="http://schemas.microsoft.com/office/drawing/2014/main" id="{0CC8388F-586A-B44C-8A6C-5772BC329138}"/>
              </a:ext>
            </a:extLst>
          </p:cNvPr>
          <p:cNvSpPr txBox="1"/>
          <p:nvPr/>
        </p:nvSpPr>
        <p:spPr>
          <a:xfrm>
            <a:off x="685800" y="685800"/>
            <a:ext cx="7391400" cy="1200329"/>
          </a:xfrm>
          <a:prstGeom prst="rect">
            <a:avLst/>
          </a:prstGeom>
          <a:solidFill>
            <a:schemeClr val="bg1"/>
          </a:solidFill>
        </p:spPr>
        <p:txBody>
          <a:bodyPr wrap="square" rtlCol="0">
            <a:spAutoFit/>
          </a:bodyPr>
          <a:lstStyle/>
          <a:p>
            <a:r>
              <a:rPr lang="en-US" dirty="0"/>
              <a:t>RHF/linear better for larger RMSE.</a:t>
            </a:r>
          </a:p>
          <a:p>
            <a:r>
              <a:rPr lang="en-US" dirty="0"/>
              <a:t>Mixed for smaller RMSE.</a:t>
            </a:r>
          </a:p>
          <a:p>
            <a:r>
              <a:rPr lang="en-US" dirty="0">
                <a:solidFill>
                  <a:srgbClr val="FF0000"/>
                </a:solidFill>
              </a:rPr>
              <a:t>Observation operator is not invertible!</a:t>
            </a:r>
          </a:p>
        </p:txBody>
      </p:sp>
      <p:sp>
        <p:nvSpPr>
          <p:cNvPr id="9" name="TextBox 8">
            <a:extLst>
              <a:ext uri="{FF2B5EF4-FFF2-40B4-BE49-F238E27FC236}">
                <a16:creationId xmlns:a16="http://schemas.microsoft.com/office/drawing/2014/main" id="{8B5BD54E-C9C9-B44E-88F6-01F2F71EF0B3}"/>
              </a:ext>
            </a:extLst>
          </p:cNvPr>
          <p:cNvSpPr txBox="1"/>
          <p:nvPr/>
        </p:nvSpPr>
        <p:spPr>
          <a:xfrm>
            <a:off x="6781800" y="3841490"/>
            <a:ext cx="2260600" cy="400110"/>
          </a:xfrm>
          <a:prstGeom prst="rect">
            <a:avLst/>
          </a:prstGeom>
          <a:solidFill>
            <a:schemeClr val="bg1"/>
          </a:solidFill>
        </p:spPr>
        <p:txBody>
          <a:bodyPr wrap="square" rtlCol="0">
            <a:spAutoFit/>
          </a:bodyPr>
          <a:lstStyle/>
          <a:p>
            <a:endParaRPr lang="en-US" sz="2000" dirty="0"/>
          </a:p>
        </p:txBody>
      </p:sp>
    </p:spTree>
    <p:extLst>
      <p:ext uri="{BB962C8B-B14F-4D97-AF65-F5344CB8AC3E}">
        <p14:creationId xmlns:p14="http://schemas.microsoft.com/office/powerpoint/2010/main" val="23131401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sk-SK" sz="1400" dirty="0">
                <a:solidFill>
                  <a:schemeClr val="tx1"/>
                </a:solidFill>
                <a:latin typeface="Calibri"/>
              </a:rPr>
              <a:t>AMS, 7 January 2019</a:t>
            </a:r>
            <a:endParaRPr lang="en-US" sz="1400" dirty="0">
              <a:solidFill>
                <a:schemeClr val="tx1"/>
              </a:solidFill>
              <a:latin typeface="Calibri"/>
            </a:endParaRPr>
          </a:p>
        </p:txBody>
      </p:sp>
      <p:sp>
        <p:nvSpPr>
          <p:cNvPr id="9" name="TextBox 8"/>
          <p:cNvSpPr txBox="1"/>
          <p:nvPr/>
        </p:nvSpPr>
        <p:spPr>
          <a:xfrm>
            <a:off x="457200" y="914400"/>
            <a:ext cx="8305800" cy="8125301"/>
          </a:xfrm>
          <a:prstGeom prst="rect">
            <a:avLst/>
          </a:prstGeom>
          <a:noFill/>
        </p:spPr>
        <p:txBody>
          <a:bodyPr wrap="square" rtlCol="0">
            <a:spAutoFit/>
          </a:bodyPr>
          <a:lstStyle/>
          <a:p>
            <a:pPr defTabSz="457200" eaLnBrk="1" fontAlgn="auto" hangingPunct="1">
              <a:spcBef>
                <a:spcPts val="0"/>
              </a:spcBef>
              <a:spcAft>
                <a:spcPts val="0"/>
              </a:spcAft>
            </a:pPr>
            <a:r>
              <a:rPr lang="en-US" dirty="0">
                <a:solidFill>
                  <a:prstClr val="black"/>
                </a:solidFill>
                <a:latin typeface="Times New Roman"/>
                <a:ea typeface="+mn-ea"/>
                <a:cs typeface="Times New Roman"/>
              </a:rPr>
              <a:t>Computational cost for the state variable update:</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ea typeface="+mn-ea"/>
                <a:cs typeface="Times New Roman"/>
              </a:rPr>
              <a:t>	Base regression: 	O(m</a:t>
            </a:r>
            <a:r>
              <a:rPr lang="en-US" baseline="30000" dirty="0">
                <a:solidFill>
                  <a:prstClr val="black"/>
                </a:solidFill>
                <a:latin typeface="Times New Roman"/>
                <a:ea typeface="+mn-ea"/>
                <a:cs typeface="Times New Roman"/>
              </a:rPr>
              <a:t>2</a:t>
            </a:r>
            <a:r>
              <a:rPr lang="en-US" dirty="0">
                <a:solidFill>
                  <a:prstClr val="black"/>
                </a:solidFill>
                <a:latin typeface="Times New Roman"/>
                <a:ea typeface="+mn-ea"/>
                <a:cs typeface="Times New Roman"/>
              </a:rPr>
              <a:t>n)</a:t>
            </a:r>
          </a:p>
          <a:p>
            <a:pPr defTabSz="457200" eaLnBrk="1" fontAlgn="auto" hangingPunct="1">
              <a:spcBef>
                <a:spcPts val="0"/>
              </a:spcBef>
              <a:spcAft>
                <a:spcPts val="0"/>
              </a:spcAft>
            </a:pPr>
            <a:r>
              <a:rPr lang="en-US" dirty="0">
                <a:solidFill>
                  <a:prstClr val="black"/>
                </a:solidFill>
                <a:latin typeface="Times New Roman"/>
                <a:ea typeface="+mn-ea"/>
                <a:cs typeface="Times New Roman"/>
              </a:rPr>
              <a:t>	Rank regression: 	O(m</a:t>
            </a:r>
            <a:r>
              <a:rPr lang="en-US" baseline="30000" dirty="0">
                <a:solidFill>
                  <a:prstClr val="black"/>
                </a:solidFill>
                <a:latin typeface="Times New Roman"/>
                <a:ea typeface="+mn-ea"/>
                <a:cs typeface="Times New Roman"/>
              </a:rPr>
              <a:t>2</a:t>
            </a:r>
            <a:r>
              <a:rPr lang="en-US" dirty="0">
                <a:solidFill>
                  <a:prstClr val="black"/>
                </a:solidFill>
                <a:latin typeface="Times New Roman"/>
                <a:ea typeface="+mn-ea"/>
                <a:cs typeface="Times New Roman"/>
              </a:rPr>
              <a:t>nlogn)</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r>
              <a:rPr lang="en-US" dirty="0">
                <a:solidFill>
                  <a:prstClr val="black"/>
                </a:solidFill>
                <a:latin typeface="Times New Roman"/>
                <a:cs typeface="Times New Roman"/>
              </a:rPr>
              <a:t>	m: sum of state size plus number of observations,</a:t>
            </a:r>
          </a:p>
          <a:p>
            <a:pPr defTabSz="457200" eaLnBrk="1" fontAlgn="auto" hangingPunct="1">
              <a:spcBef>
                <a:spcPts val="0"/>
              </a:spcBef>
              <a:spcAft>
                <a:spcPts val="0"/>
              </a:spcAft>
            </a:pPr>
            <a:r>
              <a:rPr lang="en-US" dirty="0">
                <a:solidFill>
                  <a:prstClr val="black"/>
                </a:solidFill>
                <a:latin typeface="Times New Roman"/>
                <a:cs typeface="Times New Roman"/>
              </a:rPr>
              <a:t>	n: ensemble size.</a:t>
            </a:r>
          </a:p>
          <a:p>
            <a:pPr defTabSz="457200" eaLnBrk="1" fontAlgn="auto" hangingPunct="1">
              <a:spcBef>
                <a:spcPts val="0"/>
              </a:spcBef>
              <a:spcAft>
                <a:spcPts val="0"/>
              </a:spcAft>
            </a:pPr>
            <a:endParaRPr lang="en-US" dirty="0">
              <a:solidFill>
                <a:srgbClr val="FF0000"/>
              </a:solidFill>
              <a:latin typeface="Times New Roman"/>
              <a:cs typeface="Times New Roman"/>
            </a:endParaRPr>
          </a:p>
          <a:p>
            <a:pPr defTabSz="457200" eaLnBrk="1" fontAlgn="auto" hangingPunct="1">
              <a:spcBef>
                <a:spcPts val="0"/>
              </a:spcBef>
              <a:spcAft>
                <a:spcPts val="0"/>
              </a:spcAft>
            </a:pPr>
            <a:r>
              <a:rPr lang="en-US" dirty="0">
                <a:latin typeface="Times New Roman"/>
                <a:cs typeface="Times New Roman"/>
              </a:rPr>
              <a:t>Average rank cost can be made </a:t>
            </a:r>
            <a:r>
              <a:rPr lang="en-US" dirty="0">
                <a:solidFill>
                  <a:prstClr val="black"/>
                </a:solidFill>
                <a:latin typeface="Times New Roman"/>
                <a:cs typeface="Times New Roman"/>
              </a:rPr>
              <a:t>O(m</a:t>
            </a:r>
            <a:r>
              <a:rPr lang="en-US" baseline="30000" dirty="0">
                <a:solidFill>
                  <a:prstClr val="black"/>
                </a:solidFill>
                <a:latin typeface="Times New Roman"/>
                <a:cs typeface="Times New Roman"/>
              </a:rPr>
              <a:t>2</a:t>
            </a:r>
            <a:r>
              <a:rPr lang="en-US" dirty="0">
                <a:solidFill>
                  <a:prstClr val="black"/>
                </a:solidFill>
                <a:latin typeface="Times New Roman"/>
                <a:cs typeface="Times New Roman"/>
              </a:rPr>
              <a:t>n) </a:t>
            </a:r>
            <a:r>
              <a:rPr lang="en-US" dirty="0">
                <a:latin typeface="Times New Roman"/>
                <a:cs typeface="Times New Roman"/>
              </a:rPr>
              <a:t>with some work</a:t>
            </a:r>
          </a:p>
          <a:p>
            <a:pPr defTabSz="457200" eaLnBrk="1" fontAlgn="auto" hangingPunct="1">
              <a:spcBef>
                <a:spcPts val="0"/>
              </a:spcBef>
              <a:spcAft>
                <a:spcPts val="0"/>
              </a:spcAft>
            </a:pPr>
            <a:r>
              <a:rPr lang="en-US" dirty="0">
                <a:latin typeface="Times New Roman"/>
                <a:cs typeface="Times New Roman"/>
              </a:rPr>
              <a:t>	 (smart sorting and searching).</a:t>
            </a:r>
          </a:p>
          <a:p>
            <a:pPr defTabSz="457200" eaLnBrk="1" fontAlgn="auto" hangingPunct="1">
              <a:spcBef>
                <a:spcPts val="0"/>
              </a:spcBef>
              <a:spcAft>
                <a:spcPts val="0"/>
              </a:spcAft>
            </a:pPr>
            <a:endParaRPr lang="en-US" dirty="0">
              <a:latin typeface="Times New Roman"/>
              <a:cs typeface="Times New Roman"/>
            </a:endParaRPr>
          </a:p>
          <a:p>
            <a:pPr defTabSz="457200" eaLnBrk="1" fontAlgn="auto" hangingPunct="1">
              <a:spcBef>
                <a:spcPts val="0"/>
              </a:spcBef>
              <a:spcAft>
                <a:spcPts val="0"/>
              </a:spcAft>
            </a:pPr>
            <a:r>
              <a:rPr lang="en-US" dirty="0">
                <a:latin typeface="Times New Roman"/>
                <a:cs typeface="Times New Roman"/>
              </a:rPr>
              <a:t>Good for GPUs (more computation per byte).</a:t>
            </a: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Times New Roman"/>
              <a:ea typeface="+mn-ea"/>
              <a:cs typeface="Times New Roman"/>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endParaRPr lang="en-US" dirty="0">
              <a:solidFill>
                <a:prstClr val="black"/>
              </a:solidFill>
              <a:latin typeface="Calibri"/>
              <a:ea typeface="+mn-ea"/>
              <a:cs typeface="+mn-cs"/>
            </a:endParaRPr>
          </a:p>
          <a:p>
            <a:pPr defTabSz="457200" eaLnBrk="1" fontAlgn="auto" hangingPunct="1">
              <a:spcBef>
                <a:spcPts val="0"/>
              </a:spcBef>
              <a:spcAft>
                <a:spcPts val="0"/>
              </a:spcAft>
            </a:pPr>
            <a:r>
              <a:rPr lang="en-US" dirty="0">
                <a:solidFill>
                  <a:prstClr val="black"/>
                </a:solidFill>
                <a:latin typeface="Calibri"/>
                <a:ea typeface="+mn-ea"/>
                <a:cs typeface="+mn-cs"/>
              </a:rPr>
              <a:t>	</a:t>
            </a:r>
          </a:p>
          <a:p>
            <a:pPr defTabSz="457200" eaLnBrk="1" fontAlgn="auto" hangingPunct="1">
              <a:spcBef>
                <a:spcPts val="0"/>
              </a:spcBef>
              <a:spcAft>
                <a:spcPts val="0"/>
              </a:spcAft>
            </a:pPr>
            <a:r>
              <a:rPr lang="en-US" dirty="0">
                <a:solidFill>
                  <a:prstClr val="black"/>
                </a:solidFill>
                <a:latin typeface="Calibri"/>
                <a:ea typeface="+mn-ea"/>
                <a:cs typeface="+mn-cs"/>
              </a:rPr>
              <a:t> </a:t>
            </a:r>
            <a:endParaRPr lang="en-US" sz="1800" dirty="0">
              <a:solidFill>
                <a:prstClr val="black"/>
              </a:solidFill>
              <a:latin typeface="Calibri"/>
              <a:ea typeface="+mn-ea"/>
              <a:cs typeface="+mn-cs"/>
            </a:endParaRPr>
          </a:p>
          <a:p>
            <a:pPr defTabSz="457200" eaLnBrk="1" fontAlgn="auto" hangingPunct="1">
              <a:spcBef>
                <a:spcPts val="0"/>
              </a:spcBef>
              <a:spcAft>
                <a:spcPts val="0"/>
              </a:spcAft>
            </a:pPr>
            <a:endParaRPr lang="en-US" sz="1800" dirty="0">
              <a:solidFill>
                <a:prstClr val="black"/>
              </a:solidFill>
              <a:latin typeface="Calibri"/>
              <a:ea typeface="+mn-ea"/>
              <a:cs typeface="+mn-cs"/>
            </a:endParaRPr>
          </a:p>
        </p:txBody>
      </p:sp>
      <p:sp>
        <p:nvSpPr>
          <p:cNvPr id="8" name="TextBox 7"/>
          <p:cNvSpPr txBox="1"/>
          <p:nvPr/>
        </p:nvSpPr>
        <p:spPr>
          <a:xfrm>
            <a:off x="0" y="-1"/>
            <a:ext cx="9144000" cy="523220"/>
          </a:xfrm>
          <a:prstGeom prst="rect">
            <a:avLst/>
          </a:prstGeom>
          <a:solidFill>
            <a:srgbClr val="3366FF"/>
          </a:solidFill>
        </p:spPr>
        <p:txBody>
          <a:bodyPr wrap="square" rtlCol="0">
            <a:spAutoFit/>
          </a:bodyPr>
          <a:lstStyle/>
          <a:p>
            <a:pPr algn="ctr"/>
            <a:r>
              <a:rPr lang="en-US" sz="2800" dirty="0">
                <a:solidFill>
                  <a:schemeClr val="bg1"/>
                </a:solidFill>
              </a:rPr>
              <a:t>Computational Cost</a:t>
            </a:r>
          </a:p>
        </p:txBody>
      </p:sp>
    </p:spTree>
    <p:extLst>
      <p:ext uri="{BB962C8B-B14F-4D97-AF65-F5344CB8AC3E}">
        <p14:creationId xmlns:p14="http://schemas.microsoft.com/office/powerpoint/2010/main" val="37407105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r>
              <a:rPr lang="sk-SK" dirty="0"/>
              <a:t>AMS, 7 January 2019</a:t>
            </a:r>
            <a:endParaRPr lang="en-US" dirty="0"/>
          </a:p>
        </p:txBody>
      </p:sp>
      <p:sp>
        <p:nvSpPr>
          <p:cNvPr id="8" name="TextBox 7"/>
          <p:cNvSpPr txBox="1"/>
          <p:nvPr/>
        </p:nvSpPr>
        <p:spPr>
          <a:xfrm>
            <a:off x="0" y="0"/>
            <a:ext cx="9144000" cy="523220"/>
          </a:xfrm>
          <a:prstGeom prst="rect">
            <a:avLst/>
          </a:prstGeom>
          <a:solidFill>
            <a:srgbClr val="3366FF"/>
          </a:solidFill>
        </p:spPr>
        <p:txBody>
          <a:bodyPr wrap="square" rtlCol="0">
            <a:spAutoFit/>
          </a:bodyPr>
          <a:lstStyle/>
          <a:p>
            <a:pPr algn="ctr"/>
            <a:r>
              <a:rPr lang="en-US" sz="2800" dirty="0">
                <a:solidFill>
                  <a:schemeClr val="bg1"/>
                </a:solidFill>
              </a:rPr>
              <a:t>Conclusions</a:t>
            </a:r>
          </a:p>
        </p:txBody>
      </p:sp>
      <p:sp>
        <p:nvSpPr>
          <p:cNvPr id="3" name="TextBox 2"/>
          <p:cNvSpPr txBox="1"/>
          <p:nvPr/>
        </p:nvSpPr>
        <p:spPr>
          <a:xfrm>
            <a:off x="457200" y="914400"/>
            <a:ext cx="8305800" cy="3600986"/>
          </a:xfrm>
          <a:prstGeom prst="rect">
            <a:avLst/>
          </a:prstGeom>
          <a:noFill/>
        </p:spPr>
        <p:txBody>
          <a:bodyPr wrap="square" rtlCol="0">
            <a:spAutoFit/>
          </a:bodyPr>
          <a:lstStyle/>
          <a:p>
            <a:r>
              <a:rPr lang="en-US" sz="2000" dirty="0"/>
              <a:t>Non-Gaussian observation space methods can be superior to Gaussian.</a:t>
            </a:r>
          </a:p>
          <a:p>
            <a:endParaRPr lang="en-US" sz="2000" dirty="0"/>
          </a:p>
          <a:p>
            <a:r>
              <a:rPr lang="en-US" sz="2000" dirty="0"/>
              <a:t>Nonlinear regression can be superior in cases of strong nonlinearity.</a:t>
            </a:r>
          </a:p>
          <a:p>
            <a:endParaRPr lang="en-US" sz="2000" dirty="0"/>
          </a:p>
          <a:p>
            <a:r>
              <a:rPr lang="en-US" sz="2000" dirty="0"/>
              <a:t>Other nonlinear regressions (e.g. polynomial) can be effective.</a:t>
            </a:r>
          </a:p>
          <a:p>
            <a:endParaRPr lang="en-US" sz="2000" dirty="0"/>
          </a:p>
          <a:p>
            <a:r>
              <a:rPr lang="en-US" sz="2000" dirty="0"/>
              <a:t>Ensemble method details make significant differences in performance.</a:t>
            </a:r>
          </a:p>
          <a:p>
            <a:endParaRPr lang="en-US" sz="2000" dirty="0"/>
          </a:p>
          <a:p>
            <a:r>
              <a:rPr lang="en-US" sz="2000" dirty="0"/>
              <a:t>NWP applications should be carefully developed.</a:t>
            </a:r>
          </a:p>
          <a:p>
            <a:endParaRPr lang="en-US" dirty="0"/>
          </a:p>
          <a:p>
            <a:endParaRPr lang="en-US" dirty="0"/>
          </a:p>
        </p:txBody>
      </p:sp>
    </p:spTree>
    <p:extLst>
      <p:ext uri="{BB962C8B-B14F-4D97-AF65-F5344CB8AC3E}">
        <p14:creationId xmlns:p14="http://schemas.microsoft.com/office/powerpoint/2010/main" val="2551110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3"/>
          </p:nvPr>
        </p:nvSpPr>
        <p:spPr/>
        <p:txBody>
          <a:bodyPr/>
          <a:lstStyle/>
          <a:p>
            <a:pPr defTabSz="457200" eaLnBrk="1" fontAlgn="auto" hangingPunct="1">
              <a:spcBef>
                <a:spcPts val="0"/>
              </a:spcBef>
              <a:spcAft>
                <a:spcPts val="0"/>
              </a:spcAft>
            </a:pPr>
            <a:r>
              <a:rPr lang="sk-SK" dirty="0">
                <a:latin typeface="Calibri"/>
                <a:ea typeface="+mn-ea"/>
                <a:cs typeface="+mn-cs"/>
              </a:rPr>
              <a:t>AMS, 7 January 2019</a:t>
            </a:r>
            <a:endParaRPr lang="en-US" dirty="0">
              <a:latin typeface="Calibri"/>
              <a:ea typeface="+mn-ea"/>
              <a:cs typeface="+mn-cs"/>
            </a:endParaRPr>
          </a:p>
        </p:txBody>
      </p:sp>
      <p:sp>
        <p:nvSpPr>
          <p:cNvPr id="4" name="TextBox 3"/>
          <p:cNvSpPr txBox="1"/>
          <p:nvPr/>
        </p:nvSpPr>
        <p:spPr>
          <a:xfrm>
            <a:off x="0" y="4800600"/>
            <a:ext cx="9144000" cy="1384995"/>
          </a:xfrm>
          <a:prstGeom prst="rect">
            <a:avLst/>
          </a:prstGeom>
          <a:noFill/>
        </p:spPr>
        <p:txBody>
          <a:bodyPr wrap="square" rtlCol="0">
            <a:spAutoFit/>
          </a:bodyPr>
          <a:lstStyle/>
          <a:p>
            <a:pPr algn="ctr"/>
            <a:r>
              <a:rPr lang="en-US" sz="2000" dirty="0"/>
              <a:t>Anderson, J., Hoar, T., Raeder, K., Liu, H., Collins, N., Torn, R., Arellano, A., 2009: </a:t>
            </a:r>
            <a:r>
              <a:rPr lang="en-US" sz="2000" i="1" dirty="0"/>
              <a:t>The Data Assimilation Research Testbed: A community facility.</a:t>
            </a:r>
          </a:p>
          <a:p>
            <a:pPr algn="ctr"/>
            <a:r>
              <a:rPr lang="en-US" sz="2000" dirty="0"/>
              <a:t>BAMS, </a:t>
            </a:r>
            <a:r>
              <a:rPr lang="en-US" sz="2000" b="1" dirty="0"/>
              <a:t>90</a:t>
            </a:r>
            <a:r>
              <a:rPr lang="en-US" sz="2000" dirty="0"/>
              <a:t>, 1283—1296, doi: 10.1175/2009BAMS2618.1 </a:t>
            </a:r>
          </a:p>
          <a:p>
            <a:endParaRPr lang="en-US" dirty="0"/>
          </a:p>
        </p:txBody>
      </p:sp>
      <p:sp>
        <p:nvSpPr>
          <p:cNvPr id="5" name="Rectangle 3"/>
          <p:cNvSpPr txBox="1">
            <a:spLocks noChangeArrowheads="1"/>
          </p:cNvSpPr>
          <p:nvPr/>
        </p:nvSpPr>
        <p:spPr bwMode="auto">
          <a:xfrm>
            <a:off x="266700" y="3886200"/>
            <a:ext cx="8610600" cy="685800"/>
          </a:xfrm>
          <a:prstGeom prst="rect">
            <a:avLst/>
          </a:prstGeom>
          <a:noFill/>
          <a:ln w="9525">
            <a:noFill/>
            <a:miter lim="800000"/>
            <a:headEnd/>
            <a:tailEnd/>
          </a:ln>
        </p:spPr>
        <p:txBody>
          <a:bodyPr>
            <a:prstTxWarp prst="textNoShape">
              <a:avLst/>
            </a:prstTxWarp>
          </a:bodyPr>
          <a:lstStyle/>
          <a:p>
            <a:pPr algn="ctr" eaLnBrk="1" hangingPunct="1">
              <a:spcBef>
                <a:spcPct val="20000"/>
              </a:spcBef>
            </a:pPr>
            <a:r>
              <a:rPr lang="en-US" sz="3200" dirty="0"/>
              <a:t>www.image.ucar.edu/DAReS/DART</a:t>
            </a:r>
          </a:p>
        </p:txBody>
      </p:sp>
      <p:pic>
        <p:nvPicPr>
          <p:cNvPr id="6" name="Picture 4" descr="Dartboard7"/>
          <p:cNvPicPr>
            <a:picLocks noChangeAspect="1" noChangeArrowheads="1"/>
          </p:cNvPicPr>
          <p:nvPr/>
        </p:nvPicPr>
        <p:blipFill>
          <a:blip r:embed="rId3"/>
          <a:srcRect/>
          <a:stretch>
            <a:fillRect/>
          </a:stretch>
        </p:blipFill>
        <p:spPr bwMode="auto">
          <a:xfrm>
            <a:off x="1377950" y="1600200"/>
            <a:ext cx="6388100" cy="1889125"/>
          </a:xfrm>
          <a:prstGeom prst="rect">
            <a:avLst/>
          </a:prstGeom>
          <a:noFill/>
          <a:ln w="9525">
            <a:noFill/>
            <a:miter lim="800000"/>
            <a:headEnd/>
            <a:tailEnd/>
          </a:ln>
        </p:spPr>
      </p:pic>
      <p:sp>
        <p:nvSpPr>
          <p:cNvPr id="8" name="Title 7"/>
          <p:cNvSpPr>
            <a:spLocks noGrp="1"/>
          </p:cNvSpPr>
          <p:nvPr>
            <p:ph type="title" idx="4294967295"/>
          </p:nvPr>
        </p:nvSpPr>
        <p:spPr>
          <a:xfrm>
            <a:off x="685800" y="381000"/>
            <a:ext cx="7772400" cy="838200"/>
          </a:xfrm>
        </p:spPr>
        <p:txBody>
          <a:bodyPr/>
          <a:lstStyle/>
          <a:p>
            <a:pPr rtl="0" eaLnBrk="0" fontAlgn="base" hangingPunct="0"/>
            <a:r>
              <a:rPr lang="en-US" sz="2400" kern="1200" dirty="0">
                <a:solidFill>
                  <a:srgbClr val="000000"/>
                </a:solidFill>
                <a:effectLst/>
                <a:latin typeface="Arial"/>
                <a:ea typeface="ＭＳ Ｐゴシック"/>
                <a:cs typeface="ＭＳ Ｐゴシック"/>
              </a:rPr>
              <a:t>All results with DART/DARTLAB tools </a:t>
            </a:r>
            <a:br>
              <a:rPr lang="en-US" sz="2400" kern="1200" dirty="0">
                <a:solidFill>
                  <a:srgbClr val="000000"/>
                </a:solidFill>
                <a:effectLst/>
                <a:latin typeface="Arial"/>
                <a:ea typeface="ＭＳ Ｐゴシック"/>
                <a:cs typeface="ＭＳ Ｐゴシック"/>
              </a:rPr>
            </a:br>
            <a:r>
              <a:rPr lang="en-US" sz="2400" kern="1200" dirty="0">
                <a:solidFill>
                  <a:srgbClr val="000000"/>
                </a:solidFill>
                <a:effectLst/>
                <a:latin typeface="Arial"/>
                <a:ea typeface="ＭＳ Ｐゴシック"/>
                <a:cs typeface="ＭＳ Ｐゴシック"/>
              </a:rPr>
              <a:t>freely available in DART.</a:t>
            </a:r>
            <a:endParaRPr lang="en-US" sz="2400" dirty="0">
              <a:effectLst/>
            </a:endParaRPr>
          </a:p>
        </p:txBody>
      </p:sp>
    </p:spTree>
    <p:extLst>
      <p:ext uri="{BB962C8B-B14F-4D97-AF65-F5344CB8AC3E}">
        <p14:creationId xmlns:p14="http://schemas.microsoft.com/office/powerpoint/2010/main" val="29907615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dirty="0">
                <a:solidFill>
                  <a:schemeClr val="bg1"/>
                </a:solidFill>
                <a:ea typeface="ヒラギノ角ゴ Pro W3" charset="-128"/>
                <a:cs typeface="ヒラギノ角ゴ Pro W3" charset="-128"/>
              </a:rPr>
              <a:t>Multi-valued, not smooth example.</a:t>
            </a:r>
          </a:p>
        </p:txBody>
      </p:sp>
      <p:sp>
        <p:nvSpPr>
          <p:cNvPr id="10" name="TextBox 9"/>
          <p:cNvSpPr txBox="1"/>
          <p:nvPr/>
        </p:nvSpPr>
        <p:spPr>
          <a:xfrm>
            <a:off x="5105400" y="1066800"/>
            <a:ext cx="3733800" cy="1569660"/>
          </a:xfrm>
          <a:prstGeom prst="rect">
            <a:avLst/>
          </a:prstGeom>
          <a:noFill/>
        </p:spPr>
        <p:txBody>
          <a:bodyPr wrap="square" rtlCol="0">
            <a:spAutoFit/>
          </a:bodyPr>
          <a:lstStyle/>
          <a:p>
            <a:r>
              <a:rPr lang="en-US" dirty="0"/>
              <a:t>Similar in form to a wind speed observation with state velocity component.</a:t>
            </a:r>
          </a:p>
          <a:p>
            <a:endParaRPr lang="en-US" dirty="0"/>
          </a:p>
        </p:txBody>
      </p:sp>
      <p:pic>
        <p:nvPicPr>
          <p:cNvPr id="5" name="Picture 4">
            <a:extLst>
              <a:ext uri="{FF2B5EF4-FFF2-40B4-BE49-F238E27FC236}">
                <a16:creationId xmlns:a16="http://schemas.microsoft.com/office/drawing/2014/main" id="{A163BB93-830C-EA4B-A380-B6E1EA2EF785}"/>
              </a:ext>
            </a:extLst>
          </p:cNvPr>
          <p:cNvPicPr>
            <a:picLocks noChangeAspect="1"/>
          </p:cNvPicPr>
          <p:nvPr/>
        </p:nvPicPr>
        <p:blipFill rotWithShape="1">
          <a:blip r:embed="rId3"/>
          <a:srcRect l="11666" t="12205" r="48333" b="18627"/>
          <a:stretch/>
        </p:blipFill>
        <p:spPr>
          <a:xfrm>
            <a:off x="1066800" y="838200"/>
            <a:ext cx="3657600" cy="3886200"/>
          </a:xfrm>
          <a:prstGeom prst="rect">
            <a:avLst/>
          </a:prstGeom>
        </p:spPr>
      </p:pic>
    </p:spTree>
    <p:extLst>
      <p:ext uri="{BB962C8B-B14F-4D97-AF65-F5344CB8AC3E}">
        <p14:creationId xmlns:p14="http://schemas.microsoft.com/office/powerpoint/2010/main" val="3975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effectLst/>
              </a:rPr>
              <a:t>Schematic of a Sequential Ensemble Filter</a:t>
            </a:r>
            <a:endParaRPr lang="en-US" sz="2400"/>
          </a:p>
        </p:txBody>
      </p:sp>
      <p:pic>
        <p:nvPicPr>
          <p:cNvPr id="3" name="Picture 4" descr="DataAssimilationDiagram_fram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2055813"/>
            <a:ext cx="8280400" cy="4622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Box 6"/>
          <p:cNvSpPr txBox="1">
            <a:spLocks noChangeArrowheads="1"/>
          </p:cNvSpPr>
          <p:nvPr/>
        </p:nvSpPr>
        <p:spPr bwMode="auto">
          <a:xfrm>
            <a:off x="457200" y="1143000"/>
            <a:ext cx="8341175"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square" anchor="ctr">
            <a:spAutoFit/>
          </a:bodyPr>
          <a:lstStyle/>
          <a:p>
            <a:pPr marL="457200" indent="-457200" defTabSz="457200" eaLnBrk="1" fontAlgn="auto" hangingPunct="1">
              <a:spcBef>
                <a:spcPts val="0"/>
              </a:spcBef>
              <a:spcAft>
                <a:spcPts val="0"/>
              </a:spcAft>
              <a:buFont typeface="+mj-lt"/>
              <a:buAutoNum type="arabicPeriod" startAt="4"/>
            </a:pPr>
            <a:r>
              <a:rPr lang="en-US">
                <a:solidFill>
                  <a:prstClr val="black"/>
                </a:solidFill>
                <a:latin typeface="Calibri"/>
                <a:ea typeface="+mn-ea"/>
                <a:cs typeface="+mn-cs"/>
              </a:rPr>
              <a:t>Find the </a:t>
            </a:r>
            <a:r>
              <a:rPr lang="en-US">
                <a:solidFill>
                  <a:srgbClr val="0000FF"/>
                </a:solidFill>
                <a:latin typeface="Calibri"/>
                <a:ea typeface="+mn-ea"/>
                <a:cs typeface="+mn-cs"/>
              </a:rPr>
              <a:t>increments</a:t>
            </a:r>
            <a:r>
              <a:rPr lang="en-US">
                <a:solidFill>
                  <a:prstClr val="black"/>
                </a:solidFill>
                <a:latin typeface="Calibri"/>
                <a:ea typeface="+mn-ea"/>
                <a:cs typeface="+mn-cs"/>
              </a:rPr>
              <a:t> for the prior observation ensemble                  (this is a scalar problem for uncorrelated observation errors).</a:t>
            </a:r>
            <a:endParaRPr lang="en-US">
              <a:solidFill>
                <a:prstClr val="black"/>
              </a:solidFill>
              <a:latin typeface="Times New Roman" charset="0"/>
              <a:ea typeface="+mn-ea"/>
              <a:cs typeface="+mn-cs"/>
            </a:endParaRPr>
          </a:p>
        </p:txBody>
      </p:sp>
      <p:sp>
        <p:nvSpPr>
          <p:cNvPr id="5" name="Text Box 7"/>
          <p:cNvSpPr txBox="1">
            <a:spLocks noChangeArrowheads="1"/>
          </p:cNvSpPr>
          <p:nvPr/>
        </p:nvSpPr>
        <p:spPr bwMode="auto">
          <a:xfrm>
            <a:off x="4419600" y="4070866"/>
            <a:ext cx="4495800" cy="19389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square" anchor="ctr">
            <a:spAutoFit/>
          </a:bodyPr>
          <a:lstStyle/>
          <a:p>
            <a:pPr defTabSz="457200" eaLnBrk="1" fontAlgn="auto" hangingPunct="1">
              <a:spcBef>
                <a:spcPts val="0"/>
              </a:spcBef>
              <a:spcAft>
                <a:spcPts val="0"/>
              </a:spcAft>
            </a:pPr>
            <a:r>
              <a:rPr lang="en-US">
                <a:solidFill>
                  <a:prstClr val="black"/>
                </a:solidFill>
                <a:latin typeface="Calibri"/>
                <a:ea typeface="+mn-ea"/>
                <a:cs typeface="+mn-cs"/>
              </a:rPr>
              <a:t>Ensemble </a:t>
            </a:r>
            <a:r>
              <a:rPr lang="en-US" err="1">
                <a:solidFill>
                  <a:prstClr val="black"/>
                </a:solidFill>
                <a:latin typeface="Calibri"/>
                <a:ea typeface="+mn-ea"/>
                <a:cs typeface="+mn-cs"/>
              </a:rPr>
              <a:t>Kalman</a:t>
            </a:r>
            <a:r>
              <a:rPr lang="en-US">
                <a:solidFill>
                  <a:prstClr val="black"/>
                </a:solidFill>
                <a:latin typeface="Calibri"/>
                <a:ea typeface="+mn-ea"/>
                <a:cs typeface="+mn-cs"/>
              </a:rPr>
              <a:t> filters assume </a:t>
            </a:r>
            <a:r>
              <a:rPr lang="en-US" err="1">
                <a:solidFill>
                  <a:prstClr val="black"/>
                </a:solidFill>
                <a:latin typeface="Calibri"/>
                <a:ea typeface="+mn-ea"/>
                <a:cs typeface="+mn-cs"/>
              </a:rPr>
              <a:t>Gaussianity</a:t>
            </a:r>
            <a:r>
              <a:rPr lang="en-US">
                <a:solidFill>
                  <a:prstClr val="black"/>
                </a:solidFill>
                <a:latin typeface="Calibri"/>
                <a:ea typeface="+mn-ea"/>
                <a:cs typeface="+mn-cs"/>
              </a:rPr>
              <a:t> for this problem. </a:t>
            </a:r>
          </a:p>
          <a:p>
            <a:pPr defTabSz="457200" eaLnBrk="1" fontAlgn="auto" hangingPunct="1">
              <a:spcBef>
                <a:spcPts val="0"/>
              </a:spcBef>
              <a:spcAft>
                <a:spcPts val="0"/>
              </a:spcAft>
            </a:pPr>
            <a:endParaRPr lang="en-US">
              <a:solidFill>
                <a:prstClr val="black"/>
              </a:solidFill>
              <a:latin typeface="Calibri"/>
              <a:ea typeface="+mn-ea"/>
              <a:cs typeface="+mn-cs"/>
            </a:endParaRPr>
          </a:p>
          <a:p>
            <a:pPr defTabSz="457200" eaLnBrk="1" fontAlgn="auto" hangingPunct="1">
              <a:spcBef>
                <a:spcPts val="0"/>
              </a:spcBef>
              <a:spcAft>
                <a:spcPts val="0"/>
              </a:spcAft>
            </a:pPr>
            <a:r>
              <a:rPr lang="en-US">
                <a:solidFill>
                  <a:srgbClr val="FF0000"/>
                </a:solidFill>
                <a:latin typeface="Calibri"/>
                <a:ea typeface="+mn-ea"/>
                <a:cs typeface="+mn-cs"/>
              </a:rPr>
              <a:t>Can compute increments without Gaussian assumptions. (Old news).</a:t>
            </a:r>
            <a:endParaRPr lang="en-US">
              <a:solidFill>
                <a:srgbClr val="FF0000"/>
              </a:solidFill>
              <a:latin typeface="Times New Roman" charset="0"/>
              <a:ea typeface="+mn-ea"/>
              <a:cs typeface="+mn-cs"/>
            </a:endParaRPr>
          </a:p>
        </p:txBody>
      </p:sp>
    </p:spTree>
    <p:extLst>
      <p:ext uri="{BB962C8B-B14F-4D97-AF65-F5344CB8AC3E}">
        <p14:creationId xmlns:p14="http://schemas.microsoft.com/office/powerpoint/2010/main" val="30831307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dirty="0">
                <a:solidFill>
                  <a:schemeClr val="bg1"/>
                </a:solidFill>
                <a:ea typeface="ヒラギノ角ゴ Pro W3" charset="-128"/>
                <a:cs typeface="ヒラギノ角ゴ Pro W3" charset="-128"/>
              </a:rPr>
              <a:t>Multi-valued, not smooth example.</a:t>
            </a:r>
          </a:p>
        </p:txBody>
      </p:sp>
      <p:pic>
        <p:nvPicPr>
          <p:cNvPr id="5" name="Picture 4">
            <a:extLst>
              <a:ext uri="{FF2B5EF4-FFF2-40B4-BE49-F238E27FC236}">
                <a16:creationId xmlns:a16="http://schemas.microsoft.com/office/drawing/2014/main" id="{A163BB93-830C-EA4B-A380-B6E1EA2EF785}"/>
              </a:ext>
            </a:extLst>
          </p:cNvPr>
          <p:cNvPicPr>
            <a:picLocks noChangeAspect="1"/>
          </p:cNvPicPr>
          <p:nvPr/>
        </p:nvPicPr>
        <p:blipFill rotWithShape="1">
          <a:blip r:embed="rId3"/>
          <a:srcRect t="12205" r="48333" b="18627"/>
          <a:stretch/>
        </p:blipFill>
        <p:spPr>
          <a:xfrm>
            <a:off x="0" y="838200"/>
            <a:ext cx="4724400" cy="3886200"/>
          </a:xfrm>
          <a:prstGeom prst="rect">
            <a:avLst/>
          </a:prstGeom>
        </p:spPr>
      </p:pic>
      <p:sp>
        <p:nvSpPr>
          <p:cNvPr id="6" name="TextBox 5">
            <a:extLst>
              <a:ext uri="{FF2B5EF4-FFF2-40B4-BE49-F238E27FC236}">
                <a16:creationId xmlns:a16="http://schemas.microsoft.com/office/drawing/2014/main" id="{7045F0AA-CE6A-6A46-8C38-832623E04EAE}"/>
              </a:ext>
            </a:extLst>
          </p:cNvPr>
          <p:cNvSpPr txBox="1"/>
          <p:nvPr/>
        </p:nvSpPr>
        <p:spPr>
          <a:xfrm>
            <a:off x="5105400" y="1066800"/>
            <a:ext cx="3733800" cy="1569660"/>
          </a:xfrm>
          <a:prstGeom prst="rect">
            <a:avLst/>
          </a:prstGeom>
          <a:noFill/>
        </p:spPr>
        <p:txBody>
          <a:bodyPr wrap="square" rtlCol="0">
            <a:spAutoFit/>
          </a:bodyPr>
          <a:lstStyle/>
          <a:p>
            <a:r>
              <a:rPr lang="en-US" dirty="0">
                <a:solidFill>
                  <a:srgbClr val="FF0000"/>
                </a:solidFill>
              </a:rPr>
              <a:t>Standard regression </a:t>
            </a:r>
            <a:r>
              <a:rPr lang="en-US" dirty="0"/>
              <a:t>does not capture bimodality of state posterior.</a:t>
            </a:r>
          </a:p>
          <a:p>
            <a:endParaRPr lang="en-US" dirty="0"/>
          </a:p>
        </p:txBody>
      </p:sp>
    </p:spTree>
    <p:extLst>
      <p:ext uri="{BB962C8B-B14F-4D97-AF65-F5344CB8AC3E}">
        <p14:creationId xmlns:p14="http://schemas.microsoft.com/office/powerpoint/2010/main" val="3712582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dirty="0">
                <a:solidFill>
                  <a:schemeClr val="bg1"/>
                </a:solidFill>
                <a:ea typeface="ヒラギノ角ゴ Pro W3" charset="-128"/>
                <a:cs typeface="ヒラギノ角ゴ Pro W3" charset="-128"/>
              </a:rPr>
              <a:t>Multi-valued, not smooth example.</a:t>
            </a:r>
          </a:p>
        </p:txBody>
      </p:sp>
      <p:sp>
        <p:nvSpPr>
          <p:cNvPr id="10" name="TextBox 9"/>
          <p:cNvSpPr txBox="1"/>
          <p:nvPr/>
        </p:nvSpPr>
        <p:spPr>
          <a:xfrm>
            <a:off x="5105400" y="1066800"/>
            <a:ext cx="3733800" cy="1200329"/>
          </a:xfrm>
          <a:prstGeom prst="rect">
            <a:avLst/>
          </a:prstGeom>
          <a:noFill/>
        </p:spPr>
        <p:txBody>
          <a:bodyPr wrap="square" rtlCol="0">
            <a:spAutoFit/>
          </a:bodyPr>
          <a:lstStyle/>
          <a:p>
            <a:r>
              <a:rPr lang="en-US" dirty="0">
                <a:solidFill>
                  <a:srgbClr val="FF0000"/>
                </a:solidFill>
              </a:rPr>
              <a:t>Rank regression </a:t>
            </a:r>
            <a:r>
              <a:rPr lang="en-US" dirty="0"/>
              <a:t>nearly identical in this case.</a:t>
            </a:r>
          </a:p>
          <a:p>
            <a:endParaRPr lang="en-US" dirty="0"/>
          </a:p>
        </p:txBody>
      </p:sp>
      <p:pic>
        <p:nvPicPr>
          <p:cNvPr id="5" name="Picture 4">
            <a:extLst>
              <a:ext uri="{FF2B5EF4-FFF2-40B4-BE49-F238E27FC236}">
                <a16:creationId xmlns:a16="http://schemas.microsoft.com/office/drawing/2014/main" id="{A163BB93-830C-EA4B-A380-B6E1EA2EF785}"/>
              </a:ext>
            </a:extLst>
          </p:cNvPr>
          <p:cNvPicPr>
            <a:picLocks noChangeAspect="1"/>
          </p:cNvPicPr>
          <p:nvPr/>
        </p:nvPicPr>
        <p:blipFill rotWithShape="1">
          <a:blip r:embed="rId3"/>
          <a:srcRect l="-833" t="12205" r="48333" b="18627"/>
          <a:stretch/>
        </p:blipFill>
        <p:spPr>
          <a:xfrm>
            <a:off x="-76200" y="838200"/>
            <a:ext cx="4800600" cy="3886200"/>
          </a:xfrm>
          <a:prstGeom prst="rect">
            <a:avLst/>
          </a:prstGeom>
        </p:spPr>
      </p:pic>
    </p:spTree>
    <p:extLst>
      <p:ext uri="{BB962C8B-B14F-4D97-AF65-F5344CB8AC3E}">
        <p14:creationId xmlns:p14="http://schemas.microsoft.com/office/powerpoint/2010/main" val="107608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effectLst/>
              </a:rPr>
              <a:t>Schematic of a Sequential Ensemble Filter</a:t>
            </a:r>
            <a:endParaRPr lang="en-US" sz="2400"/>
          </a:p>
        </p:txBody>
      </p:sp>
      <p:pic>
        <p:nvPicPr>
          <p:cNvPr id="3" name="Picture 2" descr="DataAssimilationDiagram_fram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2055813"/>
            <a:ext cx="8280400" cy="4622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Box 5"/>
          <p:cNvSpPr txBox="1">
            <a:spLocks noChangeArrowheads="1"/>
          </p:cNvSpPr>
          <p:nvPr/>
        </p:nvSpPr>
        <p:spPr bwMode="auto">
          <a:xfrm>
            <a:off x="457200" y="1143000"/>
            <a:ext cx="86502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square" anchor="ctr">
            <a:spAutoFit/>
          </a:bodyPr>
          <a:lstStyle/>
          <a:p>
            <a:pPr marL="457200" indent="-457200" defTabSz="457200" eaLnBrk="1" fontAlgn="auto" hangingPunct="1">
              <a:spcBef>
                <a:spcPts val="0"/>
              </a:spcBef>
              <a:spcAft>
                <a:spcPts val="0"/>
              </a:spcAft>
              <a:buFont typeface="+mj-lt"/>
              <a:buAutoNum type="arabicPeriod" startAt="5"/>
            </a:pPr>
            <a:r>
              <a:rPr lang="en-US">
                <a:solidFill>
                  <a:prstClr val="black"/>
                </a:solidFill>
                <a:latin typeface="Calibri"/>
                <a:ea typeface="+mn-ea"/>
                <a:cs typeface="+mn-cs"/>
              </a:rPr>
              <a:t>Use ensemble samples of </a:t>
            </a:r>
            <a:r>
              <a:rPr lang="en-US" i="1">
                <a:solidFill>
                  <a:prstClr val="black"/>
                </a:solidFill>
                <a:latin typeface="Times"/>
                <a:ea typeface="+mn-ea"/>
                <a:cs typeface="Times"/>
              </a:rPr>
              <a:t>y</a:t>
            </a:r>
            <a:r>
              <a:rPr lang="en-US">
                <a:solidFill>
                  <a:prstClr val="black"/>
                </a:solidFill>
                <a:latin typeface="Calibri"/>
                <a:ea typeface="+mn-ea"/>
                <a:cs typeface="+mn-cs"/>
              </a:rPr>
              <a:t> and each state variable to </a:t>
            </a:r>
            <a:r>
              <a:rPr lang="en-US">
                <a:solidFill>
                  <a:srgbClr val="FF0000"/>
                </a:solidFill>
                <a:latin typeface="Calibri"/>
                <a:ea typeface="+mn-ea"/>
                <a:cs typeface="+mn-cs"/>
              </a:rPr>
              <a:t>linearly regress</a:t>
            </a:r>
            <a:r>
              <a:rPr lang="en-US">
                <a:solidFill>
                  <a:prstClr val="black"/>
                </a:solidFill>
                <a:latin typeface="Calibri"/>
                <a:ea typeface="+mn-ea"/>
                <a:cs typeface="+mn-cs"/>
              </a:rPr>
              <a:t> observation increments onto state variable increments.</a:t>
            </a:r>
            <a:endParaRPr lang="en-US">
              <a:solidFill>
                <a:prstClr val="black"/>
              </a:solidFill>
              <a:latin typeface="Times New Roman" charset="0"/>
              <a:ea typeface="+mn-ea"/>
              <a:cs typeface="+mn-cs"/>
            </a:endParaRPr>
          </a:p>
        </p:txBody>
      </p:sp>
      <p:sp>
        <p:nvSpPr>
          <p:cNvPr id="5" name="Text Box 6"/>
          <p:cNvSpPr txBox="1">
            <a:spLocks noChangeArrowheads="1"/>
          </p:cNvSpPr>
          <p:nvPr/>
        </p:nvSpPr>
        <p:spPr bwMode="auto">
          <a:xfrm>
            <a:off x="5375251" y="5114925"/>
            <a:ext cx="3768725" cy="1431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anchor="ctr">
            <a:spAutoFit/>
          </a:bodyPr>
          <a:lstStyle/>
          <a:p>
            <a:pPr defTabSz="457200" eaLnBrk="1" fontAlgn="auto" hangingPunct="1">
              <a:spcBef>
                <a:spcPts val="0"/>
              </a:spcBef>
              <a:spcAft>
                <a:spcPts val="0"/>
              </a:spcAft>
            </a:pPr>
            <a:r>
              <a:rPr lang="en-US" sz="2200">
                <a:solidFill>
                  <a:prstClr val="black"/>
                </a:solidFill>
                <a:latin typeface="Calibri"/>
                <a:ea typeface="+mn-ea"/>
                <a:cs typeface="+mn-cs"/>
              </a:rPr>
              <a:t>Theory: impact of observation increments on each state variable can be handled independently!</a:t>
            </a:r>
            <a:endParaRPr lang="en-US">
              <a:solidFill>
                <a:prstClr val="black"/>
              </a:solidFill>
              <a:latin typeface="Times New Roman" charset="0"/>
              <a:ea typeface="+mn-ea"/>
              <a:cs typeface="+mn-cs"/>
            </a:endParaRPr>
          </a:p>
        </p:txBody>
      </p:sp>
    </p:spTree>
    <p:extLst>
      <p:ext uri="{BB962C8B-B14F-4D97-AF65-F5344CB8AC3E}">
        <p14:creationId xmlns:p14="http://schemas.microsoft.com/office/powerpoint/2010/main" val="3227014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ataAssimilationDiagram_fram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2055813"/>
            <a:ext cx="8280400" cy="462280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lstStyle/>
          <a:p>
            <a:r>
              <a:rPr lang="en-US" sz="2400">
                <a:effectLst/>
              </a:rPr>
              <a:t>Schematic of a Sequential Ensemble Filter</a:t>
            </a:r>
            <a:endParaRPr lang="en-US" sz="2400"/>
          </a:p>
        </p:txBody>
      </p:sp>
      <p:sp>
        <p:nvSpPr>
          <p:cNvPr id="4" name="Text Box 5"/>
          <p:cNvSpPr txBox="1">
            <a:spLocks noChangeArrowheads="1"/>
          </p:cNvSpPr>
          <p:nvPr/>
        </p:nvSpPr>
        <p:spPr bwMode="auto">
          <a:xfrm>
            <a:off x="457200" y="1143000"/>
            <a:ext cx="8650287" cy="8309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square" anchor="ctr">
            <a:spAutoFit/>
          </a:bodyPr>
          <a:lstStyle/>
          <a:p>
            <a:pPr marL="457200" indent="-457200" defTabSz="457200" eaLnBrk="1" fontAlgn="auto" hangingPunct="1">
              <a:spcBef>
                <a:spcPts val="0"/>
              </a:spcBef>
              <a:spcAft>
                <a:spcPts val="0"/>
              </a:spcAft>
              <a:buFont typeface="+mj-lt"/>
              <a:buAutoNum type="arabicPeriod" startAt="5"/>
            </a:pPr>
            <a:r>
              <a:rPr lang="en-US">
                <a:solidFill>
                  <a:prstClr val="black"/>
                </a:solidFill>
                <a:latin typeface="Calibri"/>
                <a:ea typeface="+mn-ea"/>
                <a:cs typeface="+mn-cs"/>
              </a:rPr>
              <a:t>Use ensemble samples of </a:t>
            </a:r>
            <a:r>
              <a:rPr lang="en-US" i="1">
                <a:solidFill>
                  <a:prstClr val="black"/>
                </a:solidFill>
                <a:latin typeface="Times"/>
                <a:ea typeface="+mn-ea"/>
                <a:cs typeface="Times"/>
              </a:rPr>
              <a:t>y</a:t>
            </a:r>
            <a:r>
              <a:rPr lang="en-US">
                <a:solidFill>
                  <a:prstClr val="black"/>
                </a:solidFill>
                <a:latin typeface="Calibri"/>
                <a:ea typeface="+mn-ea"/>
                <a:cs typeface="+mn-cs"/>
              </a:rPr>
              <a:t> and each state variable to linearly regress observation increments onto state variable increments.</a:t>
            </a:r>
            <a:endParaRPr lang="en-US">
              <a:solidFill>
                <a:prstClr val="black"/>
              </a:solidFill>
              <a:latin typeface="Times New Roman" charset="0"/>
              <a:ea typeface="+mn-ea"/>
              <a:cs typeface="+mn-cs"/>
            </a:endParaRPr>
          </a:p>
        </p:txBody>
      </p:sp>
      <p:sp>
        <p:nvSpPr>
          <p:cNvPr id="5" name="Text Box 6"/>
          <p:cNvSpPr txBox="1">
            <a:spLocks noChangeArrowheads="1"/>
          </p:cNvSpPr>
          <p:nvPr/>
        </p:nvSpPr>
        <p:spPr bwMode="auto">
          <a:xfrm>
            <a:off x="5181601" y="5446167"/>
            <a:ext cx="3962376" cy="7694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square" anchor="ctr">
            <a:spAutoFit/>
          </a:bodyPr>
          <a:lstStyle/>
          <a:p>
            <a:pPr defTabSz="457200" eaLnBrk="1" fontAlgn="auto" hangingPunct="1">
              <a:spcBef>
                <a:spcPts val="0"/>
              </a:spcBef>
              <a:spcAft>
                <a:spcPts val="0"/>
              </a:spcAft>
            </a:pPr>
            <a:r>
              <a:rPr lang="en-US" sz="2200">
                <a:solidFill>
                  <a:srgbClr val="FF0000"/>
                </a:solidFill>
                <a:latin typeface="Calibri"/>
                <a:ea typeface="+mn-ea"/>
                <a:cs typeface="+mn-cs"/>
              </a:rPr>
              <a:t>Can solve this bivariate problem in other ways. Topic of this talk.</a:t>
            </a:r>
            <a:endParaRPr lang="en-US">
              <a:solidFill>
                <a:srgbClr val="FF0000"/>
              </a:solidFill>
              <a:latin typeface="Times New Roman" charset="0"/>
              <a:ea typeface="+mn-ea"/>
              <a:cs typeface="+mn-cs"/>
            </a:endParaRPr>
          </a:p>
        </p:txBody>
      </p:sp>
    </p:spTree>
    <p:extLst>
      <p:ext uri="{BB962C8B-B14F-4D97-AF65-F5344CB8AC3E}">
        <p14:creationId xmlns:p14="http://schemas.microsoft.com/office/powerpoint/2010/main" val="311599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effectLst/>
              </a:rPr>
              <a:t>Schematic of a Sequential Ensemble Filter</a:t>
            </a:r>
            <a:endParaRPr lang="en-US" sz="2400"/>
          </a:p>
        </p:txBody>
      </p:sp>
      <p:pic>
        <p:nvPicPr>
          <p:cNvPr id="3" name="Picture 5" descr="DataAssimilationDiagram_frame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 y="2055813"/>
            <a:ext cx="8280400" cy="462280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 Box 7"/>
          <p:cNvSpPr txBox="1">
            <a:spLocks noChangeArrowheads="1"/>
          </p:cNvSpPr>
          <p:nvPr/>
        </p:nvSpPr>
        <p:spPr bwMode="auto">
          <a:xfrm>
            <a:off x="457200" y="1143000"/>
            <a:ext cx="8686800" cy="12003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49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wrap="square" anchor="ctr">
            <a:spAutoFit/>
          </a:bodyPr>
          <a:lstStyle/>
          <a:p>
            <a:pPr marL="457200" indent="-457200" defTabSz="457200" eaLnBrk="1" fontAlgn="auto" hangingPunct="1">
              <a:spcBef>
                <a:spcPts val="0"/>
              </a:spcBef>
              <a:spcAft>
                <a:spcPts val="0"/>
              </a:spcAft>
              <a:buFont typeface="+mj-lt"/>
              <a:buAutoNum type="arabicPeriod" startAt="6"/>
            </a:pPr>
            <a:r>
              <a:rPr lang="en-US">
                <a:solidFill>
                  <a:prstClr val="black"/>
                </a:solidFill>
                <a:latin typeface="Calibri"/>
                <a:ea typeface="+mn-ea"/>
                <a:cs typeface="+mn-cs"/>
              </a:rPr>
              <a:t>When all ensemble members for each state variable are updated, there is a new analysis. Integrate to time of next observation …</a:t>
            </a:r>
            <a:endParaRPr lang="en-US">
              <a:solidFill>
                <a:prstClr val="black"/>
              </a:solidFill>
              <a:latin typeface="Times New Roman" charset="0"/>
              <a:ea typeface="+mn-ea"/>
              <a:cs typeface="+mn-cs"/>
            </a:endParaRPr>
          </a:p>
        </p:txBody>
      </p:sp>
    </p:spTree>
    <p:extLst>
      <p:ext uri="{BB962C8B-B14F-4D97-AF65-F5344CB8AC3E}">
        <p14:creationId xmlns:p14="http://schemas.microsoft.com/office/powerpoint/2010/main" val="2917303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Box 6"/>
          <p:cNvSpPr txBox="1">
            <a:spLocks noChangeArrowheads="1"/>
          </p:cNvSpPr>
          <p:nvPr/>
        </p:nvSpPr>
        <p:spPr bwMode="auto">
          <a:xfrm>
            <a:off x="304800" y="675641"/>
            <a:ext cx="8458200" cy="954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r>
              <a:rPr lang="en-US" sz="2800"/>
              <a:t>Standard ensemble filters just use bivariate sample linear regression to compute state increments.</a:t>
            </a:r>
          </a:p>
        </p:txBody>
      </p:sp>
      <p:cxnSp>
        <p:nvCxnSpPr>
          <p:cNvPr id="21512" name="Straight Arrow Connector 8"/>
          <p:cNvCxnSpPr>
            <a:cxnSpLocks noChangeShapeType="1"/>
          </p:cNvCxnSpPr>
          <p:nvPr/>
        </p:nvCxnSpPr>
        <p:spPr bwMode="auto">
          <a:xfrm rot="10800000" flipV="1">
            <a:off x="4648200" y="3276600"/>
            <a:ext cx="914400" cy="304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xmlns="">
                <a:noFill/>
              </a14:hiddenFill>
            </a:ext>
          </a:extLst>
        </p:spPr>
      </p:cxnSp>
      <p:sp>
        <p:nvSpPr>
          <p:cNvPr id="2" name="Footer Placeholder 1"/>
          <p:cNvSpPr>
            <a:spLocks noGrp="1"/>
          </p:cNvSpPr>
          <p:nvPr>
            <p:ph type="ftr" sz="quarter" idx="4294967295"/>
          </p:nvPr>
        </p:nvSpPr>
        <p:spPr>
          <a:xfrm>
            <a:off x="3124200" y="6356350"/>
            <a:ext cx="2895600" cy="365125"/>
          </a:xfrm>
        </p:spPr>
        <p:txBody>
          <a:bodyPr/>
          <a:lstStyle/>
          <a:p>
            <a:pPr>
              <a:defRPr/>
            </a:pPr>
            <a:r>
              <a:rPr lang="sk-SK" dirty="0">
                <a:latin typeface="Calibri"/>
                <a:cs typeface="Calibri"/>
              </a:rPr>
              <a:t>AMS, 7 January 2019</a:t>
            </a:r>
            <a:endParaRPr lang="en-US" dirty="0">
              <a:latin typeface="Calibri"/>
              <a:cs typeface="Calibri"/>
            </a:endParaRPr>
          </a:p>
        </p:txBody>
      </p:sp>
      <p:sp>
        <p:nvSpPr>
          <p:cNvPr id="9" name="TextBox 8"/>
          <p:cNvSpPr txBox="1"/>
          <p:nvPr/>
        </p:nvSpPr>
        <p:spPr>
          <a:xfrm>
            <a:off x="0" y="-1"/>
            <a:ext cx="9144000" cy="523220"/>
          </a:xfrm>
          <a:prstGeom prst="rect">
            <a:avLst/>
          </a:prstGeom>
          <a:solidFill>
            <a:srgbClr val="3366FF"/>
          </a:solidFill>
        </p:spPr>
        <p:txBody>
          <a:bodyPr wrap="square" rtlCol="0">
            <a:spAutoFit/>
          </a:bodyPr>
          <a:lstStyle/>
          <a:p>
            <a:pPr algn="ctr" eaLnBrk="1" hangingPunct="1">
              <a:defRPr/>
            </a:pPr>
            <a:r>
              <a:rPr lang="en-US" sz="2800">
                <a:solidFill>
                  <a:schemeClr val="bg1"/>
                </a:solidFill>
                <a:ea typeface="ヒラギノ角ゴ Pro W3" charset="-128"/>
                <a:cs typeface="ヒラギノ角ゴ Pro W3" charset="-128"/>
              </a:rPr>
              <a:t>Focus on the Regression Step</a:t>
            </a:r>
          </a:p>
        </p:txBody>
      </p:sp>
      <p:pic>
        <p:nvPicPr>
          <p:cNvPr id="10" name="Picture 9" descr="DataAssimilationDiagram_fram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76400"/>
            <a:ext cx="6789928" cy="3790696"/>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TextBox 8"/>
          <p:cNvSpPr txBox="1">
            <a:spLocks noChangeArrowheads="1"/>
          </p:cNvSpPr>
          <p:nvPr/>
        </p:nvSpPr>
        <p:spPr bwMode="auto">
          <a:xfrm>
            <a:off x="5791200" y="3352800"/>
            <a:ext cx="3124200"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ヒラギノ角ゴ Pro W3" charset="0"/>
                <a:cs typeface="ヒラギノ角ゴ Pro W3" charset="0"/>
              </a:defRPr>
            </a:lvl1pPr>
            <a:lvl2pPr marL="37931725" indent="-37474525">
              <a:defRPr sz="2400">
                <a:solidFill>
                  <a:schemeClr val="tx1"/>
                </a:solidFill>
                <a:latin typeface="Arial" charset="0"/>
                <a:ea typeface="ヒラギノ角ゴ Pro W3" charset="0"/>
                <a:cs typeface="ヒラギノ角ゴ Pro W3" charset="0"/>
              </a:defRPr>
            </a:lvl2pPr>
            <a:lvl3pPr>
              <a:defRPr sz="2400">
                <a:solidFill>
                  <a:schemeClr val="tx1"/>
                </a:solidFill>
                <a:latin typeface="Arial" charset="0"/>
                <a:ea typeface="ヒラギノ角ゴ Pro W3" charset="0"/>
                <a:cs typeface="ヒラギノ角ゴ Pro W3" charset="0"/>
              </a:defRPr>
            </a:lvl3pPr>
            <a:lvl4pPr>
              <a:defRPr sz="2400">
                <a:solidFill>
                  <a:schemeClr val="tx1"/>
                </a:solidFill>
                <a:latin typeface="Arial" charset="0"/>
                <a:ea typeface="ヒラギノ角ゴ Pro W3" charset="0"/>
                <a:cs typeface="ヒラギノ角ゴ Pro W3" charset="0"/>
              </a:defRPr>
            </a:lvl4pPr>
            <a:lvl5pPr>
              <a:defRPr sz="2400">
                <a:solidFill>
                  <a:schemeClr val="tx1"/>
                </a:solidFill>
                <a:latin typeface="Arial" charset="0"/>
                <a:ea typeface="ヒラギノ角ゴ Pro W3" charset="0"/>
                <a:cs typeface="ヒラギノ角ゴ Pro W3" charset="0"/>
              </a:defRPr>
            </a:lvl5pPr>
            <a:lvl6pPr marL="4572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6pPr>
            <a:lvl7pPr marL="9144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7pPr>
            <a:lvl8pPr marL="13716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8pPr>
            <a:lvl9pPr marL="1828800" eaLnBrk="0" fontAlgn="base" hangingPunct="0">
              <a:spcBef>
                <a:spcPct val="0"/>
              </a:spcBef>
              <a:spcAft>
                <a:spcPct val="0"/>
              </a:spcAft>
              <a:defRPr sz="2400">
                <a:solidFill>
                  <a:schemeClr val="tx1"/>
                </a:solidFill>
                <a:latin typeface="Arial" charset="0"/>
                <a:ea typeface="ヒラギノ角ゴ Pro W3" charset="0"/>
                <a:cs typeface="ヒラギノ角ゴ Pro W3" charset="0"/>
              </a:defRPr>
            </a:lvl9pPr>
          </a:lstStyle>
          <a:p>
            <a:r>
              <a:rPr lang="en-US" err="1">
                <a:latin typeface="Symbol" charset="0"/>
              </a:rPr>
              <a:t>D</a:t>
            </a:r>
            <a:r>
              <a:rPr lang="en-US" err="1"/>
              <a:t>x</a:t>
            </a:r>
            <a:r>
              <a:rPr lang="en-US" baseline="-25000" err="1"/>
              <a:t>i,n</a:t>
            </a:r>
            <a:r>
              <a:rPr lang="en-US"/>
              <a:t>=</a:t>
            </a:r>
            <a:r>
              <a:rPr lang="en-US" err="1"/>
              <a:t>b</a:t>
            </a:r>
            <a:r>
              <a:rPr lang="en-US" err="1">
                <a:latin typeface="Symbol" charset="0"/>
              </a:rPr>
              <a:t>D</a:t>
            </a:r>
            <a:r>
              <a:rPr lang="en-US" err="1"/>
              <a:t>y</a:t>
            </a:r>
            <a:r>
              <a:rPr lang="en-US" baseline="-25000" err="1"/>
              <a:t>n</a:t>
            </a:r>
            <a:r>
              <a:rPr lang="en-US" baseline="-25000"/>
              <a:t>,</a:t>
            </a:r>
            <a:r>
              <a:rPr lang="en-US"/>
              <a:t> </a:t>
            </a:r>
          </a:p>
          <a:p>
            <a:r>
              <a:rPr lang="en-US"/>
              <a:t>          n=1,…N.</a:t>
            </a:r>
          </a:p>
          <a:p>
            <a:endParaRPr lang="en-US" sz="2000"/>
          </a:p>
          <a:p>
            <a:r>
              <a:rPr lang="en-US"/>
              <a:t>N is ensemble size.</a:t>
            </a:r>
          </a:p>
          <a:p>
            <a:r>
              <a:rPr lang="en-US"/>
              <a:t>b is regression    </a:t>
            </a:r>
          </a:p>
          <a:p>
            <a:r>
              <a:rPr lang="en-US"/>
              <a:t>    coefficient.</a:t>
            </a:r>
          </a:p>
        </p:txBody>
      </p:sp>
    </p:spTree>
    <p:extLst>
      <p:ext uri="{BB962C8B-B14F-4D97-AF65-F5344CB8AC3E}">
        <p14:creationId xmlns:p14="http://schemas.microsoft.com/office/powerpoint/2010/main" val="111275682"/>
      </p:ext>
    </p:extLst>
  </p:cSld>
  <p:clrMapOvr>
    <a:masterClrMapping/>
  </p:clrMapOvr>
</p:sld>
</file>

<file path=ppt/theme/theme1.xml><?xml version="1.0" encoding="utf-8"?>
<a:theme xmlns:a="http://schemas.openxmlformats.org/drawingml/2006/main" name="jla_ams">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12" charset="0"/>
            <a:ea typeface="ＭＳ Ｐゴシック" pitchFamily="-112" charset="-128"/>
            <a:cs typeface="ＭＳ Ｐゴシック" pitchFamily="-112"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DART_Tutor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jla_ams_mars.thmx</Template>
  <TotalTime>25123</TotalTime>
  <Words>1638</Words>
  <Application>Microsoft Macintosh PowerPoint</Application>
  <PresentationFormat>On-screen Show (4:3)</PresentationFormat>
  <Paragraphs>385</Paragraphs>
  <Slides>51</Slides>
  <Notes>17</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51</vt:i4>
      </vt:variant>
    </vt:vector>
  </HeadingPairs>
  <TitlesOfParts>
    <vt:vector size="62" baseType="lpstr">
      <vt:lpstr>ＭＳ Ｐゴシック</vt:lpstr>
      <vt:lpstr>ヒラギノ角ゴ Pro W3</vt:lpstr>
      <vt:lpstr>Arial</vt:lpstr>
      <vt:lpstr>Calibri</vt:lpstr>
      <vt:lpstr>Symbol</vt:lpstr>
      <vt:lpstr>Times</vt:lpstr>
      <vt:lpstr>Times New Roman</vt:lpstr>
      <vt:lpstr>jla_ams</vt:lpstr>
      <vt:lpstr>Office Theme</vt:lpstr>
      <vt:lpstr>2_Office Theme</vt:lpstr>
      <vt:lpstr>DART_Tutorial</vt:lpstr>
      <vt:lpstr>Nonlinear, Nongaussian Ensemble Data Assimilation with Rank Regression and a Rank Histogram Filter</vt:lpstr>
      <vt:lpstr>Schematic of a Sequential Ensemble Filter</vt:lpstr>
      <vt:lpstr>Schematic of a Sequential Ensemble Filter</vt:lpstr>
      <vt:lpstr>Schematic of a Sequential Ensemble Filter</vt:lpstr>
      <vt:lpstr>Schematic of a Sequential Ensemble Filter</vt:lpstr>
      <vt:lpstr>Schematic of a Sequential Ensemble Filter</vt:lpstr>
      <vt:lpstr>Schematic of a Sequential Ensemble Filter</vt:lpstr>
      <vt:lpstr>Schematic of a Sequential Ensemble Filter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results with DART/DARTLAB tools  freely available in DART.</vt:lpstr>
      <vt:lpstr>PowerPoint Presentation</vt:lpstr>
      <vt:lpstr>PowerPoint Presentation</vt:lpstr>
      <vt:lpstr>PowerPoint Presentation</vt:lpstr>
    </vt:vector>
  </TitlesOfParts>
  <Manager/>
  <Company>ncar</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Assimilation Research Testbed Tutorial</dc:title>
  <dc:subject/>
  <dc:creator>ncar</dc:creator>
  <cp:keywords/>
  <dc:description/>
  <cp:lastModifiedBy>Microsoft Office User</cp:lastModifiedBy>
  <cp:revision>403</cp:revision>
  <cp:lastPrinted>2011-01-20T20:34:55Z</cp:lastPrinted>
  <dcterms:created xsi:type="dcterms:W3CDTF">2011-05-23T16:45:05Z</dcterms:created>
  <dcterms:modified xsi:type="dcterms:W3CDTF">2018-12-28T19:56:46Z</dcterms:modified>
  <cp:category/>
</cp:coreProperties>
</file>