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1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B3A145D-BB86-4133-AA8B-E58DF0DA6C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ACE038-BE76-4AE9-A0B7-E1B9C139B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8564-6C80-B0BA-DE7F-1C8D51E6B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90A1-F4A3-A615-837C-69431ECD2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Darius Dinkins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627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66D6-DCA3-C65A-4D65-15F05DB4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FAB6-4769-937D-238A-C6942163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required to convert a business hypothesis into a technology-enabled service or feature that delivers value to the customer</a:t>
            </a:r>
          </a:p>
          <a:p>
            <a:pPr lvl="1"/>
            <a:r>
              <a:rPr lang="en-US" dirty="0"/>
              <a:t>Starts when we accept the work in Development</a:t>
            </a:r>
          </a:p>
          <a:p>
            <a:pPr lvl="1"/>
            <a:r>
              <a:rPr lang="en-US" dirty="0"/>
              <a:t>Added to the backlog of work</a:t>
            </a:r>
          </a:p>
          <a:p>
            <a:pPr lvl="1"/>
            <a:r>
              <a:rPr lang="en-US" dirty="0"/>
              <a:t>User Stories are created to address work</a:t>
            </a:r>
          </a:p>
          <a:p>
            <a:pPr lvl="1"/>
            <a:r>
              <a:rPr lang="en-US" dirty="0"/>
              <a:t>Code is implemented to address stories</a:t>
            </a:r>
          </a:p>
          <a:p>
            <a:pPr lvl="1"/>
            <a:r>
              <a:rPr lang="en-US" dirty="0"/>
              <a:t>Code is checked into version control</a:t>
            </a:r>
          </a:p>
          <a:p>
            <a:pPr lvl="1"/>
            <a:r>
              <a:rPr lang="en-US" dirty="0"/>
              <a:t>Code is tested with the rest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357473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A86-E729-CF28-E2BC-45E76E0C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Lead Time vs.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7BED-EC2D-BC68-9B41-9710F6E7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Lead Time</a:t>
            </a:r>
          </a:p>
          <a:p>
            <a:pPr lvl="1"/>
            <a:r>
              <a:rPr lang="en-US" dirty="0"/>
              <a:t>Value stream begins when a developer (or other IT worker) checks a change into version control</a:t>
            </a:r>
          </a:p>
          <a:p>
            <a:pPr lvl="1"/>
            <a:r>
              <a:rPr lang="en-US" dirty="0"/>
              <a:t>Ends when the change is successfully running in production</a:t>
            </a:r>
          </a:p>
          <a:p>
            <a:pPr lvl="1"/>
            <a:r>
              <a:rPr lang="en-US" dirty="0"/>
              <a:t>Measures performance in value streams</a:t>
            </a:r>
          </a:p>
          <a:p>
            <a:pPr lvl="1"/>
            <a:r>
              <a:rPr lang="en-US" dirty="0"/>
              <a:t>Starts when the request is made and ends when it is completed</a:t>
            </a:r>
          </a:p>
          <a:p>
            <a:r>
              <a:rPr lang="en-US" dirty="0"/>
              <a:t>Processing Time</a:t>
            </a:r>
          </a:p>
          <a:p>
            <a:pPr lvl="1"/>
            <a:r>
              <a:rPr lang="en-US" dirty="0"/>
              <a:t>Starts when work is started and ends when the work is completed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D265-5340-E72D-DD61-878E530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2A7E-0B45-C855-2B67-D6812EA0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in large organizations</a:t>
            </a:r>
          </a:p>
          <a:p>
            <a:pPr lvl="1"/>
            <a:r>
              <a:rPr lang="en-US" dirty="0"/>
              <a:t>Organizations with complex environments are prone to large lead times</a:t>
            </a:r>
          </a:p>
          <a:p>
            <a:r>
              <a:rPr lang="en-US" dirty="0"/>
              <a:t>Requires massive undertakings at every stage of the value stream</a:t>
            </a:r>
          </a:p>
          <a:p>
            <a:pPr lvl="1"/>
            <a:r>
              <a:rPr lang="en-US" dirty="0"/>
              <a:t>Example: Nothing working at the end of the project once everything is merged</a:t>
            </a:r>
          </a:p>
          <a:p>
            <a:pPr lvl="2"/>
            <a:r>
              <a:rPr lang="en-US" dirty="0"/>
              <a:t>Fixing the issue takes days</a:t>
            </a:r>
          </a:p>
          <a:p>
            <a:pPr lvl="2"/>
            <a:r>
              <a:rPr lang="en-US" dirty="0"/>
              <a:t>Investigations are conducted on who broke the code and how it can be fixed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BC8-98AA-B598-0455-D56A9A9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8A96-169C-16C5-868C-5A362998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receive constant feedback quickly</a:t>
            </a:r>
          </a:p>
          <a:p>
            <a:pPr lvl="1"/>
            <a:r>
              <a:rPr lang="en-US" dirty="0"/>
              <a:t>Allows empowered developers to implement changes independently</a:t>
            </a:r>
          </a:p>
          <a:p>
            <a:r>
              <a:rPr lang="en-US" dirty="0"/>
              <a:t>Small code changes are put into a version control repository</a:t>
            </a:r>
          </a:p>
          <a:p>
            <a:pPr lvl="1"/>
            <a:r>
              <a:rPr lang="en-US" dirty="0"/>
              <a:t>Performing automated and exploratory testing</a:t>
            </a:r>
          </a:p>
          <a:p>
            <a:pPr lvl="1"/>
            <a:r>
              <a:rPr lang="en-US" dirty="0"/>
              <a:t>Breeds high confidence</a:t>
            </a:r>
          </a:p>
          <a:p>
            <a:r>
              <a:rPr lang="en-US" dirty="0"/>
              <a:t>Achieved with modular architecture</a:t>
            </a:r>
          </a:p>
          <a:p>
            <a:pPr lvl="1"/>
            <a:r>
              <a:rPr lang="en-US" dirty="0"/>
              <a:t>Small teams able to work with high autonomy</a:t>
            </a:r>
          </a:p>
          <a:p>
            <a:pPr lvl="1"/>
            <a:r>
              <a:rPr lang="en-US" dirty="0"/>
              <a:t>Failures are small and contained</a:t>
            </a:r>
          </a:p>
        </p:txBody>
      </p:sp>
    </p:spTree>
    <p:extLst>
      <p:ext uri="{BB962C8B-B14F-4D97-AF65-F5344CB8AC3E}">
        <p14:creationId xmlns:p14="http://schemas.microsoft.com/office/powerpoint/2010/main" val="253415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D011-3CB1-1085-61A3-7CFE1840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AA6E-ECC6-782A-102F-AFE2E23E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Kim, Gene; Humble, Jez; </a:t>
            </a:r>
            <a:r>
              <a:rPr lang="en-US" dirty="0" err="1"/>
              <a:t>Debois</a:t>
            </a:r>
            <a:r>
              <a:rPr lang="en-US" dirty="0"/>
              <a:t>, Patrick; Willis, John; </a:t>
            </a:r>
            <a:r>
              <a:rPr lang="en-US" dirty="0" err="1"/>
              <a:t>Forsgren</a:t>
            </a:r>
            <a:r>
              <a:rPr lang="en-US" dirty="0"/>
              <a:t>, Nicole. The DevOps Handbook: How to Create World-Class Agility, Reliability, &amp; Security in Technology Organizations (p. 69). IT Revolution Press. Kindle Edition. </a:t>
            </a:r>
          </a:p>
        </p:txBody>
      </p:sp>
    </p:spTree>
    <p:extLst>
      <p:ext uri="{BB962C8B-B14F-4D97-AF65-F5344CB8AC3E}">
        <p14:creationId xmlns:p14="http://schemas.microsoft.com/office/powerpoint/2010/main" val="55245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315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The Technology Value Stream</vt:lpstr>
      <vt:lpstr>What is it?</vt:lpstr>
      <vt:lpstr>Deployment Lead Time vs. Processing Time</vt:lpstr>
      <vt:lpstr>Common Scenario: Deployment Lead Times Requiring Months</vt:lpstr>
      <vt:lpstr>DevOps Ideal: Deployment Lead Times of Minutes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Darius Dinkins</dc:creator>
  <cp:lastModifiedBy>Darius Dinkins</cp:lastModifiedBy>
  <cp:revision>1</cp:revision>
  <dcterms:created xsi:type="dcterms:W3CDTF">2024-01-18T02:09:39Z</dcterms:created>
  <dcterms:modified xsi:type="dcterms:W3CDTF">2024-01-18T02:30:07Z</dcterms:modified>
</cp:coreProperties>
</file>