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0B043-4109-41A3-932E-54CF0D13F1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66807D-3812-4E22-A7FE-34627BF4C2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324CBB-C775-44BB-BB97-AE1715BFD1FF}"/>
              </a:ext>
            </a:extLst>
          </p:cNvPr>
          <p:cNvSpPr>
            <a:spLocks noGrp="1"/>
          </p:cNvSpPr>
          <p:nvPr>
            <p:ph type="dt" sz="half" idx="10"/>
          </p:nvPr>
        </p:nvSpPr>
        <p:spPr/>
        <p:txBody>
          <a:bodyPr/>
          <a:lstStyle/>
          <a:p>
            <a:fld id="{4F75E6C2-20B8-49B5-9E40-7A814B3F5F5B}" type="datetimeFigureOut">
              <a:rPr lang="en-US" smtClean="0"/>
              <a:t>4/18/2018</a:t>
            </a:fld>
            <a:endParaRPr lang="en-US"/>
          </a:p>
        </p:txBody>
      </p:sp>
      <p:sp>
        <p:nvSpPr>
          <p:cNvPr id="5" name="Footer Placeholder 4">
            <a:extLst>
              <a:ext uri="{FF2B5EF4-FFF2-40B4-BE49-F238E27FC236}">
                <a16:creationId xmlns:a16="http://schemas.microsoft.com/office/drawing/2014/main" id="{97907E65-35A9-4758-8DDC-C5A899421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653B4-CDFB-4E0D-8178-EBCE6664395E}"/>
              </a:ext>
            </a:extLst>
          </p:cNvPr>
          <p:cNvSpPr>
            <a:spLocks noGrp="1"/>
          </p:cNvSpPr>
          <p:nvPr>
            <p:ph type="sldNum" sz="quarter" idx="12"/>
          </p:nvPr>
        </p:nvSpPr>
        <p:spPr/>
        <p:txBody>
          <a:bodyPr/>
          <a:lstStyle/>
          <a:p>
            <a:fld id="{C361BD98-6799-4840-80E6-89602664222A}" type="slidenum">
              <a:rPr lang="en-US" smtClean="0"/>
              <a:t>‹#›</a:t>
            </a:fld>
            <a:endParaRPr lang="en-US"/>
          </a:p>
        </p:txBody>
      </p:sp>
    </p:spTree>
    <p:extLst>
      <p:ext uri="{BB962C8B-B14F-4D97-AF65-F5344CB8AC3E}">
        <p14:creationId xmlns:p14="http://schemas.microsoft.com/office/powerpoint/2010/main" val="499509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A2B1-FCCD-4AB1-BDE8-B67CFC5C11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D8161-C0F4-4810-B20B-AB296134BD5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F4FA1-9F4A-4C07-AD8E-BACE2120630F}"/>
              </a:ext>
            </a:extLst>
          </p:cNvPr>
          <p:cNvSpPr>
            <a:spLocks noGrp="1"/>
          </p:cNvSpPr>
          <p:nvPr>
            <p:ph type="dt" sz="half" idx="10"/>
          </p:nvPr>
        </p:nvSpPr>
        <p:spPr/>
        <p:txBody>
          <a:bodyPr/>
          <a:lstStyle/>
          <a:p>
            <a:fld id="{4F75E6C2-20B8-49B5-9E40-7A814B3F5F5B}" type="datetimeFigureOut">
              <a:rPr lang="en-US" smtClean="0"/>
              <a:t>4/18/2018</a:t>
            </a:fld>
            <a:endParaRPr lang="en-US"/>
          </a:p>
        </p:txBody>
      </p:sp>
      <p:sp>
        <p:nvSpPr>
          <p:cNvPr id="5" name="Footer Placeholder 4">
            <a:extLst>
              <a:ext uri="{FF2B5EF4-FFF2-40B4-BE49-F238E27FC236}">
                <a16:creationId xmlns:a16="http://schemas.microsoft.com/office/drawing/2014/main" id="{0E7F01B3-F452-4308-BE60-E0108E7B98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23183-F2BF-4B9E-9291-A7552B2507C8}"/>
              </a:ext>
            </a:extLst>
          </p:cNvPr>
          <p:cNvSpPr>
            <a:spLocks noGrp="1"/>
          </p:cNvSpPr>
          <p:nvPr>
            <p:ph type="sldNum" sz="quarter" idx="12"/>
          </p:nvPr>
        </p:nvSpPr>
        <p:spPr/>
        <p:txBody>
          <a:bodyPr/>
          <a:lstStyle/>
          <a:p>
            <a:fld id="{C361BD98-6799-4840-80E6-89602664222A}" type="slidenum">
              <a:rPr lang="en-US" smtClean="0"/>
              <a:t>‹#›</a:t>
            </a:fld>
            <a:endParaRPr lang="en-US"/>
          </a:p>
        </p:txBody>
      </p:sp>
    </p:spTree>
    <p:extLst>
      <p:ext uri="{BB962C8B-B14F-4D97-AF65-F5344CB8AC3E}">
        <p14:creationId xmlns:p14="http://schemas.microsoft.com/office/powerpoint/2010/main" val="122633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BCA4ED-8153-456C-AD0D-CBE6BAA3FC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B7FCC3-3651-4996-B0D1-9B18D91483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A4E797-9D5A-47DE-A254-D73F3FC79592}"/>
              </a:ext>
            </a:extLst>
          </p:cNvPr>
          <p:cNvSpPr>
            <a:spLocks noGrp="1"/>
          </p:cNvSpPr>
          <p:nvPr>
            <p:ph type="dt" sz="half" idx="10"/>
          </p:nvPr>
        </p:nvSpPr>
        <p:spPr/>
        <p:txBody>
          <a:bodyPr/>
          <a:lstStyle/>
          <a:p>
            <a:fld id="{4F75E6C2-20B8-49B5-9E40-7A814B3F5F5B}" type="datetimeFigureOut">
              <a:rPr lang="en-US" smtClean="0"/>
              <a:t>4/18/2018</a:t>
            </a:fld>
            <a:endParaRPr lang="en-US"/>
          </a:p>
        </p:txBody>
      </p:sp>
      <p:sp>
        <p:nvSpPr>
          <p:cNvPr id="5" name="Footer Placeholder 4">
            <a:extLst>
              <a:ext uri="{FF2B5EF4-FFF2-40B4-BE49-F238E27FC236}">
                <a16:creationId xmlns:a16="http://schemas.microsoft.com/office/drawing/2014/main" id="{0913F7CF-270D-4E25-8936-7B78A396E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73D94-9926-49AD-947D-CD343AA32958}"/>
              </a:ext>
            </a:extLst>
          </p:cNvPr>
          <p:cNvSpPr>
            <a:spLocks noGrp="1"/>
          </p:cNvSpPr>
          <p:nvPr>
            <p:ph type="sldNum" sz="quarter" idx="12"/>
          </p:nvPr>
        </p:nvSpPr>
        <p:spPr/>
        <p:txBody>
          <a:bodyPr/>
          <a:lstStyle/>
          <a:p>
            <a:fld id="{C361BD98-6799-4840-80E6-89602664222A}" type="slidenum">
              <a:rPr lang="en-US" smtClean="0"/>
              <a:t>‹#›</a:t>
            </a:fld>
            <a:endParaRPr lang="en-US"/>
          </a:p>
        </p:txBody>
      </p:sp>
    </p:spTree>
    <p:extLst>
      <p:ext uri="{BB962C8B-B14F-4D97-AF65-F5344CB8AC3E}">
        <p14:creationId xmlns:p14="http://schemas.microsoft.com/office/powerpoint/2010/main" val="42056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A369-AEB9-4286-AF7E-CD9D66697C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C4EE0D-153F-475E-B570-6EAFE80E89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83050E-F753-49D3-8AB5-24269EDD51CA}"/>
              </a:ext>
            </a:extLst>
          </p:cNvPr>
          <p:cNvSpPr>
            <a:spLocks noGrp="1"/>
          </p:cNvSpPr>
          <p:nvPr>
            <p:ph type="dt" sz="half" idx="10"/>
          </p:nvPr>
        </p:nvSpPr>
        <p:spPr/>
        <p:txBody>
          <a:bodyPr/>
          <a:lstStyle/>
          <a:p>
            <a:fld id="{4F75E6C2-20B8-49B5-9E40-7A814B3F5F5B}" type="datetimeFigureOut">
              <a:rPr lang="en-US" smtClean="0"/>
              <a:t>4/18/2018</a:t>
            </a:fld>
            <a:endParaRPr lang="en-US"/>
          </a:p>
        </p:txBody>
      </p:sp>
      <p:sp>
        <p:nvSpPr>
          <p:cNvPr id="5" name="Footer Placeholder 4">
            <a:extLst>
              <a:ext uri="{FF2B5EF4-FFF2-40B4-BE49-F238E27FC236}">
                <a16:creationId xmlns:a16="http://schemas.microsoft.com/office/drawing/2014/main" id="{C9671BE1-D3FE-4E3B-B6DC-0AD0A1FD3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FC303D-032C-4152-9C4A-9AFA2AFBA64C}"/>
              </a:ext>
            </a:extLst>
          </p:cNvPr>
          <p:cNvSpPr>
            <a:spLocks noGrp="1"/>
          </p:cNvSpPr>
          <p:nvPr>
            <p:ph type="sldNum" sz="quarter" idx="12"/>
          </p:nvPr>
        </p:nvSpPr>
        <p:spPr/>
        <p:txBody>
          <a:bodyPr/>
          <a:lstStyle/>
          <a:p>
            <a:fld id="{C361BD98-6799-4840-80E6-89602664222A}" type="slidenum">
              <a:rPr lang="en-US" smtClean="0"/>
              <a:t>‹#›</a:t>
            </a:fld>
            <a:endParaRPr lang="en-US"/>
          </a:p>
        </p:txBody>
      </p:sp>
    </p:spTree>
    <p:extLst>
      <p:ext uri="{BB962C8B-B14F-4D97-AF65-F5344CB8AC3E}">
        <p14:creationId xmlns:p14="http://schemas.microsoft.com/office/powerpoint/2010/main" val="376447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301C9-96C5-4DA2-A531-D7A8930B77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92851B-59CF-4367-B9C1-21DDCD9071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0AC34B-6CEA-49FB-BFD1-0247933A7196}"/>
              </a:ext>
            </a:extLst>
          </p:cNvPr>
          <p:cNvSpPr>
            <a:spLocks noGrp="1"/>
          </p:cNvSpPr>
          <p:nvPr>
            <p:ph type="dt" sz="half" idx="10"/>
          </p:nvPr>
        </p:nvSpPr>
        <p:spPr/>
        <p:txBody>
          <a:bodyPr/>
          <a:lstStyle/>
          <a:p>
            <a:fld id="{4F75E6C2-20B8-49B5-9E40-7A814B3F5F5B}" type="datetimeFigureOut">
              <a:rPr lang="en-US" smtClean="0"/>
              <a:t>4/18/2018</a:t>
            </a:fld>
            <a:endParaRPr lang="en-US"/>
          </a:p>
        </p:txBody>
      </p:sp>
      <p:sp>
        <p:nvSpPr>
          <p:cNvPr id="5" name="Footer Placeholder 4">
            <a:extLst>
              <a:ext uri="{FF2B5EF4-FFF2-40B4-BE49-F238E27FC236}">
                <a16:creationId xmlns:a16="http://schemas.microsoft.com/office/drawing/2014/main" id="{F380ADF0-A68E-4452-8CC8-DB43C44911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0DF4B-5308-4914-B0E5-93C5C0383EFE}"/>
              </a:ext>
            </a:extLst>
          </p:cNvPr>
          <p:cNvSpPr>
            <a:spLocks noGrp="1"/>
          </p:cNvSpPr>
          <p:nvPr>
            <p:ph type="sldNum" sz="quarter" idx="12"/>
          </p:nvPr>
        </p:nvSpPr>
        <p:spPr/>
        <p:txBody>
          <a:bodyPr/>
          <a:lstStyle/>
          <a:p>
            <a:fld id="{C361BD98-6799-4840-80E6-89602664222A}" type="slidenum">
              <a:rPr lang="en-US" smtClean="0"/>
              <a:t>‹#›</a:t>
            </a:fld>
            <a:endParaRPr lang="en-US"/>
          </a:p>
        </p:txBody>
      </p:sp>
    </p:spTree>
    <p:extLst>
      <p:ext uri="{BB962C8B-B14F-4D97-AF65-F5344CB8AC3E}">
        <p14:creationId xmlns:p14="http://schemas.microsoft.com/office/powerpoint/2010/main" val="3240705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1E2BF-1501-4170-BA9A-39CBE51B2D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D5CBB1-0E67-4679-8C5D-E3CABC18D49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D55255-A452-4785-B5EF-A01EF530418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A58592-0A05-45FB-B8C8-0460A61864C2}"/>
              </a:ext>
            </a:extLst>
          </p:cNvPr>
          <p:cNvSpPr>
            <a:spLocks noGrp="1"/>
          </p:cNvSpPr>
          <p:nvPr>
            <p:ph type="dt" sz="half" idx="10"/>
          </p:nvPr>
        </p:nvSpPr>
        <p:spPr/>
        <p:txBody>
          <a:bodyPr/>
          <a:lstStyle/>
          <a:p>
            <a:fld id="{4F75E6C2-20B8-49B5-9E40-7A814B3F5F5B}" type="datetimeFigureOut">
              <a:rPr lang="en-US" smtClean="0"/>
              <a:t>4/18/2018</a:t>
            </a:fld>
            <a:endParaRPr lang="en-US"/>
          </a:p>
        </p:txBody>
      </p:sp>
      <p:sp>
        <p:nvSpPr>
          <p:cNvPr id="6" name="Footer Placeholder 5">
            <a:extLst>
              <a:ext uri="{FF2B5EF4-FFF2-40B4-BE49-F238E27FC236}">
                <a16:creationId xmlns:a16="http://schemas.microsoft.com/office/drawing/2014/main" id="{4785EABF-B0BF-4372-B065-C1440025B9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3F44D6-862C-4161-8094-70C728930F64}"/>
              </a:ext>
            </a:extLst>
          </p:cNvPr>
          <p:cNvSpPr>
            <a:spLocks noGrp="1"/>
          </p:cNvSpPr>
          <p:nvPr>
            <p:ph type="sldNum" sz="quarter" idx="12"/>
          </p:nvPr>
        </p:nvSpPr>
        <p:spPr/>
        <p:txBody>
          <a:bodyPr/>
          <a:lstStyle/>
          <a:p>
            <a:fld id="{C361BD98-6799-4840-80E6-89602664222A}" type="slidenum">
              <a:rPr lang="en-US" smtClean="0"/>
              <a:t>‹#›</a:t>
            </a:fld>
            <a:endParaRPr lang="en-US"/>
          </a:p>
        </p:txBody>
      </p:sp>
    </p:spTree>
    <p:extLst>
      <p:ext uri="{BB962C8B-B14F-4D97-AF65-F5344CB8AC3E}">
        <p14:creationId xmlns:p14="http://schemas.microsoft.com/office/powerpoint/2010/main" val="141999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60649-5FCF-4DBF-96A2-E500C34273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DE5BC7-5F07-4897-A35F-DD4254C048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07B4FB8-4707-43BC-B7B6-906049623FE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84C3CC-7F5B-4F54-B560-A06FF0E51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67616DC-8EF9-43B0-A02E-1836823AD6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43E907-E25A-43E5-B2E5-84279940D887}"/>
              </a:ext>
            </a:extLst>
          </p:cNvPr>
          <p:cNvSpPr>
            <a:spLocks noGrp="1"/>
          </p:cNvSpPr>
          <p:nvPr>
            <p:ph type="dt" sz="half" idx="10"/>
          </p:nvPr>
        </p:nvSpPr>
        <p:spPr/>
        <p:txBody>
          <a:bodyPr/>
          <a:lstStyle/>
          <a:p>
            <a:fld id="{4F75E6C2-20B8-49B5-9E40-7A814B3F5F5B}" type="datetimeFigureOut">
              <a:rPr lang="en-US" smtClean="0"/>
              <a:t>4/18/2018</a:t>
            </a:fld>
            <a:endParaRPr lang="en-US"/>
          </a:p>
        </p:txBody>
      </p:sp>
      <p:sp>
        <p:nvSpPr>
          <p:cNvPr id="8" name="Footer Placeholder 7">
            <a:extLst>
              <a:ext uri="{FF2B5EF4-FFF2-40B4-BE49-F238E27FC236}">
                <a16:creationId xmlns:a16="http://schemas.microsoft.com/office/drawing/2014/main" id="{AB6C541E-02B5-4314-8498-23B052FC8D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549B2D-EFC7-41E1-B035-DCBA79219974}"/>
              </a:ext>
            </a:extLst>
          </p:cNvPr>
          <p:cNvSpPr>
            <a:spLocks noGrp="1"/>
          </p:cNvSpPr>
          <p:nvPr>
            <p:ph type="sldNum" sz="quarter" idx="12"/>
          </p:nvPr>
        </p:nvSpPr>
        <p:spPr/>
        <p:txBody>
          <a:bodyPr/>
          <a:lstStyle/>
          <a:p>
            <a:fld id="{C361BD98-6799-4840-80E6-89602664222A}" type="slidenum">
              <a:rPr lang="en-US" smtClean="0"/>
              <a:t>‹#›</a:t>
            </a:fld>
            <a:endParaRPr lang="en-US"/>
          </a:p>
        </p:txBody>
      </p:sp>
    </p:spTree>
    <p:extLst>
      <p:ext uri="{BB962C8B-B14F-4D97-AF65-F5344CB8AC3E}">
        <p14:creationId xmlns:p14="http://schemas.microsoft.com/office/powerpoint/2010/main" val="790171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215C-50A6-4689-A25F-3174997648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128D94-35DD-4A4C-8652-A5A176B70875}"/>
              </a:ext>
            </a:extLst>
          </p:cNvPr>
          <p:cNvSpPr>
            <a:spLocks noGrp="1"/>
          </p:cNvSpPr>
          <p:nvPr>
            <p:ph type="dt" sz="half" idx="10"/>
          </p:nvPr>
        </p:nvSpPr>
        <p:spPr/>
        <p:txBody>
          <a:bodyPr/>
          <a:lstStyle/>
          <a:p>
            <a:fld id="{4F75E6C2-20B8-49B5-9E40-7A814B3F5F5B}" type="datetimeFigureOut">
              <a:rPr lang="en-US" smtClean="0"/>
              <a:t>4/18/2018</a:t>
            </a:fld>
            <a:endParaRPr lang="en-US"/>
          </a:p>
        </p:txBody>
      </p:sp>
      <p:sp>
        <p:nvSpPr>
          <p:cNvPr id="4" name="Footer Placeholder 3">
            <a:extLst>
              <a:ext uri="{FF2B5EF4-FFF2-40B4-BE49-F238E27FC236}">
                <a16:creationId xmlns:a16="http://schemas.microsoft.com/office/drawing/2014/main" id="{DE817CB1-4B2C-4541-8D2B-33CA7DC4B7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92572F-A0D4-44FE-BB59-D6AE3D2DA400}"/>
              </a:ext>
            </a:extLst>
          </p:cNvPr>
          <p:cNvSpPr>
            <a:spLocks noGrp="1"/>
          </p:cNvSpPr>
          <p:nvPr>
            <p:ph type="sldNum" sz="quarter" idx="12"/>
          </p:nvPr>
        </p:nvSpPr>
        <p:spPr/>
        <p:txBody>
          <a:bodyPr/>
          <a:lstStyle/>
          <a:p>
            <a:fld id="{C361BD98-6799-4840-80E6-89602664222A}" type="slidenum">
              <a:rPr lang="en-US" smtClean="0"/>
              <a:t>‹#›</a:t>
            </a:fld>
            <a:endParaRPr lang="en-US"/>
          </a:p>
        </p:txBody>
      </p:sp>
    </p:spTree>
    <p:extLst>
      <p:ext uri="{BB962C8B-B14F-4D97-AF65-F5344CB8AC3E}">
        <p14:creationId xmlns:p14="http://schemas.microsoft.com/office/powerpoint/2010/main" val="3428193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AEED2C-2305-4924-A438-019E8459A592}"/>
              </a:ext>
            </a:extLst>
          </p:cNvPr>
          <p:cNvSpPr>
            <a:spLocks noGrp="1"/>
          </p:cNvSpPr>
          <p:nvPr>
            <p:ph type="dt" sz="half" idx="10"/>
          </p:nvPr>
        </p:nvSpPr>
        <p:spPr/>
        <p:txBody>
          <a:bodyPr/>
          <a:lstStyle/>
          <a:p>
            <a:fld id="{4F75E6C2-20B8-49B5-9E40-7A814B3F5F5B}" type="datetimeFigureOut">
              <a:rPr lang="en-US" smtClean="0"/>
              <a:t>4/18/2018</a:t>
            </a:fld>
            <a:endParaRPr lang="en-US"/>
          </a:p>
        </p:txBody>
      </p:sp>
      <p:sp>
        <p:nvSpPr>
          <p:cNvPr id="3" name="Footer Placeholder 2">
            <a:extLst>
              <a:ext uri="{FF2B5EF4-FFF2-40B4-BE49-F238E27FC236}">
                <a16:creationId xmlns:a16="http://schemas.microsoft.com/office/drawing/2014/main" id="{00B06950-E861-41B7-A3BB-6B2A48D4D9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8C3773-F0D5-4436-BC72-B484552E021D}"/>
              </a:ext>
            </a:extLst>
          </p:cNvPr>
          <p:cNvSpPr>
            <a:spLocks noGrp="1"/>
          </p:cNvSpPr>
          <p:nvPr>
            <p:ph type="sldNum" sz="quarter" idx="12"/>
          </p:nvPr>
        </p:nvSpPr>
        <p:spPr/>
        <p:txBody>
          <a:bodyPr/>
          <a:lstStyle/>
          <a:p>
            <a:fld id="{C361BD98-6799-4840-80E6-89602664222A}" type="slidenum">
              <a:rPr lang="en-US" smtClean="0"/>
              <a:t>‹#›</a:t>
            </a:fld>
            <a:endParaRPr lang="en-US"/>
          </a:p>
        </p:txBody>
      </p:sp>
    </p:spTree>
    <p:extLst>
      <p:ext uri="{BB962C8B-B14F-4D97-AF65-F5344CB8AC3E}">
        <p14:creationId xmlns:p14="http://schemas.microsoft.com/office/powerpoint/2010/main" val="158346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88EF0-BFAB-4AE9-886E-A8CD7F714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970F53-E9B0-442B-AD40-EC82B4546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00A299-0719-44C1-87F0-42B2486F8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51D753-5743-43DA-8F11-CFEF528643FA}"/>
              </a:ext>
            </a:extLst>
          </p:cNvPr>
          <p:cNvSpPr>
            <a:spLocks noGrp="1"/>
          </p:cNvSpPr>
          <p:nvPr>
            <p:ph type="dt" sz="half" idx="10"/>
          </p:nvPr>
        </p:nvSpPr>
        <p:spPr/>
        <p:txBody>
          <a:bodyPr/>
          <a:lstStyle/>
          <a:p>
            <a:fld id="{4F75E6C2-20B8-49B5-9E40-7A814B3F5F5B}" type="datetimeFigureOut">
              <a:rPr lang="en-US" smtClean="0"/>
              <a:t>4/18/2018</a:t>
            </a:fld>
            <a:endParaRPr lang="en-US"/>
          </a:p>
        </p:txBody>
      </p:sp>
      <p:sp>
        <p:nvSpPr>
          <p:cNvPr id="6" name="Footer Placeholder 5">
            <a:extLst>
              <a:ext uri="{FF2B5EF4-FFF2-40B4-BE49-F238E27FC236}">
                <a16:creationId xmlns:a16="http://schemas.microsoft.com/office/drawing/2014/main" id="{32E8B8B1-9B76-4319-91E3-86E235BAB8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1EB003-6692-431E-9EA4-CBF642E201A6}"/>
              </a:ext>
            </a:extLst>
          </p:cNvPr>
          <p:cNvSpPr>
            <a:spLocks noGrp="1"/>
          </p:cNvSpPr>
          <p:nvPr>
            <p:ph type="sldNum" sz="quarter" idx="12"/>
          </p:nvPr>
        </p:nvSpPr>
        <p:spPr/>
        <p:txBody>
          <a:bodyPr/>
          <a:lstStyle/>
          <a:p>
            <a:fld id="{C361BD98-6799-4840-80E6-89602664222A}" type="slidenum">
              <a:rPr lang="en-US" smtClean="0"/>
              <a:t>‹#›</a:t>
            </a:fld>
            <a:endParaRPr lang="en-US"/>
          </a:p>
        </p:txBody>
      </p:sp>
    </p:spTree>
    <p:extLst>
      <p:ext uri="{BB962C8B-B14F-4D97-AF65-F5344CB8AC3E}">
        <p14:creationId xmlns:p14="http://schemas.microsoft.com/office/powerpoint/2010/main" val="369715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A5CB-CA58-4D1F-9771-86DC05B6F1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9EC0D5-42AB-49FF-BFA8-E50F0AB84E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5FB4A2-9BD0-40A3-8FF0-2AC5FE60DA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E7A18-1AFE-4F66-B5EF-36917801272B}"/>
              </a:ext>
            </a:extLst>
          </p:cNvPr>
          <p:cNvSpPr>
            <a:spLocks noGrp="1"/>
          </p:cNvSpPr>
          <p:nvPr>
            <p:ph type="dt" sz="half" idx="10"/>
          </p:nvPr>
        </p:nvSpPr>
        <p:spPr/>
        <p:txBody>
          <a:bodyPr/>
          <a:lstStyle/>
          <a:p>
            <a:fld id="{4F75E6C2-20B8-49B5-9E40-7A814B3F5F5B}" type="datetimeFigureOut">
              <a:rPr lang="en-US" smtClean="0"/>
              <a:t>4/18/2018</a:t>
            </a:fld>
            <a:endParaRPr lang="en-US"/>
          </a:p>
        </p:txBody>
      </p:sp>
      <p:sp>
        <p:nvSpPr>
          <p:cNvPr id="6" name="Footer Placeholder 5">
            <a:extLst>
              <a:ext uri="{FF2B5EF4-FFF2-40B4-BE49-F238E27FC236}">
                <a16:creationId xmlns:a16="http://schemas.microsoft.com/office/drawing/2014/main" id="{7897A13A-C1F0-4775-96A5-459D8E0B2F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C4B11-ACE7-4966-872A-E64E6EDFA28F}"/>
              </a:ext>
            </a:extLst>
          </p:cNvPr>
          <p:cNvSpPr>
            <a:spLocks noGrp="1"/>
          </p:cNvSpPr>
          <p:nvPr>
            <p:ph type="sldNum" sz="quarter" idx="12"/>
          </p:nvPr>
        </p:nvSpPr>
        <p:spPr/>
        <p:txBody>
          <a:bodyPr/>
          <a:lstStyle/>
          <a:p>
            <a:fld id="{C361BD98-6799-4840-80E6-89602664222A}" type="slidenum">
              <a:rPr lang="en-US" smtClean="0"/>
              <a:t>‹#›</a:t>
            </a:fld>
            <a:endParaRPr lang="en-US"/>
          </a:p>
        </p:txBody>
      </p:sp>
    </p:spTree>
    <p:extLst>
      <p:ext uri="{BB962C8B-B14F-4D97-AF65-F5344CB8AC3E}">
        <p14:creationId xmlns:p14="http://schemas.microsoft.com/office/powerpoint/2010/main" val="329678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1ABE72-147A-46F6-89E5-9FAC3B2CC8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A886B1-5F8D-4975-8F10-6E2B3EAA67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1AB8B-5F5F-4F94-A2FC-64AE382835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5E6C2-20B8-49B5-9E40-7A814B3F5F5B}" type="datetimeFigureOut">
              <a:rPr lang="en-US" smtClean="0"/>
              <a:t>4/18/2018</a:t>
            </a:fld>
            <a:endParaRPr lang="en-US"/>
          </a:p>
        </p:txBody>
      </p:sp>
      <p:sp>
        <p:nvSpPr>
          <p:cNvPr id="5" name="Footer Placeholder 4">
            <a:extLst>
              <a:ext uri="{FF2B5EF4-FFF2-40B4-BE49-F238E27FC236}">
                <a16:creationId xmlns:a16="http://schemas.microsoft.com/office/drawing/2014/main" id="{31EB5930-6ED3-4C5C-B0F2-1C755E2B06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9DC109-4AE4-4937-A112-C0389D60C0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1BD98-6799-4840-80E6-89602664222A}" type="slidenum">
              <a:rPr lang="en-US" smtClean="0"/>
              <a:t>‹#›</a:t>
            </a:fld>
            <a:endParaRPr lang="en-US"/>
          </a:p>
        </p:txBody>
      </p:sp>
    </p:spTree>
    <p:extLst>
      <p:ext uri="{BB962C8B-B14F-4D97-AF65-F5344CB8AC3E}">
        <p14:creationId xmlns:p14="http://schemas.microsoft.com/office/powerpoint/2010/main" val="1152369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4863-2653-4D90-A4AA-BBF7FE2E5BCE}"/>
              </a:ext>
            </a:extLst>
          </p:cNvPr>
          <p:cNvSpPr>
            <a:spLocks noGrp="1"/>
          </p:cNvSpPr>
          <p:nvPr>
            <p:ph type="ctrTitle"/>
          </p:nvPr>
        </p:nvSpPr>
        <p:spPr/>
        <p:txBody>
          <a:bodyPr/>
          <a:lstStyle/>
          <a:p>
            <a:r>
              <a:rPr lang="en-US" dirty="0"/>
              <a:t>Why you should use ASP.NET for server side programming.</a:t>
            </a:r>
          </a:p>
        </p:txBody>
      </p:sp>
      <p:sp>
        <p:nvSpPr>
          <p:cNvPr id="3" name="Subtitle 2">
            <a:extLst>
              <a:ext uri="{FF2B5EF4-FFF2-40B4-BE49-F238E27FC236}">
                <a16:creationId xmlns:a16="http://schemas.microsoft.com/office/drawing/2014/main" id="{19BDF924-FE6D-43B1-9033-409B8873DE4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8386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EE0C-34EB-4061-BCEF-45C9372ACB9A}"/>
              </a:ext>
            </a:extLst>
          </p:cNvPr>
          <p:cNvSpPr>
            <a:spLocks noGrp="1"/>
          </p:cNvSpPr>
          <p:nvPr>
            <p:ph type="title"/>
          </p:nvPr>
        </p:nvSpPr>
        <p:spPr/>
        <p:txBody>
          <a:bodyPr/>
          <a:lstStyle/>
          <a:p>
            <a:r>
              <a:rPr lang="en-US" dirty="0"/>
              <a:t>Reasons why not – Somewhat steep learning curve?</a:t>
            </a:r>
          </a:p>
        </p:txBody>
      </p:sp>
      <p:sp>
        <p:nvSpPr>
          <p:cNvPr id="3" name="Content Placeholder 2">
            <a:extLst>
              <a:ext uri="{FF2B5EF4-FFF2-40B4-BE49-F238E27FC236}">
                <a16:creationId xmlns:a16="http://schemas.microsoft.com/office/drawing/2014/main" id="{AD68BDB5-1FE1-4DCA-95F4-77B6280A7BCF}"/>
              </a:ext>
            </a:extLst>
          </p:cNvPr>
          <p:cNvSpPr>
            <a:spLocks noGrp="1"/>
          </p:cNvSpPr>
          <p:nvPr>
            <p:ph idx="1"/>
          </p:nvPr>
        </p:nvSpPr>
        <p:spPr/>
        <p:txBody>
          <a:bodyPr/>
          <a:lstStyle/>
          <a:p>
            <a:r>
              <a:rPr lang="en-US" dirty="0"/>
              <a:t>Yes, it is a bit steep when you get into some other parts of the language. Over all it is, relatively easy to learn.</a:t>
            </a:r>
          </a:p>
          <a:p>
            <a:r>
              <a:rPr lang="en-US" dirty="0"/>
              <a:t>And steep and easy to learn are not the same, in this context. </a:t>
            </a:r>
          </a:p>
          <a:p>
            <a:r>
              <a:rPr lang="en-US" dirty="0"/>
              <a:t>Easy to learn refers to the simplicity to program, steepness refers to how easily you can implement things. </a:t>
            </a:r>
          </a:p>
          <a:p>
            <a:r>
              <a:rPr lang="en-US" dirty="0"/>
              <a:t>While you can easily learn the language, it isn’t that simple to implement certain things. You will run into issues with databases and with changing how a database works. You will have it screaming at you when you don’t write something exactly how it expects it. </a:t>
            </a:r>
          </a:p>
        </p:txBody>
      </p:sp>
    </p:spTree>
    <p:extLst>
      <p:ext uri="{BB962C8B-B14F-4D97-AF65-F5344CB8AC3E}">
        <p14:creationId xmlns:p14="http://schemas.microsoft.com/office/powerpoint/2010/main" val="11835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9817-02B4-4D17-AFD4-1BFE0D23F76D}"/>
              </a:ext>
            </a:extLst>
          </p:cNvPr>
          <p:cNvSpPr>
            <a:spLocks noGrp="1"/>
          </p:cNvSpPr>
          <p:nvPr>
            <p:ph type="title"/>
          </p:nvPr>
        </p:nvSpPr>
        <p:spPr/>
        <p:txBody>
          <a:bodyPr/>
          <a:lstStyle/>
          <a:p>
            <a:r>
              <a:rPr lang="en-US" dirty="0"/>
              <a:t>Reasons why not – It’s a bit finicky?</a:t>
            </a:r>
          </a:p>
        </p:txBody>
      </p:sp>
      <p:sp>
        <p:nvSpPr>
          <p:cNvPr id="3" name="Content Placeholder 2">
            <a:extLst>
              <a:ext uri="{FF2B5EF4-FFF2-40B4-BE49-F238E27FC236}">
                <a16:creationId xmlns:a16="http://schemas.microsoft.com/office/drawing/2014/main" id="{CCB75C1E-296F-40C8-9966-7CA59509450A}"/>
              </a:ext>
            </a:extLst>
          </p:cNvPr>
          <p:cNvSpPr>
            <a:spLocks noGrp="1"/>
          </p:cNvSpPr>
          <p:nvPr>
            <p:ph idx="1"/>
          </p:nvPr>
        </p:nvSpPr>
        <p:spPr/>
        <p:txBody>
          <a:bodyPr/>
          <a:lstStyle/>
          <a:p>
            <a:r>
              <a:rPr lang="en-US" dirty="0" err="1"/>
              <a:t>Yeap</a:t>
            </a:r>
            <a:endParaRPr lang="en-US" dirty="0"/>
          </a:p>
          <a:p>
            <a:r>
              <a:rPr lang="en-US" dirty="0"/>
              <a:t>Databases are specific</a:t>
            </a:r>
          </a:p>
          <a:p>
            <a:r>
              <a:rPr lang="en-US" dirty="0"/>
              <a:t>If you don’t set it up correctly it will yell at you</a:t>
            </a:r>
          </a:p>
          <a:p>
            <a:r>
              <a:rPr lang="en-US" dirty="0"/>
              <a:t>If you don’t have VS set up right, it will yell at you.</a:t>
            </a:r>
          </a:p>
          <a:p>
            <a:r>
              <a:rPr lang="en-US" dirty="0"/>
              <a:t>If you don’t select the right options it will yell at you. </a:t>
            </a:r>
          </a:p>
          <a:p>
            <a:r>
              <a:rPr lang="en-US" dirty="0"/>
              <a:t>Simply if you even do one thing wrong it won’t work. But when isn’t that a programming language?</a:t>
            </a:r>
          </a:p>
          <a:p>
            <a:r>
              <a:rPr lang="en-US" dirty="0"/>
              <a:t>And all of that without telling you specifically what it doesn’t like. It’s like a daughter, you know she is mad, but you don’t know why.</a:t>
            </a:r>
          </a:p>
        </p:txBody>
      </p:sp>
    </p:spTree>
    <p:extLst>
      <p:ext uri="{BB962C8B-B14F-4D97-AF65-F5344CB8AC3E}">
        <p14:creationId xmlns:p14="http://schemas.microsoft.com/office/powerpoint/2010/main" val="753575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4EFC-52A3-4075-87C3-926CBB2A5DCE}"/>
              </a:ext>
            </a:extLst>
          </p:cNvPr>
          <p:cNvSpPr>
            <a:spLocks noGrp="1"/>
          </p:cNvSpPr>
          <p:nvPr>
            <p:ph type="title"/>
          </p:nvPr>
        </p:nvSpPr>
        <p:spPr/>
        <p:txBody>
          <a:bodyPr/>
          <a:lstStyle/>
          <a:p>
            <a:r>
              <a:rPr lang="en-US" dirty="0"/>
              <a:t>Reasons why not – Complex file structure?</a:t>
            </a:r>
          </a:p>
        </p:txBody>
      </p:sp>
      <p:sp>
        <p:nvSpPr>
          <p:cNvPr id="3" name="Content Placeholder 2">
            <a:extLst>
              <a:ext uri="{FF2B5EF4-FFF2-40B4-BE49-F238E27FC236}">
                <a16:creationId xmlns:a16="http://schemas.microsoft.com/office/drawing/2014/main" id="{39917B29-37C0-4B4E-A65C-F6C32A1FA9FC}"/>
              </a:ext>
            </a:extLst>
          </p:cNvPr>
          <p:cNvSpPr>
            <a:spLocks noGrp="1"/>
          </p:cNvSpPr>
          <p:nvPr>
            <p:ph idx="1"/>
          </p:nvPr>
        </p:nvSpPr>
        <p:spPr/>
        <p:txBody>
          <a:bodyPr>
            <a:normAutofit fontScale="92500" lnSpcReduction="10000"/>
          </a:bodyPr>
          <a:lstStyle/>
          <a:p>
            <a:r>
              <a:rPr lang="en-US" dirty="0"/>
              <a:t>Well it isn’t as complex as PHP, but it isn’t simple either. However it’s beautifully organized.</a:t>
            </a:r>
          </a:p>
          <a:p>
            <a:r>
              <a:rPr lang="en-US" dirty="0"/>
              <a:t>You have your </a:t>
            </a:r>
            <a:r>
              <a:rPr lang="en-US" dirty="0" err="1"/>
              <a:t>Contolers</a:t>
            </a:r>
            <a:r>
              <a:rPr lang="en-US" dirty="0"/>
              <a:t> folder.</a:t>
            </a:r>
          </a:p>
          <a:p>
            <a:r>
              <a:rPr lang="en-US" dirty="0"/>
              <a:t>You have your views folder, and each section of the site should be in it’s own folder, so your “student” pages should be in one, while your “home” pages should be in another.</a:t>
            </a:r>
          </a:p>
          <a:p>
            <a:r>
              <a:rPr lang="en-US" dirty="0"/>
              <a:t>You have your models folder this is for your “</a:t>
            </a:r>
            <a:r>
              <a:rPr lang="en-US" dirty="0" err="1"/>
              <a:t>Student.cs</a:t>
            </a:r>
            <a:r>
              <a:rPr lang="en-US" dirty="0"/>
              <a:t>” file.</a:t>
            </a:r>
          </a:p>
          <a:p>
            <a:r>
              <a:rPr lang="en-US" dirty="0"/>
              <a:t>You have your data folder the folder for databases and migrations.</a:t>
            </a:r>
          </a:p>
          <a:p>
            <a:r>
              <a:rPr lang="en-US" dirty="0"/>
              <a:t>You have your </a:t>
            </a:r>
            <a:r>
              <a:rPr lang="en-US" dirty="0" err="1"/>
              <a:t>wwwroot</a:t>
            </a:r>
            <a:r>
              <a:rPr lang="en-US" dirty="0"/>
              <a:t> folder, which is where you place all your “</a:t>
            </a:r>
            <a:r>
              <a:rPr lang="en-US" dirty="0" err="1"/>
              <a:t>css</a:t>
            </a:r>
            <a:r>
              <a:rPr lang="en-US" dirty="0"/>
              <a:t>,” “</a:t>
            </a:r>
            <a:r>
              <a:rPr lang="en-US" dirty="0" err="1"/>
              <a:t>js</a:t>
            </a:r>
            <a:r>
              <a:rPr lang="en-US" dirty="0"/>
              <a:t>” and images. </a:t>
            </a:r>
          </a:p>
          <a:p>
            <a:r>
              <a:rPr lang="en-US" dirty="0"/>
              <a:t>Among others.</a:t>
            </a:r>
          </a:p>
        </p:txBody>
      </p:sp>
    </p:spTree>
    <p:extLst>
      <p:ext uri="{BB962C8B-B14F-4D97-AF65-F5344CB8AC3E}">
        <p14:creationId xmlns:p14="http://schemas.microsoft.com/office/powerpoint/2010/main" val="1264940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3D0F-76B8-42DF-86D3-84C0EF6313B7}"/>
              </a:ext>
            </a:extLst>
          </p:cNvPr>
          <p:cNvSpPr>
            <a:spLocks noGrp="1"/>
          </p:cNvSpPr>
          <p:nvPr>
            <p:ph type="title"/>
          </p:nvPr>
        </p:nvSpPr>
        <p:spPr/>
        <p:txBody>
          <a:bodyPr/>
          <a:lstStyle/>
          <a:p>
            <a:r>
              <a:rPr lang="en-US" dirty="0"/>
              <a:t>Reasons why not – runs off a </a:t>
            </a:r>
            <a:r>
              <a:rPr lang="en-US" dirty="0" err="1"/>
              <a:t>dll</a:t>
            </a:r>
            <a:endParaRPr lang="en-US" dirty="0"/>
          </a:p>
        </p:txBody>
      </p:sp>
      <p:sp>
        <p:nvSpPr>
          <p:cNvPr id="3" name="Content Placeholder 2">
            <a:extLst>
              <a:ext uri="{FF2B5EF4-FFF2-40B4-BE49-F238E27FC236}">
                <a16:creationId xmlns:a16="http://schemas.microsoft.com/office/drawing/2014/main" id="{1063BBEB-AD49-4416-9FFB-FDB0014D5045}"/>
              </a:ext>
            </a:extLst>
          </p:cNvPr>
          <p:cNvSpPr>
            <a:spLocks noGrp="1"/>
          </p:cNvSpPr>
          <p:nvPr>
            <p:ph idx="1"/>
          </p:nvPr>
        </p:nvSpPr>
        <p:spPr/>
        <p:txBody>
          <a:bodyPr/>
          <a:lstStyle/>
          <a:p>
            <a:r>
              <a:rPr lang="en-US" dirty="0"/>
              <a:t>So It requires .NET to run so what?</a:t>
            </a:r>
          </a:p>
          <a:p>
            <a:r>
              <a:rPr lang="en-US" dirty="0" err="1"/>
              <a:t>Dlls</a:t>
            </a:r>
            <a:r>
              <a:rPr lang="en-US" dirty="0"/>
              <a:t> are library files which means that once you put it onto a server, you can’t modify the site, without rebuilding it.</a:t>
            </a:r>
          </a:p>
          <a:p>
            <a:r>
              <a:rPr lang="en-US" dirty="0"/>
              <a:t>This means that you can’t easily see changes outside your dev environment.</a:t>
            </a:r>
          </a:p>
          <a:p>
            <a:r>
              <a:rPr lang="en-US" dirty="0"/>
              <a:t>This puts a small but impactful limitation where, you can’t just place your dev files on the server, you have to package them up for the server.</a:t>
            </a:r>
          </a:p>
          <a:p>
            <a:endParaRPr lang="en-US" dirty="0"/>
          </a:p>
        </p:txBody>
      </p:sp>
    </p:spTree>
    <p:extLst>
      <p:ext uri="{BB962C8B-B14F-4D97-AF65-F5344CB8AC3E}">
        <p14:creationId xmlns:p14="http://schemas.microsoft.com/office/powerpoint/2010/main" val="3576941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97917-B5D0-47B9-A82A-67F75DBDBFB1}"/>
              </a:ext>
            </a:extLst>
          </p:cNvPr>
          <p:cNvSpPr>
            <a:spLocks noGrp="1"/>
          </p:cNvSpPr>
          <p:nvPr>
            <p:ph type="title"/>
          </p:nvPr>
        </p:nvSpPr>
        <p:spPr/>
        <p:txBody>
          <a:bodyPr/>
          <a:lstStyle/>
          <a:p>
            <a:r>
              <a:rPr lang="en-US" dirty="0"/>
              <a:t>Reasons why not – Linux issues?</a:t>
            </a:r>
          </a:p>
        </p:txBody>
      </p:sp>
      <p:sp>
        <p:nvSpPr>
          <p:cNvPr id="3" name="Content Placeholder 2">
            <a:extLst>
              <a:ext uri="{FF2B5EF4-FFF2-40B4-BE49-F238E27FC236}">
                <a16:creationId xmlns:a16="http://schemas.microsoft.com/office/drawing/2014/main" id="{8C9C5A69-E643-46D9-B0AB-9A7E9CC3346A}"/>
              </a:ext>
            </a:extLst>
          </p:cNvPr>
          <p:cNvSpPr>
            <a:spLocks noGrp="1"/>
          </p:cNvSpPr>
          <p:nvPr>
            <p:ph idx="1"/>
          </p:nvPr>
        </p:nvSpPr>
        <p:spPr/>
        <p:txBody>
          <a:bodyPr/>
          <a:lstStyle/>
          <a:p>
            <a:r>
              <a:rPr lang="en-US" dirty="0" err="1"/>
              <a:t>ASP.Net</a:t>
            </a:r>
            <a:r>
              <a:rPr lang="en-US" dirty="0"/>
              <a:t> will run on </a:t>
            </a:r>
            <a:r>
              <a:rPr lang="en-US" dirty="0" err="1"/>
              <a:t>linux</a:t>
            </a:r>
            <a:r>
              <a:rPr lang="en-US" dirty="0"/>
              <a:t>, but only the core version will work.</a:t>
            </a:r>
          </a:p>
          <a:p>
            <a:r>
              <a:rPr lang="en-US" dirty="0"/>
              <a:t>This means that any windows functions and features will not run on the platform.</a:t>
            </a:r>
          </a:p>
          <a:p>
            <a:r>
              <a:rPr lang="en-US" dirty="0"/>
              <a:t>This limits you to asp.net core. Which is a good thing because we don’t want to learn windows only features. </a:t>
            </a:r>
          </a:p>
          <a:p>
            <a:endParaRPr lang="en-US" dirty="0"/>
          </a:p>
        </p:txBody>
      </p:sp>
    </p:spTree>
    <p:extLst>
      <p:ext uri="{BB962C8B-B14F-4D97-AF65-F5344CB8AC3E}">
        <p14:creationId xmlns:p14="http://schemas.microsoft.com/office/powerpoint/2010/main" val="2210992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EA68-BC06-453B-BB76-25DFABB531D3}"/>
              </a:ext>
            </a:extLst>
          </p:cNvPr>
          <p:cNvSpPr>
            <a:spLocks noGrp="1"/>
          </p:cNvSpPr>
          <p:nvPr>
            <p:ph type="title"/>
          </p:nvPr>
        </p:nvSpPr>
        <p:spPr/>
        <p:txBody>
          <a:bodyPr/>
          <a:lstStyle/>
          <a:p>
            <a:r>
              <a:rPr lang="en-US" dirty="0"/>
              <a:t>Reasons why not – Database migration</a:t>
            </a:r>
          </a:p>
        </p:txBody>
      </p:sp>
      <p:sp>
        <p:nvSpPr>
          <p:cNvPr id="3" name="Content Placeholder 2">
            <a:extLst>
              <a:ext uri="{FF2B5EF4-FFF2-40B4-BE49-F238E27FC236}">
                <a16:creationId xmlns:a16="http://schemas.microsoft.com/office/drawing/2014/main" id="{E8B17F68-F1FE-401C-B5D0-A2D6AD0A332D}"/>
              </a:ext>
            </a:extLst>
          </p:cNvPr>
          <p:cNvSpPr>
            <a:spLocks noGrp="1"/>
          </p:cNvSpPr>
          <p:nvPr>
            <p:ph idx="1"/>
          </p:nvPr>
        </p:nvSpPr>
        <p:spPr/>
        <p:txBody>
          <a:bodyPr/>
          <a:lstStyle/>
          <a:p>
            <a:r>
              <a:rPr lang="en-US" dirty="0"/>
              <a:t>The autogenerated database migrations should be easy right?</a:t>
            </a:r>
          </a:p>
          <a:p>
            <a:r>
              <a:rPr lang="en-US" dirty="0"/>
              <a:t>Nope I experienced many issues when trying to set them up. </a:t>
            </a:r>
          </a:p>
          <a:p>
            <a:r>
              <a:rPr lang="en-US" dirty="0"/>
              <a:t>From them just not wanting to build or even not wanting to change types.</a:t>
            </a:r>
          </a:p>
          <a:p>
            <a:r>
              <a:rPr lang="en-US" dirty="0"/>
              <a:t>This makes the importance of setting the database as it needs to be first, quite important. </a:t>
            </a:r>
          </a:p>
        </p:txBody>
      </p:sp>
    </p:spTree>
    <p:extLst>
      <p:ext uri="{BB962C8B-B14F-4D97-AF65-F5344CB8AC3E}">
        <p14:creationId xmlns:p14="http://schemas.microsoft.com/office/powerpoint/2010/main" val="2029010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9656-EE42-42E4-A68A-480952CFE9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A45E13-A9EB-4F8C-BC09-2136DB672A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42515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0465-8EBF-4F00-BDE4-0DC915A408D4}"/>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514DFFC7-2295-486E-9BEC-8F6D46022F92}"/>
              </a:ext>
            </a:extLst>
          </p:cNvPr>
          <p:cNvSpPr>
            <a:spLocks noGrp="1"/>
          </p:cNvSpPr>
          <p:nvPr>
            <p:ph idx="1"/>
          </p:nvPr>
        </p:nvSpPr>
        <p:spPr/>
        <p:txBody>
          <a:bodyPr/>
          <a:lstStyle/>
          <a:p>
            <a:r>
              <a:rPr lang="en-US" dirty="0"/>
              <a:t>Easy to learn</a:t>
            </a:r>
          </a:p>
          <a:p>
            <a:r>
              <a:rPr lang="en-US" dirty="0"/>
              <a:t>Similar to </a:t>
            </a:r>
            <a:r>
              <a:rPr lang="en-US" dirty="0" err="1"/>
              <a:t>javascript</a:t>
            </a:r>
            <a:endParaRPr lang="en-US" dirty="0"/>
          </a:p>
          <a:p>
            <a:r>
              <a:rPr lang="en-US" dirty="0"/>
              <a:t>Integrated Routing and </a:t>
            </a:r>
            <a:r>
              <a:rPr lang="en-US" dirty="0" err="1"/>
              <a:t>Authticaiton</a:t>
            </a:r>
            <a:endParaRPr lang="en-US" dirty="0"/>
          </a:p>
          <a:p>
            <a:r>
              <a:rPr lang="en-US" dirty="0"/>
              <a:t>Model View Controller (MVC)</a:t>
            </a:r>
          </a:p>
          <a:p>
            <a:r>
              <a:rPr lang="en-US" dirty="0"/>
              <a:t>Razor Pages.</a:t>
            </a:r>
          </a:p>
          <a:p>
            <a:r>
              <a:rPr lang="en-US" dirty="0"/>
              <a:t>The IDE is free and supports Git/team servers</a:t>
            </a:r>
          </a:p>
          <a:p>
            <a:endParaRPr lang="en-US" dirty="0"/>
          </a:p>
        </p:txBody>
      </p:sp>
    </p:spTree>
    <p:extLst>
      <p:ext uri="{BB962C8B-B14F-4D97-AF65-F5344CB8AC3E}">
        <p14:creationId xmlns:p14="http://schemas.microsoft.com/office/powerpoint/2010/main" val="2855649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81EB-EB2F-46AB-BE15-558DB36A0764}"/>
              </a:ext>
            </a:extLst>
          </p:cNvPr>
          <p:cNvSpPr>
            <a:spLocks noGrp="1"/>
          </p:cNvSpPr>
          <p:nvPr>
            <p:ph type="title"/>
          </p:nvPr>
        </p:nvSpPr>
        <p:spPr/>
        <p:txBody>
          <a:bodyPr/>
          <a:lstStyle/>
          <a:p>
            <a:r>
              <a:rPr lang="en-US" dirty="0"/>
              <a:t>Reasons why not</a:t>
            </a:r>
          </a:p>
        </p:txBody>
      </p:sp>
      <p:sp>
        <p:nvSpPr>
          <p:cNvPr id="3" name="Content Placeholder 2">
            <a:extLst>
              <a:ext uri="{FF2B5EF4-FFF2-40B4-BE49-F238E27FC236}">
                <a16:creationId xmlns:a16="http://schemas.microsoft.com/office/drawing/2014/main" id="{CE135FA4-CA71-4514-9874-9D6DF3D1C806}"/>
              </a:ext>
            </a:extLst>
          </p:cNvPr>
          <p:cNvSpPr>
            <a:spLocks noGrp="1"/>
          </p:cNvSpPr>
          <p:nvPr>
            <p:ph idx="1"/>
          </p:nvPr>
        </p:nvSpPr>
        <p:spPr/>
        <p:txBody>
          <a:bodyPr/>
          <a:lstStyle/>
          <a:p>
            <a:r>
              <a:rPr lang="en-US" dirty="0"/>
              <a:t>Hard to get working on a server, or I just don’t know what I am doing</a:t>
            </a:r>
          </a:p>
          <a:p>
            <a:r>
              <a:rPr lang="en-US" dirty="0"/>
              <a:t>Steep-</a:t>
            </a:r>
            <a:r>
              <a:rPr lang="en-US" dirty="0" err="1"/>
              <a:t>ish</a:t>
            </a:r>
            <a:r>
              <a:rPr lang="en-US" dirty="0"/>
              <a:t> but doable learning curve</a:t>
            </a:r>
          </a:p>
          <a:p>
            <a:r>
              <a:rPr lang="en-US" dirty="0"/>
              <a:t>A bit finicky.</a:t>
            </a:r>
          </a:p>
          <a:p>
            <a:r>
              <a:rPr lang="en-US" dirty="0"/>
              <a:t>Complex file structures</a:t>
            </a:r>
          </a:p>
          <a:p>
            <a:r>
              <a:rPr lang="en-US" dirty="0"/>
              <a:t>Runs off a DLL</a:t>
            </a:r>
          </a:p>
          <a:p>
            <a:r>
              <a:rPr lang="en-US" dirty="0"/>
              <a:t>Core will run on a Linux server, other asp.net features might not</a:t>
            </a:r>
          </a:p>
          <a:p>
            <a:r>
              <a:rPr lang="en-US" dirty="0"/>
              <a:t>Databases can be finicky</a:t>
            </a:r>
          </a:p>
          <a:p>
            <a:pPr marL="0" indent="0">
              <a:buNone/>
            </a:pPr>
            <a:endParaRPr lang="en-US" dirty="0"/>
          </a:p>
        </p:txBody>
      </p:sp>
    </p:spTree>
    <p:extLst>
      <p:ext uri="{BB962C8B-B14F-4D97-AF65-F5344CB8AC3E}">
        <p14:creationId xmlns:p14="http://schemas.microsoft.com/office/powerpoint/2010/main" val="3895880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E374E-70C3-41C0-902B-74A65E9F9D39}"/>
              </a:ext>
            </a:extLst>
          </p:cNvPr>
          <p:cNvSpPr>
            <a:spLocks noGrp="1"/>
          </p:cNvSpPr>
          <p:nvPr>
            <p:ph type="title"/>
          </p:nvPr>
        </p:nvSpPr>
        <p:spPr/>
        <p:txBody>
          <a:bodyPr/>
          <a:lstStyle/>
          <a:p>
            <a:r>
              <a:rPr lang="en-US" dirty="0"/>
              <a:t>Reasons why – Easy to learn</a:t>
            </a:r>
          </a:p>
        </p:txBody>
      </p:sp>
      <p:sp>
        <p:nvSpPr>
          <p:cNvPr id="3" name="Content Placeholder 2">
            <a:extLst>
              <a:ext uri="{FF2B5EF4-FFF2-40B4-BE49-F238E27FC236}">
                <a16:creationId xmlns:a16="http://schemas.microsoft.com/office/drawing/2014/main" id="{6AA36244-BFB8-4532-AB8A-F8DA50251CE0}"/>
              </a:ext>
            </a:extLst>
          </p:cNvPr>
          <p:cNvSpPr>
            <a:spLocks noGrp="1"/>
          </p:cNvSpPr>
          <p:nvPr>
            <p:ph idx="1"/>
          </p:nvPr>
        </p:nvSpPr>
        <p:spPr/>
        <p:txBody>
          <a:bodyPr/>
          <a:lstStyle/>
          <a:p>
            <a:r>
              <a:rPr lang="en-US" dirty="0"/>
              <a:t>Setting up routes is simple, no fumbling with a routing table, you only need to create a view.</a:t>
            </a:r>
          </a:p>
          <a:p>
            <a:r>
              <a:rPr lang="en-US" dirty="0"/>
              <a:t>Simple to program, basically HTTP views, with C# and or </a:t>
            </a:r>
            <a:r>
              <a:rPr lang="en-US" dirty="0" err="1"/>
              <a:t>javascript</a:t>
            </a:r>
            <a:r>
              <a:rPr lang="en-US" dirty="0"/>
              <a:t>. </a:t>
            </a:r>
          </a:p>
          <a:p>
            <a:r>
              <a:rPr lang="en-US" dirty="0"/>
              <a:t>Easy to access and set up databases, there is a wizard,  and commands to access DB, you don’t need to learn SQL though that will help you. </a:t>
            </a:r>
          </a:p>
          <a:p>
            <a:r>
              <a:rPr lang="en-US" dirty="0"/>
              <a:t>Simple objects.</a:t>
            </a:r>
          </a:p>
          <a:p>
            <a:r>
              <a:rPr lang="en-US" dirty="0"/>
              <a:t>Basically C++ &amp;&amp; Java so easy to pick up if you know those 2.</a:t>
            </a:r>
          </a:p>
          <a:p>
            <a:endParaRPr lang="en-US" dirty="0"/>
          </a:p>
        </p:txBody>
      </p:sp>
    </p:spTree>
    <p:extLst>
      <p:ext uri="{BB962C8B-B14F-4D97-AF65-F5344CB8AC3E}">
        <p14:creationId xmlns:p14="http://schemas.microsoft.com/office/powerpoint/2010/main" val="555562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FF99-0DED-4A9E-AAD8-DE91919163C1}"/>
              </a:ext>
            </a:extLst>
          </p:cNvPr>
          <p:cNvSpPr>
            <a:spLocks noGrp="1"/>
          </p:cNvSpPr>
          <p:nvPr>
            <p:ph type="title"/>
          </p:nvPr>
        </p:nvSpPr>
        <p:spPr/>
        <p:txBody>
          <a:bodyPr/>
          <a:lstStyle/>
          <a:p>
            <a:r>
              <a:rPr lang="en-US" dirty="0"/>
              <a:t>Reasons why -- Similar to </a:t>
            </a:r>
            <a:r>
              <a:rPr lang="en-US" dirty="0" err="1"/>
              <a:t>Javascript</a:t>
            </a:r>
            <a:r>
              <a:rPr lang="en-US" dirty="0"/>
              <a:t>?</a:t>
            </a:r>
          </a:p>
        </p:txBody>
      </p:sp>
      <p:sp>
        <p:nvSpPr>
          <p:cNvPr id="3" name="Content Placeholder 2">
            <a:extLst>
              <a:ext uri="{FF2B5EF4-FFF2-40B4-BE49-F238E27FC236}">
                <a16:creationId xmlns:a16="http://schemas.microsoft.com/office/drawing/2014/main" id="{8FF2D078-C7AF-4BC1-9DDF-0780E9EA555F}"/>
              </a:ext>
            </a:extLst>
          </p:cNvPr>
          <p:cNvSpPr>
            <a:spLocks noGrp="1"/>
          </p:cNvSpPr>
          <p:nvPr>
            <p:ph idx="1"/>
          </p:nvPr>
        </p:nvSpPr>
        <p:spPr/>
        <p:txBody>
          <a:bodyPr/>
          <a:lstStyle/>
          <a:p>
            <a:r>
              <a:rPr lang="en-US" dirty="0"/>
              <a:t>Exactly</a:t>
            </a:r>
          </a:p>
          <a:p>
            <a:r>
              <a:rPr lang="en-US" dirty="0"/>
              <a:t>Right down to the semicolon at the end of a line of code.</a:t>
            </a:r>
          </a:p>
          <a:p>
            <a:r>
              <a:rPr lang="en-US" dirty="0"/>
              <a:t>Needs to be in It’s own “scripting” brackets.</a:t>
            </a:r>
          </a:p>
          <a:p>
            <a:endParaRPr lang="en-US" dirty="0"/>
          </a:p>
        </p:txBody>
      </p:sp>
    </p:spTree>
    <p:extLst>
      <p:ext uri="{BB962C8B-B14F-4D97-AF65-F5344CB8AC3E}">
        <p14:creationId xmlns:p14="http://schemas.microsoft.com/office/powerpoint/2010/main" val="1336471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2769-B1D3-41F4-9D3F-C49E568A2CEB}"/>
              </a:ext>
            </a:extLst>
          </p:cNvPr>
          <p:cNvSpPr>
            <a:spLocks noGrp="1"/>
          </p:cNvSpPr>
          <p:nvPr>
            <p:ph type="title"/>
          </p:nvPr>
        </p:nvSpPr>
        <p:spPr/>
        <p:txBody>
          <a:bodyPr/>
          <a:lstStyle/>
          <a:p>
            <a:r>
              <a:rPr lang="en-US" dirty="0"/>
              <a:t>Reasons why – Integrated Routing and </a:t>
            </a:r>
            <a:r>
              <a:rPr lang="en-US" dirty="0" err="1"/>
              <a:t>Authenitcaion</a:t>
            </a:r>
            <a:r>
              <a:rPr lang="en-US" dirty="0"/>
              <a:t>. </a:t>
            </a:r>
          </a:p>
        </p:txBody>
      </p:sp>
      <p:sp>
        <p:nvSpPr>
          <p:cNvPr id="3" name="Content Placeholder 2">
            <a:extLst>
              <a:ext uri="{FF2B5EF4-FFF2-40B4-BE49-F238E27FC236}">
                <a16:creationId xmlns:a16="http://schemas.microsoft.com/office/drawing/2014/main" id="{E973C3AB-A930-4EEB-B826-4B41637CF94E}"/>
              </a:ext>
            </a:extLst>
          </p:cNvPr>
          <p:cNvSpPr>
            <a:spLocks noGrp="1"/>
          </p:cNvSpPr>
          <p:nvPr>
            <p:ph idx="1"/>
          </p:nvPr>
        </p:nvSpPr>
        <p:spPr/>
        <p:txBody>
          <a:bodyPr/>
          <a:lstStyle/>
          <a:p>
            <a:r>
              <a:rPr lang="en-US" dirty="0"/>
              <a:t>You heard right, it includes an easy way to introduce and integrate services like authentication. </a:t>
            </a:r>
          </a:p>
          <a:p>
            <a:r>
              <a:rPr lang="en-US" dirty="0"/>
              <a:t>It makes routing easy. Instead of “Laravel’s” complex structure and processes, all you need to do is add a view, and sometimes a controller. </a:t>
            </a:r>
          </a:p>
          <a:p>
            <a:r>
              <a:rPr lang="en-US" dirty="0"/>
              <a:t>Authentication is not your responsibility, it’s handled by MS making it easy to implement, and HOPEFULLY not screw up. </a:t>
            </a:r>
          </a:p>
          <a:p>
            <a:r>
              <a:rPr lang="en-US" dirty="0"/>
              <a:t>Third party extensions for OAuth services like google and </a:t>
            </a:r>
            <a:r>
              <a:rPr lang="en-US" dirty="0" err="1"/>
              <a:t>facebook</a:t>
            </a:r>
            <a:r>
              <a:rPr lang="en-US" dirty="0"/>
              <a:t>.</a:t>
            </a:r>
          </a:p>
          <a:p>
            <a:r>
              <a:rPr lang="en-US" dirty="0"/>
              <a:t>Easy way to lock out views from unauthorized access.</a:t>
            </a:r>
          </a:p>
          <a:p>
            <a:endParaRPr lang="en-US" dirty="0"/>
          </a:p>
        </p:txBody>
      </p:sp>
    </p:spTree>
    <p:extLst>
      <p:ext uri="{BB962C8B-B14F-4D97-AF65-F5344CB8AC3E}">
        <p14:creationId xmlns:p14="http://schemas.microsoft.com/office/powerpoint/2010/main" val="177246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BB92-74EB-4D72-B9E3-5AB05DADF489}"/>
              </a:ext>
            </a:extLst>
          </p:cNvPr>
          <p:cNvSpPr>
            <a:spLocks noGrp="1"/>
          </p:cNvSpPr>
          <p:nvPr>
            <p:ph type="title"/>
          </p:nvPr>
        </p:nvSpPr>
        <p:spPr/>
        <p:txBody>
          <a:bodyPr/>
          <a:lstStyle/>
          <a:p>
            <a:r>
              <a:rPr lang="en-US" dirty="0"/>
              <a:t>Reasons why – Model View Controller</a:t>
            </a:r>
          </a:p>
        </p:txBody>
      </p:sp>
      <p:sp>
        <p:nvSpPr>
          <p:cNvPr id="3" name="Content Placeholder 2">
            <a:extLst>
              <a:ext uri="{FF2B5EF4-FFF2-40B4-BE49-F238E27FC236}">
                <a16:creationId xmlns:a16="http://schemas.microsoft.com/office/drawing/2014/main" id="{40A08FD3-1DF7-45B6-908C-A7462662CD67}"/>
              </a:ext>
            </a:extLst>
          </p:cNvPr>
          <p:cNvSpPr>
            <a:spLocks noGrp="1"/>
          </p:cNvSpPr>
          <p:nvPr>
            <p:ph idx="1"/>
          </p:nvPr>
        </p:nvSpPr>
        <p:spPr/>
        <p:txBody>
          <a:bodyPr/>
          <a:lstStyle/>
          <a:p>
            <a:r>
              <a:rPr lang="en-US" dirty="0"/>
              <a:t>It separates the Model(your objects), the View(the web pages), and your controller (the thing that makes it run) for easier understanding of how things work.</a:t>
            </a:r>
          </a:p>
          <a:p>
            <a:r>
              <a:rPr lang="en-US" dirty="0"/>
              <a:t>A Model is a simple, C# object. </a:t>
            </a:r>
          </a:p>
          <a:p>
            <a:r>
              <a:rPr lang="en-US" dirty="0"/>
              <a:t>A view is what you see</a:t>
            </a:r>
          </a:p>
          <a:p>
            <a:r>
              <a:rPr lang="en-US" dirty="0"/>
              <a:t>And a controller is that makes things run and controls what each view does.</a:t>
            </a:r>
          </a:p>
          <a:p>
            <a:r>
              <a:rPr lang="en-US" dirty="0"/>
              <a:t>Simple, easy to get and way less complicated then Laravel.</a:t>
            </a:r>
          </a:p>
        </p:txBody>
      </p:sp>
    </p:spTree>
    <p:extLst>
      <p:ext uri="{BB962C8B-B14F-4D97-AF65-F5344CB8AC3E}">
        <p14:creationId xmlns:p14="http://schemas.microsoft.com/office/powerpoint/2010/main" val="89937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2262-4433-4353-906A-25367B10720E}"/>
              </a:ext>
            </a:extLst>
          </p:cNvPr>
          <p:cNvSpPr>
            <a:spLocks noGrp="1"/>
          </p:cNvSpPr>
          <p:nvPr>
            <p:ph type="title"/>
          </p:nvPr>
        </p:nvSpPr>
        <p:spPr/>
        <p:txBody>
          <a:bodyPr/>
          <a:lstStyle/>
          <a:p>
            <a:r>
              <a:rPr lang="en-US" dirty="0"/>
              <a:t>Reasons Why – Razor pages.</a:t>
            </a:r>
          </a:p>
        </p:txBody>
      </p:sp>
      <p:sp>
        <p:nvSpPr>
          <p:cNvPr id="3" name="Content Placeholder 2">
            <a:extLst>
              <a:ext uri="{FF2B5EF4-FFF2-40B4-BE49-F238E27FC236}">
                <a16:creationId xmlns:a16="http://schemas.microsoft.com/office/drawing/2014/main" id="{1C85CD6B-F0D3-487E-B9B0-88860AF3BF4B}"/>
              </a:ext>
            </a:extLst>
          </p:cNvPr>
          <p:cNvSpPr>
            <a:spLocks noGrp="1"/>
          </p:cNvSpPr>
          <p:nvPr>
            <p:ph idx="1"/>
          </p:nvPr>
        </p:nvSpPr>
        <p:spPr/>
        <p:txBody>
          <a:bodyPr/>
          <a:lstStyle/>
          <a:p>
            <a:r>
              <a:rPr lang="en-US" dirty="0"/>
              <a:t>Simple </a:t>
            </a:r>
            <a:r>
              <a:rPr lang="en-US" dirty="0" err="1"/>
              <a:t>ASP.Net</a:t>
            </a:r>
            <a:r>
              <a:rPr lang="en-US" dirty="0"/>
              <a:t> pages.</a:t>
            </a:r>
          </a:p>
          <a:p>
            <a:r>
              <a:rPr lang="en-US" dirty="0"/>
              <a:t>Easy to construct</a:t>
            </a:r>
          </a:p>
          <a:p>
            <a:r>
              <a:rPr lang="en-US" dirty="0"/>
              <a:t>Great when first learning how to code.</a:t>
            </a:r>
          </a:p>
          <a:p>
            <a:r>
              <a:rPr lang="en-US" dirty="0"/>
              <a:t>Can use models.</a:t>
            </a:r>
          </a:p>
          <a:p>
            <a:r>
              <a:rPr lang="en-US" dirty="0"/>
              <a:t>And can be used with authentication.</a:t>
            </a:r>
          </a:p>
          <a:p>
            <a:r>
              <a:rPr lang="en-US" dirty="0"/>
              <a:t>They can do most anything, but are typically used with simpler sites.</a:t>
            </a:r>
          </a:p>
        </p:txBody>
      </p:sp>
    </p:spTree>
    <p:extLst>
      <p:ext uri="{BB962C8B-B14F-4D97-AF65-F5344CB8AC3E}">
        <p14:creationId xmlns:p14="http://schemas.microsoft.com/office/powerpoint/2010/main" val="3123072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B310-CD50-49E8-B9C7-577162944C66}"/>
              </a:ext>
            </a:extLst>
          </p:cNvPr>
          <p:cNvSpPr>
            <a:spLocks noGrp="1"/>
          </p:cNvSpPr>
          <p:nvPr>
            <p:ph type="title"/>
          </p:nvPr>
        </p:nvSpPr>
        <p:spPr/>
        <p:txBody>
          <a:bodyPr/>
          <a:lstStyle/>
          <a:p>
            <a:r>
              <a:rPr lang="en-US" dirty="0"/>
              <a:t>Reasons why not – hard to get working</a:t>
            </a:r>
          </a:p>
        </p:txBody>
      </p:sp>
      <p:sp>
        <p:nvSpPr>
          <p:cNvPr id="3" name="Content Placeholder 2">
            <a:extLst>
              <a:ext uri="{FF2B5EF4-FFF2-40B4-BE49-F238E27FC236}">
                <a16:creationId xmlns:a16="http://schemas.microsoft.com/office/drawing/2014/main" id="{1ADF0C7A-B568-46C8-8AA1-1525E55DDC4F}"/>
              </a:ext>
            </a:extLst>
          </p:cNvPr>
          <p:cNvSpPr>
            <a:spLocks noGrp="1"/>
          </p:cNvSpPr>
          <p:nvPr>
            <p:ph idx="1"/>
          </p:nvPr>
        </p:nvSpPr>
        <p:spPr/>
        <p:txBody>
          <a:bodyPr/>
          <a:lstStyle/>
          <a:p>
            <a:r>
              <a:rPr lang="en-US" dirty="0"/>
              <a:t>I tried and tried to get it working on windows server 2012 R2 and server 2016, I didn’t have any luck.</a:t>
            </a:r>
          </a:p>
          <a:p>
            <a:r>
              <a:rPr lang="en-US" dirty="0"/>
              <a:t>There are permissions that need to be set for IIS to run be able to run the program.</a:t>
            </a:r>
          </a:p>
          <a:p>
            <a:r>
              <a:rPr lang="en-US" dirty="0"/>
              <a:t>When the permissions are set, there is the </a:t>
            </a:r>
            <a:r>
              <a:rPr lang="en-US" dirty="0" err="1"/>
              <a:t>web.config</a:t>
            </a:r>
            <a:r>
              <a:rPr lang="en-US" dirty="0"/>
              <a:t> that often has issues.</a:t>
            </a:r>
          </a:p>
          <a:p>
            <a:endParaRPr lang="en-US" dirty="0"/>
          </a:p>
          <a:p>
            <a:endParaRPr lang="en-US" dirty="0"/>
          </a:p>
        </p:txBody>
      </p:sp>
    </p:spTree>
    <p:extLst>
      <p:ext uri="{BB962C8B-B14F-4D97-AF65-F5344CB8AC3E}">
        <p14:creationId xmlns:p14="http://schemas.microsoft.com/office/powerpoint/2010/main" val="698976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7385</TotalTime>
  <Words>1079</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Why you should use ASP.NET for server side programming.</vt:lpstr>
      <vt:lpstr>Key points</vt:lpstr>
      <vt:lpstr>Reasons why not</vt:lpstr>
      <vt:lpstr>Reasons why – Easy to learn</vt:lpstr>
      <vt:lpstr>Reasons why -- Similar to Javascript?</vt:lpstr>
      <vt:lpstr>Reasons why – Integrated Routing and Authenitcaion. </vt:lpstr>
      <vt:lpstr>Reasons why – Model View Controller</vt:lpstr>
      <vt:lpstr>Reasons Why – Razor pages.</vt:lpstr>
      <vt:lpstr>Reasons why not – hard to get working</vt:lpstr>
      <vt:lpstr>Reasons why not – Somewhat steep learning curve?</vt:lpstr>
      <vt:lpstr>Reasons why not – It’s a bit finicky?</vt:lpstr>
      <vt:lpstr>Reasons why not – Complex file structure?</vt:lpstr>
      <vt:lpstr>Reasons why not – runs off a dll</vt:lpstr>
      <vt:lpstr>Reasons why not – Linux issues?</vt:lpstr>
      <vt:lpstr>Reasons why not – Database migration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you should use ASP.NET for server side programming.</dc:title>
  <dc:creator>Jonathan Oakes</dc:creator>
  <cp:lastModifiedBy>Jonathan Oakes</cp:lastModifiedBy>
  <cp:revision>10</cp:revision>
  <dcterms:created xsi:type="dcterms:W3CDTF">2018-04-18T14:49:33Z</dcterms:created>
  <dcterms:modified xsi:type="dcterms:W3CDTF">2018-04-23T17:55:22Z</dcterms:modified>
</cp:coreProperties>
</file>