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E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712"/>
  </p:normalViewPr>
  <p:slideViewPr>
    <p:cSldViewPr snapToGrid="0" snapToObjects="1">
      <p:cViewPr>
        <p:scale>
          <a:sx n="73" d="100"/>
          <a:sy n="73" d="100"/>
        </p:scale>
        <p:origin x="128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747B1-54E4-1D4D-AEBD-F6C02C1C66DE}" type="datetimeFigureOut">
              <a:rPr lang="it-IT" smtClean="0"/>
              <a:t>04/12/17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A5B5C-D692-6542-8660-3ABD8326CAB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A5B5C-D692-6542-8660-3ABD8326CAB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726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09800" y="3710003"/>
            <a:ext cx="9144000" cy="754025"/>
          </a:xfrm>
        </p:spPr>
        <p:txBody>
          <a:bodyPr>
            <a:normAutofit/>
          </a:bodyPr>
          <a:lstStyle/>
          <a:p>
            <a:r>
              <a:rPr lang="it-IT" sz="2000" dirty="0" smtClean="0"/>
              <a:t>Pervasive Systems A.Y. 2017-18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74654" y="338202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1600" dirty="0">
              <a:ln>
                <a:solidFill>
                  <a:srgbClr val="B2E2ED"/>
                </a:solidFill>
              </a:ln>
              <a:latin typeface="+mj-lt"/>
            </a:endParaRPr>
          </a:p>
        </p:txBody>
      </p:sp>
      <p:sp>
        <p:nvSpPr>
          <p:cNvPr id="11" name="Sottotitolo 2"/>
          <p:cNvSpPr txBox="1">
            <a:spLocks/>
          </p:cNvSpPr>
          <p:nvPr/>
        </p:nvSpPr>
        <p:spPr>
          <a:xfrm>
            <a:off x="274654" y="338202"/>
            <a:ext cx="2254685" cy="7568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800" dirty="0" smtClean="0"/>
              <a:t>Emanuele Falzone</a:t>
            </a:r>
          </a:p>
          <a:p>
            <a:pPr algn="l"/>
            <a:r>
              <a:rPr lang="it-IT" sz="1800" dirty="0" smtClean="0"/>
              <a:t>Davide Molinelli</a:t>
            </a:r>
            <a:endParaRPr lang="it-IT" sz="1800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135" y="4464028"/>
            <a:ext cx="5037665" cy="159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203220"/>
            <a:ext cx="10515600" cy="3596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im of the project is to create a system able to:</a:t>
            </a:r>
          </a:p>
          <a:p>
            <a:pPr lvl="4"/>
            <a:endParaRPr lang="en-US" sz="2400" dirty="0"/>
          </a:p>
          <a:p>
            <a:pPr lvl="2"/>
            <a:r>
              <a:rPr lang="en-US" sz="2800" dirty="0" smtClean="0">
                <a:solidFill>
                  <a:schemeClr val="tx1">
                    <a:alpha val="30000"/>
                  </a:schemeClr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Monitor the  domestic water flow </a:t>
            </a:r>
            <a:r>
              <a:rPr lang="en-US" sz="2800" dirty="0">
                <a:solidFill>
                  <a:schemeClr val="tx1">
                    <a:alpha val="30000"/>
                  </a:schemeClr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in real </a:t>
            </a:r>
            <a:r>
              <a:rPr lang="en-US" sz="2800" dirty="0" smtClean="0">
                <a:solidFill>
                  <a:schemeClr val="tx1">
                    <a:alpha val="30000"/>
                  </a:schemeClr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time;</a:t>
            </a:r>
          </a:p>
          <a:p>
            <a:pPr marL="914400" lvl="2" indent="0">
              <a:buNone/>
            </a:pPr>
            <a:endParaRPr lang="en-US" sz="2800" dirty="0">
              <a:solidFill>
                <a:schemeClr val="tx1">
                  <a:alpha val="30000"/>
                </a:schemeClr>
              </a:solidFill>
            </a:endParaRPr>
          </a:p>
          <a:p>
            <a:pPr lvl="2"/>
            <a:r>
              <a:rPr lang="en-US" sz="2800" dirty="0" smtClean="0">
                <a:solidFill>
                  <a:schemeClr val="tx1">
                    <a:alpha val="30000"/>
                  </a:schemeClr>
                </a:solidFill>
              </a:rPr>
              <a:t>Memorize the data about the consumption on a SD card;</a:t>
            </a:r>
          </a:p>
          <a:p>
            <a:pPr lvl="4"/>
            <a:endParaRPr lang="en-US" sz="2800" dirty="0">
              <a:solidFill>
                <a:schemeClr val="tx1">
                  <a:alpha val="30000"/>
                </a:schemeClr>
              </a:solidFill>
            </a:endParaRPr>
          </a:p>
          <a:p>
            <a:pPr lvl="2"/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Transmit </a:t>
            </a:r>
            <a:r>
              <a:rPr lang="en-US" sz="2800" dirty="0" smtClean="0">
                <a:solidFill>
                  <a:schemeClr val="tx1">
                    <a:alpha val="30000"/>
                  </a:schemeClr>
                </a:solidFill>
              </a:rPr>
              <a:t>the data on a server to create a database of </a:t>
            </a:r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the </a:t>
            </a:r>
            <a:r>
              <a:rPr lang="en-US" sz="2800" dirty="0" smtClean="0">
                <a:solidFill>
                  <a:schemeClr val="tx1">
                    <a:alpha val="30000"/>
                  </a:schemeClr>
                </a:solidFill>
              </a:rPr>
              <a:t>consumptions </a:t>
            </a:r>
            <a:r>
              <a:rPr lang="en-US" sz="2800" dirty="0">
                <a:solidFill>
                  <a:schemeClr val="tx1">
                    <a:alpha val="30000"/>
                  </a:schemeClr>
                </a:solidFill>
              </a:rPr>
              <a:t>for analytical and sensitization </a:t>
            </a:r>
            <a:r>
              <a:rPr lang="en-US" sz="2800" dirty="0" smtClean="0">
                <a:solidFill>
                  <a:schemeClr val="tx1">
                    <a:alpha val="30000"/>
                  </a:schemeClr>
                </a:solidFill>
              </a:rPr>
              <a:t>purposes.</a:t>
            </a:r>
          </a:p>
          <a:p>
            <a:pPr lvl="4"/>
            <a:endParaRPr lang="en-US" sz="2000" dirty="0" smtClean="0"/>
          </a:p>
          <a:p>
            <a:pPr lvl="4"/>
            <a:endParaRPr lang="en-US" sz="2000" dirty="0" smtClean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838200" y="2203219"/>
            <a:ext cx="10515600" cy="359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</a:t>
            </a:r>
            <a:r>
              <a:rPr lang="en-US" dirty="0" smtClean="0"/>
              <a:t>im of the project is to create a system able to:</a:t>
            </a:r>
          </a:p>
          <a:p>
            <a:pPr lvl="4"/>
            <a:endParaRPr lang="en-US" sz="2400" dirty="0" smtClean="0"/>
          </a:p>
          <a:p>
            <a:pPr lvl="2"/>
            <a:r>
              <a:rPr lang="en-US" sz="2800" dirty="0" smtClean="0">
                <a:solidFill>
                  <a:schemeClr val="tx1">
                    <a:alpha val="0"/>
                  </a:schemeClr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Monitor the  domestic water flow in real time;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sz="2800" dirty="0" smtClean="0">
              <a:solidFill>
                <a:schemeClr val="tx1">
                  <a:alpha val="0"/>
                </a:schemeClr>
              </a:solidFill>
            </a:endParaRPr>
          </a:p>
          <a:p>
            <a:pPr lvl="2"/>
            <a:r>
              <a:rPr lang="en-US" sz="2800" dirty="0" smtClean="0">
                <a:solidFill>
                  <a:schemeClr val="tx1">
                    <a:alpha val="0"/>
                  </a:schemeClr>
                </a:solidFill>
              </a:rPr>
              <a:t>Memorize the data about the consumption on a SD card;</a:t>
            </a:r>
          </a:p>
          <a:p>
            <a:pPr lvl="4"/>
            <a:endParaRPr lang="en-US" sz="2800" dirty="0" smtClean="0">
              <a:solidFill>
                <a:schemeClr val="tx1">
                  <a:alpha val="0"/>
                </a:schemeClr>
              </a:solidFill>
            </a:endParaRPr>
          </a:p>
          <a:p>
            <a:pPr lvl="2"/>
            <a:r>
              <a:rPr lang="en-US" sz="2800" dirty="0" smtClean="0">
                <a:solidFill>
                  <a:schemeClr val="tx1">
                    <a:alpha val="0"/>
                  </a:schemeClr>
                </a:solidFill>
              </a:rPr>
              <a:t>Transmit the data on a server to create a database of the consumptions for analytical and sensitization purposes.</a:t>
            </a:r>
          </a:p>
          <a:p>
            <a:pPr lvl="4"/>
            <a:endParaRPr lang="en-US" sz="2000" dirty="0" smtClean="0"/>
          </a:p>
          <a:p>
            <a:pPr lvl="4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9018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</a:t>
            </a:r>
            <a:r>
              <a:rPr lang="it-IT" dirty="0" smtClean="0"/>
              <a:t>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235810"/>
            <a:ext cx="10515600" cy="3479189"/>
          </a:xfrm>
        </p:spPr>
        <p:txBody>
          <a:bodyPr>
            <a:normAutofit lnSpcReduction="10000"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The customer wants to be able to measure, monitor and analyze the water consumptions of the users, through a</a:t>
            </a:r>
            <a:r>
              <a:rPr lang="en-US" b="1" dirty="0" smtClean="0">
                <a:solidFill>
                  <a:schemeClr val="tx1"/>
                </a:solidFill>
              </a:rPr>
              <a:t> low cost system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For this reason, we are intended  to use a low cost water flow sensor and a microcontroller.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This scenario present a </a:t>
            </a:r>
            <a:r>
              <a:rPr lang="en-US" b="1" dirty="0" smtClean="0">
                <a:solidFill>
                  <a:schemeClr val="tx1"/>
                </a:solidFill>
              </a:rPr>
              <a:t>crucial problem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the supplied sensor is </a:t>
            </a:r>
            <a:r>
              <a:rPr lang="en-US" b="1" dirty="0" smtClean="0">
                <a:solidFill>
                  <a:schemeClr val="tx1"/>
                </a:solidFill>
              </a:rPr>
              <a:t>not accurate</a:t>
            </a:r>
            <a:r>
              <a:rPr lang="en-US" dirty="0" smtClean="0">
                <a:solidFill>
                  <a:schemeClr val="tx1"/>
                </a:solidFill>
              </a:rPr>
              <a:t> and it presents </a:t>
            </a:r>
            <a:r>
              <a:rPr lang="en-US" b="1" dirty="0" smtClean="0">
                <a:solidFill>
                  <a:schemeClr val="tx1"/>
                </a:solidFill>
              </a:rPr>
              <a:t>limits of usage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42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147888"/>
            <a:ext cx="10515600" cy="3745524"/>
          </a:xfrm>
        </p:spPr>
        <p:txBody>
          <a:bodyPr/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The efforts of our team will be invested and focused on looking for a </a:t>
            </a:r>
            <a:r>
              <a:rPr lang="en-US" dirty="0" smtClean="0">
                <a:solidFill>
                  <a:schemeClr val="tx1"/>
                </a:solidFill>
              </a:rPr>
              <a:t>solution that </a:t>
            </a:r>
            <a:r>
              <a:rPr lang="en-US" dirty="0">
                <a:solidFill>
                  <a:schemeClr val="tx1"/>
                </a:solidFill>
              </a:rPr>
              <a:t>will allow to get reliable measurements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We will test the sensor simulating all the possible real cases in which the sensor could have to work.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In particular, we are interested in understanding if the sensor is sensible to the temperature of the water, magnetic fields and the installation position (vertical or horizontal).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Problem</a:t>
            </a:r>
            <a:r>
              <a:rPr lang="it-IT" dirty="0" smtClean="0"/>
              <a:t> </a:t>
            </a:r>
            <a:r>
              <a:rPr lang="en-US" dirty="0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5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770792" y="1693253"/>
            <a:ext cx="10650415" cy="48332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3600" dirty="0"/>
              <a:t>Functional</a:t>
            </a:r>
            <a:r>
              <a:rPr lang="en-US" sz="3900" dirty="0"/>
              <a:t> R</a:t>
            </a:r>
            <a:r>
              <a:rPr lang="en-US" sz="3900" dirty="0" smtClean="0"/>
              <a:t>equirements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alpha val="30000"/>
                  </a:schemeClr>
                </a:solidFill>
              </a:rPr>
              <a:t>The system must acquire the </a:t>
            </a:r>
            <a:r>
              <a:rPr lang="en-US" dirty="0" smtClean="0">
                <a:solidFill>
                  <a:schemeClr val="tx1">
                    <a:alpha val="30000"/>
                  </a:schemeClr>
                </a:solidFill>
              </a:rPr>
              <a:t>consumptions data in </a:t>
            </a:r>
            <a:r>
              <a:rPr lang="en-US" dirty="0">
                <a:solidFill>
                  <a:schemeClr val="tx1">
                    <a:alpha val="30000"/>
                  </a:schemeClr>
                </a:solidFill>
              </a:rPr>
              <a:t>real time, elaborating </a:t>
            </a:r>
            <a:r>
              <a:rPr lang="en-US" dirty="0" smtClean="0">
                <a:solidFill>
                  <a:schemeClr val="tx1">
                    <a:alpha val="30000"/>
                  </a:schemeClr>
                </a:solidFill>
              </a:rPr>
              <a:t>through </a:t>
            </a:r>
            <a:r>
              <a:rPr lang="en-US" dirty="0">
                <a:solidFill>
                  <a:schemeClr val="tx1">
                    <a:alpha val="3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1">
                    <a:alpha val="30000"/>
                  </a:schemeClr>
                </a:solidFill>
              </a:rPr>
              <a:t>microcontroller </a:t>
            </a:r>
            <a:r>
              <a:rPr lang="en-US" dirty="0">
                <a:solidFill>
                  <a:schemeClr val="tx1">
                    <a:alpha val="30000"/>
                  </a:schemeClr>
                </a:solidFill>
              </a:rPr>
              <a:t>the impulses coming from the Hall sensor installed within the water flow </a:t>
            </a:r>
            <a:r>
              <a:rPr lang="en-US" dirty="0" smtClean="0">
                <a:solidFill>
                  <a:schemeClr val="tx1">
                    <a:alpha val="30000"/>
                  </a:schemeClr>
                </a:solidFill>
              </a:rPr>
              <a:t>sensors connected to it.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1">
                  <a:alpha val="3000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alpha val="30000"/>
                  </a:schemeClr>
                </a:solidFill>
              </a:rPr>
              <a:t>The microcontroller must transmit the elaborated data to a web server, through a Wi-Fi communication system.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chemeClr val="tx1">
                  <a:alpha val="3000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alpha val="30000"/>
                  </a:schemeClr>
                </a:solidFill>
              </a:rPr>
              <a:t>The system must have the possibility to save the consumption data in a external memory, in order to record all the data in absence of a wireless connection.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chemeClr val="tx1">
                  <a:alpha val="3000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770791" y="1693253"/>
            <a:ext cx="10650415" cy="48332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3600" dirty="0"/>
              <a:t>Functional</a:t>
            </a:r>
            <a:r>
              <a:rPr lang="en-US" sz="3900" dirty="0"/>
              <a:t> R</a:t>
            </a:r>
            <a:r>
              <a:rPr lang="en-US" sz="3900" dirty="0" smtClean="0"/>
              <a:t>equirements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alpha val="0"/>
                  </a:schemeClr>
                </a:solidFill>
              </a:rPr>
              <a:t>The system must acquire the </a:t>
            </a:r>
            <a:r>
              <a:rPr lang="en-US" dirty="0" smtClean="0">
                <a:solidFill>
                  <a:schemeClr val="tx1">
                    <a:alpha val="0"/>
                  </a:schemeClr>
                </a:solidFill>
              </a:rPr>
              <a:t>consumptions data in </a:t>
            </a:r>
            <a:r>
              <a:rPr lang="en-US" dirty="0">
                <a:solidFill>
                  <a:schemeClr val="tx1">
                    <a:alpha val="0"/>
                  </a:schemeClr>
                </a:solidFill>
              </a:rPr>
              <a:t>real time, elaborating </a:t>
            </a:r>
            <a:r>
              <a:rPr lang="en-US" dirty="0" smtClean="0">
                <a:solidFill>
                  <a:schemeClr val="tx1">
                    <a:alpha val="0"/>
                  </a:schemeClr>
                </a:solidFill>
              </a:rPr>
              <a:t>through </a:t>
            </a:r>
            <a:r>
              <a:rPr lang="en-US" dirty="0">
                <a:solidFill>
                  <a:schemeClr val="tx1">
                    <a:alpha val="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1">
                    <a:alpha val="0"/>
                  </a:schemeClr>
                </a:solidFill>
              </a:rPr>
              <a:t>microcontroller </a:t>
            </a:r>
            <a:r>
              <a:rPr lang="en-US" dirty="0">
                <a:solidFill>
                  <a:schemeClr val="tx1">
                    <a:alpha val="0"/>
                  </a:schemeClr>
                </a:solidFill>
              </a:rPr>
              <a:t>the impulses coming from the Hall sensor installed within the water flow </a:t>
            </a:r>
            <a:r>
              <a:rPr lang="en-US" dirty="0" smtClean="0">
                <a:solidFill>
                  <a:schemeClr val="tx1">
                    <a:alpha val="0"/>
                  </a:schemeClr>
                </a:solidFill>
              </a:rPr>
              <a:t>sensors connected to it.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1">
                  <a:alpha val="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alpha val="0"/>
                  </a:schemeClr>
                </a:solidFill>
              </a:rPr>
              <a:t>The microcontroller must transmit the elaborated data to a web server, through a Wi-Fi communication system.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chemeClr val="tx1">
                  <a:alpha val="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>
                    <a:alpha val="0"/>
                  </a:schemeClr>
                </a:solidFill>
              </a:rPr>
              <a:t>The system must have the possibility to save the consumption data in a external memory, in order to record all the data in absence of a wireless connection.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chemeClr val="tx1">
                  <a:alpha val="3000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1986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770792" y="1693253"/>
            <a:ext cx="10650415" cy="48332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3600" dirty="0" smtClean="0"/>
              <a:t>Non Functional</a:t>
            </a:r>
            <a:r>
              <a:rPr lang="en-US" sz="3900" dirty="0" smtClean="0"/>
              <a:t> </a:t>
            </a:r>
            <a:r>
              <a:rPr lang="en-US" sz="3900" dirty="0"/>
              <a:t>R</a:t>
            </a:r>
            <a:r>
              <a:rPr lang="en-US" sz="3900" dirty="0" smtClean="0"/>
              <a:t>equirements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alpha val="30000"/>
                  </a:schemeClr>
                </a:solidFill>
              </a:rPr>
              <a:t>The customer must have the possibility to easily replicate the system in order to install it in many apartments of a residence.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chemeClr val="tx1">
                  <a:alpha val="3000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alpha val="30000"/>
                  </a:schemeClr>
                </a:solidFill>
              </a:rPr>
              <a:t>For the same reason, the system must be low cost.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1">
                  <a:alpha val="3000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alpha val="30000"/>
                  </a:schemeClr>
                </a:solidFill>
              </a:rPr>
              <a:t>The system must be reliable and must record with good approximation the real consumptions.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1">
                  <a:alpha val="3000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alpha val="30000"/>
                  </a:schemeClr>
                </a:solidFill>
              </a:rPr>
              <a:t>The system must be auto configurable in order to be installed in a easy way from everyone and reduce the maintenance costs.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770792" y="1695818"/>
            <a:ext cx="10650415" cy="48332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3600" dirty="0" smtClean="0"/>
              <a:t>Non Functional</a:t>
            </a:r>
            <a:r>
              <a:rPr lang="en-US" sz="3900" dirty="0" smtClean="0"/>
              <a:t> </a:t>
            </a:r>
            <a:r>
              <a:rPr lang="en-US" sz="3900" dirty="0"/>
              <a:t>R</a:t>
            </a:r>
            <a:r>
              <a:rPr lang="en-US" sz="3900" dirty="0" smtClean="0"/>
              <a:t>equirements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alpha val="0"/>
                  </a:schemeClr>
                </a:solidFill>
              </a:rPr>
              <a:t>The customer must have the possibility to easily replicate the system in order to install it in many apartments of a residence.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chemeClr val="tx1">
                  <a:alpha val="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alpha val="0"/>
                  </a:schemeClr>
                </a:solidFill>
              </a:rPr>
              <a:t>For the same reason, the system must be low cost.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1">
                  <a:alpha val="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alpha val="0"/>
                  </a:schemeClr>
                </a:solidFill>
              </a:rPr>
              <a:t>The system must be reliable and must record with good approximation the real consumptions.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1">
                  <a:alpha val="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alpha val="0"/>
                  </a:schemeClr>
                </a:solidFill>
              </a:rPr>
              <a:t>The system must be auto configurable in order to be installed in a easy way from everyone and reduce the maintenance costs.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4344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Technology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194902"/>
            <a:ext cx="10515600" cy="366077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alpha val="30000"/>
                  </a:schemeClr>
                </a:solidFill>
              </a:rPr>
              <a:t>Arduino Uno – Microcontroller</a:t>
            </a:r>
          </a:p>
          <a:p>
            <a:endParaRPr lang="en-US" dirty="0" smtClean="0">
              <a:solidFill>
                <a:schemeClr val="tx1">
                  <a:alpha val="3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alpha val="30000"/>
                  </a:schemeClr>
                </a:solidFill>
              </a:rPr>
              <a:t>YF-S201 – Water flow sensor</a:t>
            </a:r>
          </a:p>
          <a:p>
            <a:endParaRPr lang="en-US" dirty="0" smtClean="0">
              <a:solidFill>
                <a:schemeClr val="tx1">
                  <a:alpha val="3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alpha val="30000"/>
                  </a:schemeClr>
                </a:solidFill>
              </a:rPr>
              <a:t>ESP-8266 – Wi-Fi shield</a:t>
            </a:r>
          </a:p>
          <a:p>
            <a:endParaRPr lang="it-IT" dirty="0" smtClean="0">
              <a:solidFill>
                <a:schemeClr val="tx1">
                  <a:alpha val="30000"/>
                </a:schemeClr>
              </a:solidFill>
            </a:endParaRPr>
          </a:p>
          <a:p>
            <a:r>
              <a:rPr lang="it-IT" dirty="0" smtClean="0">
                <a:solidFill>
                  <a:schemeClr val="tx1">
                    <a:alpha val="30000"/>
                  </a:schemeClr>
                </a:solidFill>
              </a:rPr>
              <a:t>Database Server</a:t>
            </a:r>
            <a:endParaRPr lang="it-IT" dirty="0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838200" y="2194902"/>
            <a:ext cx="10515600" cy="366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alpha val="0"/>
                  </a:schemeClr>
                </a:solidFill>
              </a:rPr>
              <a:t>Arduino Uno – Microcontroller</a:t>
            </a:r>
          </a:p>
          <a:p>
            <a:endParaRPr lang="en-US" dirty="0" smtClean="0">
              <a:solidFill>
                <a:schemeClr val="tx1">
                  <a:alpha val="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alpha val="0"/>
                  </a:schemeClr>
                </a:solidFill>
              </a:rPr>
              <a:t>YF-S201 – Water flow sensor</a:t>
            </a:r>
          </a:p>
          <a:p>
            <a:endParaRPr lang="en-US" dirty="0" smtClean="0">
              <a:solidFill>
                <a:schemeClr val="tx1">
                  <a:alpha val="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alpha val="0"/>
                  </a:schemeClr>
                </a:solidFill>
              </a:rPr>
              <a:t>ESP-8266 – Wi-Fi shield</a:t>
            </a:r>
          </a:p>
          <a:p>
            <a:endParaRPr lang="it-IT" dirty="0" smtClean="0">
              <a:solidFill>
                <a:schemeClr val="tx1">
                  <a:alpha val="0"/>
                </a:schemeClr>
              </a:solidFill>
            </a:endParaRPr>
          </a:p>
          <a:p>
            <a:r>
              <a:rPr lang="it-IT" smtClean="0">
                <a:solidFill>
                  <a:schemeClr val="tx1">
                    <a:alpha val="0"/>
                  </a:schemeClr>
                </a:solidFill>
              </a:rPr>
              <a:t>Database </a:t>
            </a:r>
            <a:r>
              <a:rPr lang="it-IT" dirty="0" smtClean="0">
                <a:solidFill>
                  <a:schemeClr val="tx1">
                    <a:alpha val="0"/>
                  </a:schemeClr>
                </a:solidFill>
              </a:rPr>
              <a:t>Server</a:t>
            </a:r>
            <a:endParaRPr lang="it-IT" dirty="0">
              <a:solidFill>
                <a:schemeClr val="tx1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3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F10001006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06" id="{A55DF1DA-22EC-4DA4-B170-D3F0FF81047C}" vid="{3BFA2149-51D1-489C-9B65-4F9563B089D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Profondità</Template>
  <TotalTime>1488</TotalTime>
  <Words>607</Words>
  <Application>Microsoft Macintosh PowerPoint</Application>
  <PresentationFormat>Widescreen</PresentationFormat>
  <Paragraphs>81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TF10001006</vt:lpstr>
      <vt:lpstr> </vt:lpstr>
      <vt:lpstr>Objective</vt:lpstr>
      <vt:lpstr>Problem Description</vt:lpstr>
      <vt:lpstr>Problem Description</vt:lpstr>
      <vt:lpstr>System Requirements</vt:lpstr>
      <vt:lpstr>System Requirements</vt:lpstr>
      <vt:lpstr>Technology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H2O</dc:title>
  <dc:creator>Davide Molinelli</dc:creator>
  <cp:lastModifiedBy>Davide Molinelli</cp:lastModifiedBy>
  <cp:revision>32</cp:revision>
  <cp:lastPrinted>2017-11-19T16:55:00Z</cp:lastPrinted>
  <dcterms:created xsi:type="dcterms:W3CDTF">2017-11-18T17:18:51Z</dcterms:created>
  <dcterms:modified xsi:type="dcterms:W3CDTF">2017-12-04T12:30:37Z</dcterms:modified>
</cp:coreProperties>
</file>