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6"/>
    <p:restoredTop sz="93702"/>
  </p:normalViewPr>
  <p:slideViewPr>
    <p:cSldViewPr snapToGrid="0" snapToObjects="1">
      <p:cViewPr>
        <p:scale>
          <a:sx n="68" d="100"/>
          <a:sy n="68" d="100"/>
        </p:scale>
        <p:origin x="188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47B1-54E4-1D4D-AEBD-F6C02C1C66DE}" type="datetimeFigureOut">
              <a:rPr lang="it-IT" smtClean="0"/>
              <a:t>12/12/17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5B5C-D692-6542-8660-3ABD8326CAB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09800" y="3710003"/>
            <a:ext cx="9144000" cy="754025"/>
          </a:xfrm>
        </p:spPr>
        <p:txBody>
          <a:bodyPr>
            <a:normAutofit/>
          </a:bodyPr>
          <a:lstStyle/>
          <a:p>
            <a:r>
              <a:rPr lang="it-IT" sz="2000" dirty="0" smtClean="0"/>
              <a:t>Pervasive Systems A.Y. 2017-18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4654" y="33820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dirty="0">
              <a:ln>
                <a:solidFill>
                  <a:srgbClr val="B2E2ED"/>
                </a:solidFill>
              </a:ln>
              <a:latin typeface="+mj-lt"/>
            </a:endParaRPr>
          </a:p>
        </p:txBody>
      </p:sp>
      <p:sp>
        <p:nvSpPr>
          <p:cNvPr id="11" name="Sottotitolo 2"/>
          <p:cNvSpPr txBox="1">
            <a:spLocks/>
          </p:cNvSpPr>
          <p:nvPr/>
        </p:nvSpPr>
        <p:spPr>
          <a:xfrm>
            <a:off x="274654" y="338202"/>
            <a:ext cx="2254685" cy="756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dirty="0" smtClean="0"/>
              <a:t>Emanuele Falzone</a:t>
            </a:r>
          </a:p>
          <a:p>
            <a:pPr algn="l"/>
            <a:r>
              <a:rPr lang="it-IT" sz="1800" dirty="0" smtClean="0"/>
              <a:t>Davide Molinelli</a:t>
            </a:r>
            <a:endParaRPr lang="it-IT" sz="18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5" y="4464028"/>
            <a:ext cx="5037665" cy="15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3219"/>
            <a:ext cx="10515600" cy="423274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of the most significant priority of the project was the analysis of the supplied sensor. So, we:</a:t>
            </a:r>
            <a:r>
              <a:rPr lang="it-IT" dirty="0"/>
              <a:t> </a:t>
            </a:r>
            <a:endParaRPr lang="en-US" dirty="0" smtClean="0"/>
          </a:p>
          <a:p>
            <a:pPr lvl="4"/>
            <a:endParaRPr lang="en-US" sz="2800" dirty="0"/>
          </a:p>
          <a:p>
            <a:pPr lvl="1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Studied 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the properties and the composition of the sensor and how to extract useful information from its signals;</a:t>
            </a:r>
            <a:r>
              <a:rPr lang="it-IT" sz="2800" dirty="0">
                <a:solidFill>
                  <a:schemeClr val="tx1">
                    <a:alpha val="30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Generated a chart that would express the behavior of the sensor at different levels of water-flow rate, comparing the obtained diagram with the poor datasheet available on the web;</a:t>
            </a:r>
            <a:r>
              <a:rPr lang="it-IT" sz="2800" dirty="0">
                <a:solidFill>
                  <a:schemeClr val="tx1">
                    <a:alpha val="30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4"/>
            <a:endParaRPr lang="en-US" sz="2000" dirty="0" smtClean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200" y="2203218"/>
            <a:ext cx="10515600" cy="4232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One of the most significant priority of the project was the analysis of the supplied sensor. So, we:</a:t>
            </a:r>
            <a:r>
              <a:rPr lang="it-IT" dirty="0" smtClean="0"/>
              <a:t> </a:t>
            </a:r>
            <a:endParaRPr lang="en-US" dirty="0" smtClean="0"/>
          </a:p>
          <a:p>
            <a:pPr lvl="4"/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Studied the properties and the composition of the sensor and how to extract useful information from its signals;</a:t>
            </a:r>
            <a:r>
              <a:rPr lang="it-IT" sz="2800" dirty="0" smtClean="0">
                <a:solidFill>
                  <a:schemeClr val="tx1">
                    <a:alpha val="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2"/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Generated a chart that would express the behavior of the sensor at different levels of water-flow rate, comparing the obtained diagram with the poor datasheet available on the web;</a:t>
            </a:r>
            <a:r>
              <a:rPr lang="it-IT" sz="2800" dirty="0" smtClean="0">
                <a:solidFill>
                  <a:schemeClr val="tx1">
                    <a:alpha val="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4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1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3219"/>
            <a:ext cx="10515600" cy="4232749"/>
          </a:xfrm>
        </p:spPr>
        <p:txBody>
          <a:bodyPr>
            <a:normAutofit/>
          </a:bodyPr>
          <a:lstStyle/>
          <a:p>
            <a:pPr lvl="3"/>
            <a:endParaRPr lang="en-US" sz="2800" dirty="0"/>
          </a:p>
          <a:p>
            <a:pPr lvl="1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Analyzed the sensor behaviors at different  water temperatures to check for any anomalies;</a:t>
            </a:r>
            <a:r>
              <a:rPr lang="it-IT" sz="2800" dirty="0" smtClean="0">
                <a:solidFill>
                  <a:schemeClr val="tx1">
                    <a:alpha val="30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Installed two additional hall sensors to verify if their contribution can improve the information carried from the original sensor;</a:t>
            </a:r>
            <a:r>
              <a:rPr lang="it-IT" sz="2800" dirty="0" smtClean="0">
                <a:solidFill>
                  <a:schemeClr val="tx1">
                    <a:alpha val="30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4"/>
            <a:endParaRPr lang="en-US" sz="2000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2203219"/>
            <a:ext cx="10515600" cy="4232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en-US" sz="2800" dirty="0" smtClean="0"/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Analyzed the sensor behaviors at different  water temperatures to check for any anomalies;</a:t>
            </a:r>
            <a:r>
              <a:rPr lang="it-IT" sz="2800" dirty="0" smtClean="0">
                <a:solidFill>
                  <a:schemeClr val="tx1">
                    <a:alpha val="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Installed two additional hall sensors to verify if their contribution can improve the information carried from the original sensor;</a:t>
            </a:r>
            <a:r>
              <a:rPr lang="it-IT" sz="2800" dirty="0" smtClean="0">
                <a:solidFill>
                  <a:schemeClr val="tx1">
                    <a:alpha val="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4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39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3219"/>
            <a:ext cx="10515600" cy="4232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From the analysis performed, we concluded that:</a:t>
            </a:r>
            <a:endParaRPr lang="en-US" dirty="0"/>
          </a:p>
          <a:p>
            <a:pPr lvl="2"/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The sensor is influenced by the magnetic field generated by the magnetized helix. When the blades of the helix are near to the sensor, it detect a big value of the magnetic field and a impulse signal is transmitted.</a:t>
            </a:r>
          </a:p>
          <a:p>
            <a:pPr lvl="1"/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Placing additional sensors near the original one, we does not obtain significant improvement.</a:t>
            </a:r>
          </a:p>
          <a:p>
            <a:pPr lvl="1"/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he temperature does not affect the behavior of the sensor.</a:t>
            </a:r>
          </a:p>
          <a:p>
            <a:pPr lvl="4"/>
            <a:endParaRPr lang="en-US" sz="20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8200" y="2203219"/>
            <a:ext cx="10515600" cy="4232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the analysis performed, we </a:t>
            </a:r>
            <a:r>
              <a:rPr lang="en-US" smtClean="0"/>
              <a:t>concluded that:</a:t>
            </a:r>
            <a:endParaRPr lang="en-US" dirty="0" smtClean="0"/>
          </a:p>
          <a:p>
            <a:pPr lvl="2"/>
            <a:endParaRPr lang="en-US" sz="28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The sensor is influenced by the magnetic field generated by the magnetized helix. When the blades of the helix are near to the sensor, it detect a big value of the magnetic field and a impulse signal is transmitted.</a:t>
            </a:r>
          </a:p>
          <a:p>
            <a:pPr lvl="1"/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Placing additional sensors near the original one, we does not obtain significant improvement.</a:t>
            </a:r>
          </a:p>
          <a:p>
            <a:pPr lvl="1"/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The temperature does not affect the behavior of the sensor.</a:t>
            </a:r>
          </a:p>
          <a:p>
            <a:pPr lvl="4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40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63969"/>
            <a:ext cx="10515600" cy="487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After having acquired the </a:t>
            </a:r>
            <a:r>
              <a:rPr lang="en-GB" sz="2600" dirty="0" smtClean="0"/>
              <a:t>data from </a:t>
            </a:r>
            <a:r>
              <a:rPr lang="en-GB" sz="2600" dirty="0"/>
              <a:t>the </a:t>
            </a:r>
            <a:r>
              <a:rPr lang="en-GB" sz="2600" dirty="0" smtClean="0"/>
              <a:t>sensor, </a:t>
            </a:r>
            <a:r>
              <a:rPr lang="en-GB" sz="2600" dirty="0"/>
              <a:t>we had the necessity to transfer the data on a platform able to store the information and perform analysis on </a:t>
            </a:r>
            <a:r>
              <a:rPr lang="en-GB" sz="2600" dirty="0" smtClean="0"/>
              <a:t>them. We implement different approach:</a:t>
            </a:r>
            <a:r>
              <a:rPr lang="it-IT" sz="2600" dirty="0" smtClean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sz="2600" dirty="0" smtClean="0">
                <a:solidFill>
                  <a:schemeClr val="tx1">
                    <a:alpha val="30000"/>
                  </a:schemeClr>
                </a:solidFill>
              </a:rPr>
              <a:t>First approach: save the data on a SD card</a:t>
            </a:r>
            <a:endParaRPr lang="it-IT" sz="2600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alpha val="30000"/>
                  </a:schemeClr>
                </a:solidFill>
              </a:rPr>
              <a:t>	Simple solution, easy to implement, but not portable for the 	replication of the system.</a:t>
            </a:r>
          </a:p>
          <a:p>
            <a:pPr lvl="2"/>
            <a:endParaRPr lang="en-US" sz="14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600" dirty="0" smtClean="0">
                <a:solidFill>
                  <a:schemeClr val="tx1">
                    <a:alpha val="30000"/>
                  </a:schemeClr>
                </a:solidFill>
              </a:rPr>
              <a:t>Second approach: send the data on the ThingSpeak web platform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alpha val="3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alpha val="30000"/>
                  </a:schemeClr>
                </a:solidFill>
              </a:rPr>
              <a:t>A very interesting solution, because the platform allow to store 	and analyze the data through Matlab (integrated on it), but the 	free version allow to sent a single request every 20 second.</a:t>
            </a:r>
          </a:p>
          <a:p>
            <a:pPr marL="1371600" lvl="3" indent="0">
              <a:buNone/>
            </a:pPr>
            <a:endParaRPr lang="en-US" sz="26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863969"/>
            <a:ext cx="10117015" cy="457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 smtClean="0"/>
              <a:t>After having acquired the data from the sensor, we had the necessity to transfer the data on a platform able to store the information and perform analysis on them. We implement different approach:</a:t>
            </a:r>
            <a:r>
              <a:rPr lang="it-IT" sz="26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/>
          </a:p>
          <a:p>
            <a:pPr lvl="1"/>
            <a:r>
              <a:rPr lang="en-US" sz="2600" dirty="0" smtClean="0">
                <a:solidFill>
                  <a:schemeClr val="tx1">
                    <a:alpha val="0"/>
                  </a:schemeClr>
                </a:solidFill>
              </a:rPr>
              <a:t>First approach: save the data on a SD card</a:t>
            </a:r>
            <a:endParaRPr lang="it-IT" sz="2600" dirty="0" smtClean="0">
              <a:solidFill>
                <a:schemeClr val="tx1">
                  <a:alpha val="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alpha val="0"/>
                  </a:schemeClr>
                </a:solidFill>
              </a:rPr>
              <a:t>	Simple solution, easy to implement, but not portable for the 	replication of the system.</a:t>
            </a:r>
          </a:p>
          <a:p>
            <a:pPr lvl="2"/>
            <a:endParaRPr lang="en-US" sz="14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2600" dirty="0" smtClean="0">
                <a:solidFill>
                  <a:schemeClr val="tx1">
                    <a:alpha val="0"/>
                  </a:schemeClr>
                </a:solidFill>
              </a:rPr>
              <a:t>Second approach: send the data on the ThingSpeak web platform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alpha val="0"/>
                  </a:schemeClr>
                </a:solidFill>
              </a:rPr>
              <a:t>	A very interesting solution, because the platform allow to store 	and analyze the data through Matlab (integrated on it), but the 	free version allow to sent a single request every 20 second.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67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63969"/>
            <a:ext cx="10515600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000" dirty="0"/>
          </a:p>
          <a:p>
            <a:pPr lvl="1"/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Third approach: send the data on </a:t>
            </a:r>
            <a:r>
              <a:rPr lang="it-IT" sz="3000" dirty="0" smtClean="0">
                <a:solidFill>
                  <a:schemeClr val="tx1">
                    <a:alpha val="30000"/>
                  </a:schemeClr>
                </a:solidFill>
              </a:rPr>
              <a:t>Node-Red</a:t>
            </a:r>
          </a:p>
          <a:p>
            <a:pPr marL="457200" lvl="1" indent="0">
              <a:buNone/>
            </a:pPr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	Great solution, intuitive to implement, but not simple to 	store all the useful information (think about the timestamp 	of the requests).</a:t>
            </a:r>
          </a:p>
          <a:p>
            <a:pPr lvl="2"/>
            <a:endParaRPr lang="en-US" sz="3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Final approach: send the data on a web server</a:t>
            </a:r>
          </a:p>
          <a:p>
            <a:pPr marL="457200" lvl="1" indent="0">
              <a:buNone/>
            </a:pPr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	The final solution store the data in a web server implemented in 	a VM instantiated on AWS. The data are storage in a MySQL 	database Server. This guarantee a completely platform 	independent and customizable system.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1861038"/>
            <a:ext cx="105156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dirty="0" smtClean="0"/>
          </a:p>
          <a:p>
            <a:pPr lvl="1"/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Third approach: send the data on </a:t>
            </a:r>
            <a:r>
              <a:rPr lang="it-IT" sz="3000" dirty="0" smtClean="0">
                <a:solidFill>
                  <a:schemeClr val="tx1">
                    <a:alpha val="0"/>
                  </a:schemeClr>
                </a:solidFill>
              </a:rPr>
              <a:t>Node-Red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	Great solution, intuitive to implement, but not simple to 	store all the useful information (think about the timestamp 	of the requests).</a:t>
            </a:r>
          </a:p>
          <a:p>
            <a:pPr lvl="2"/>
            <a:endParaRPr lang="en-US" sz="30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Final approach: send the data on a web server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	The final solution store the data in a web server implemented in 	a VM instantiated on AWS. The data are storage in a MySQL 	database Server. This guarantee a completely platform 	independent and customizable system.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63969"/>
            <a:ext cx="10515600" cy="4571999"/>
          </a:xfrm>
        </p:spPr>
        <p:txBody>
          <a:bodyPr>
            <a:normAutofit/>
          </a:bodyPr>
          <a:lstStyle/>
          <a:p>
            <a:pPr lvl="2"/>
            <a:endParaRPr lang="en-US" sz="3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Analyze and compare the behavior of a different sensor that works with an other principle respect to the supplied sensor.</a:t>
            </a:r>
          </a:p>
          <a:p>
            <a:pPr lvl="1"/>
            <a:endParaRPr lang="en-US" sz="3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30000"/>
                  </a:schemeClr>
                </a:solidFill>
              </a:rPr>
              <a:t>Modify the Arduino sketch in order to manage two sensors (one attached to the cold water tube, the other connected to the hot water tube) with a single microcontroller.</a:t>
            </a:r>
            <a:endParaRPr lang="en-US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863969"/>
            <a:ext cx="105156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3000" dirty="0" smtClean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Analyze and compare the behavior of a different sensor that works with an other principle respect to the supplied sensor.</a:t>
            </a:r>
          </a:p>
          <a:p>
            <a:pPr lvl="1"/>
            <a:endParaRPr lang="en-US" sz="3000" dirty="0" smtClean="0">
              <a:solidFill>
                <a:schemeClr val="tx1">
                  <a:alpha val="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alpha val="0"/>
                  </a:schemeClr>
                </a:solidFill>
              </a:rPr>
              <a:t>Modify the Arduino sketch in order to manage two sensors (one attached to the cold water tube, the other connected to the hot water tube) with a single microcontroller.</a:t>
            </a:r>
            <a:endParaRPr lang="en-US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Profondità</Template>
  <TotalTime>2628</TotalTime>
  <Words>602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TF10001006</vt:lpstr>
      <vt:lpstr> </vt:lpstr>
      <vt:lpstr>Data Acquisition</vt:lpstr>
      <vt:lpstr>Data Acquisition</vt:lpstr>
      <vt:lpstr>Data Acquisition</vt:lpstr>
      <vt:lpstr>Data Transfer</vt:lpstr>
      <vt:lpstr>Data Transfer</vt:lpstr>
      <vt:lpstr>Next 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H2O</dc:title>
  <dc:creator>Davide Molinelli</dc:creator>
  <cp:lastModifiedBy>Davide Molinelli</cp:lastModifiedBy>
  <cp:revision>53</cp:revision>
  <cp:lastPrinted>2017-11-19T16:55:00Z</cp:lastPrinted>
  <dcterms:created xsi:type="dcterms:W3CDTF">2017-11-18T17:18:51Z</dcterms:created>
  <dcterms:modified xsi:type="dcterms:W3CDTF">2017-12-12T09:15:13Z</dcterms:modified>
</cp:coreProperties>
</file>