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notesMasterIdLst>
    <p:notesMasterId r:id="rId12"/>
  </p:notesMasterIdLst>
  <p:sldIdLst>
    <p:sldId id="256" r:id="rId2"/>
    <p:sldId id="257" r:id="rId3"/>
    <p:sldId id="258" r:id="rId4"/>
    <p:sldId id="259" r:id="rId5"/>
    <p:sldId id="260" r:id="rId6"/>
    <p:sldId id="261" r:id="rId7"/>
    <p:sldId id="263" r:id="rId8"/>
    <p:sldId id="265" r:id="rId9"/>
    <p:sldId id="266"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CCDA38BA-EAB6-CD44-BFD8-EA56D58359EC}">
          <p14:sldIdLst>
            <p14:sldId id="256"/>
            <p14:sldId id="257"/>
            <p14:sldId id="258"/>
            <p14:sldId id="259"/>
            <p14:sldId id="260"/>
            <p14:sldId id="261"/>
            <p14:sldId id="263"/>
            <p14:sldId id="265"/>
            <p14:sldId id="266"/>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3702"/>
  </p:normalViewPr>
  <p:slideViewPr>
    <p:cSldViewPr snapToGrid="0" snapToObjects="1">
      <p:cViewPr varScale="1">
        <p:scale>
          <a:sx n="103" d="100"/>
          <a:sy n="103"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D7CAB-9BC6-4A45-8758-985829AC404B}" type="datetimeFigureOut">
              <a:rPr lang="en-US" smtClean="0"/>
              <a:t>7/8/19</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DDD06-35A6-2D41-8BFA-6FCD7B122855}" type="slidenum">
              <a:rPr lang="en-US" smtClean="0"/>
              <a:t>‹n.›</a:t>
            </a:fld>
            <a:endParaRPr lang="en-US"/>
          </a:p>
        </p:txBody>
      </p:sp>
    </p:spTree>
    <p:extLst>
      <p:ext uri="{BB962C8B-B14F-4D97-AF65-F5344CB8AC3E}">
        <p14:creationId xmlns:p14="http://schemas.microsoft.com/office/powerpoint/2010/main" val="156206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it-IT" smtClean="0"/>
              <a:t>Fare clic per modificare stile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AAD347D-5ACD-4C99-B74B-A9C85AD731AF}" type="datetimeFigureOut">
              <a:rPr lang="en-US" smtClean="0"/>
              <a:t>7/8/19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02111984F565}" type="slidenum">
              <a:rPr lang="en-US" smtClean="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magine panoramica con didascalia">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7/8/19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it-IT" smtClean="0"/>
              <a:t>Fare clic per modificare stile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4AAD347D-5ACD-4C99-B74B-A9C85AD731AF}" type="datetimeFigureOut">
              <a:rPr lang="en-US" smtClean="0"/>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it-IT" smtClean="0"/>
              <a:t>Fare clic per modificare stile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it-IT" smtClean="0"/>
              <a:t>Fare clic per modificare gli stili del testo dello schema</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4AAD347D-5ACD-4C99-B74B-A9C85AD731AF}" type="datetimeFigureOut">
              <a:rPr lang="en-US" smtClean="0"/>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4AAD347D-5ACD-4C99-B74B-A9C85AD731AF}" type="datetimeFigureOut">
              <a:rPr lang="en-US" smtClean="0"/>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it-IT" smtClean="0"/>
              <a:t>Fare clic per modificare stile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7/8/19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it-IT" smtClean="0"/>
              <a:t>Fare clic per modificare stile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7/8/19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it-IT" smtClean="0"/>
              <a:t>Fare clic per modificare stile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i">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it-IT" smtClean="0"/>
              <a:t>Fare clic per modificare stile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it-IT" smtClean="0"/>
              <a:t>Fare clic per modificare stile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7/8/19</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it-IT" smtClean="0"/>
              <a:t>Fare clic per modificare stile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7/8/19</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it-IT" smtClean="0"/>
              <a:t>Fare clic per modificare stile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it-IT" smtClean="0"/>
              <a:t>Fare clic per modificare stile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it-IT" smtClean="0"/>
              <a:t>Fare clic per modificare stile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it-IT" smtClean="0"/>
              <a:t>Fare clic per modificare stile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7/8/19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it-IT" smtClean="0"/>
              <a:t>Fare clic per modificare stile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Trascinare l'immagine su un segnaposto o fare clic sull'icona per aggiungerla</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7/8/19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smtClean="0"/>
              <a:t>Fare clic per modificare stile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AAD347D-5ACD-4C99-B74B-A9C85AD731AF}" type="datetimeFigureOut">
              <a:rPr lang="en-US" smtClean="0"/>
              <a:t>7/8/19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153630484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9237223" y="5357795"/>
            <a:ext cx="2230078" cy="771167"/>
          </a:xfrm>
        </p:spPr>
        <p:txBody>
          <a:bodyPr>
            <a:normAutofit/>
          </a:bodyPr>
          <a:lstStyle/>
          <a:p>
            <a:pPr algn="r"/>
            <a:r>
              <a:rPr lang="en-US" cap="none" dirty="0" err="1" smtClean="0"/>
              <a:t>Davide</a:t>
            </a:r>
            <a:r>
              <a:rPr lang="en-US" cap="none" dirty="0" smtClean="0"/>
              <a:t> </a:t>
            </a:r>
            <a:r>
              <a:rPr lang="en-US" cap="none" dirty="0" err="1" smtClean="0"/>
              <a:t>Molinelli</a:t>
            </a:r>
            <a:endParaRPr lang="en-US" cap="none" dirty="0" smtClean="0"/>
          </a:p>
          <a:p>
            <a:pPr algn="r"/>
            <a:r>
              <a:rPr lang="en-US" cap="none" dirty="0" smtClean="0"/>
              <a:t>Emanuele </a:t>
            </a:r>
            <a:r>
              <a:rPr lang="en-US" cap="none" dirty="0" err="1" smtClean="0"/>
              <a:t>Falzone</a:t>
            </a:r>
            <a:endParaRPr lang="en-US" cap="none" dirty="0"/>
          </a:p>
        </p:txBody>
      </p:sp>
      <p:grpSp>
        <p:nvGrpSpPr>
          <p:cNvPr id="9" name="Group 8">
            <a:extLst>
              <a:ext uri="{FF2B5EF4-FFF2-40B4-BE49-F238E27FC236}">
                <a16:creationId xmlns="" xmlns:a16="http://schemas.microsoft.com/office/drawing/2014/main" id="{92E2A38B-A331-42BD-A59C-F4F1740B2FB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 xmlns:a16="http://schemas.microsoft.com/office/drawing/2014/main" id="{0F89BE3E-643B-4467-BFF5-E0E9C72013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 xmlns:a16="http://schemas.microsoft.com/office/drawing/2014/main" id="{F1F53E2C-1354-4C1C-A275-33D77D2FF1D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 xmlns:a16="http://schemas.microsoft.com/office/drawing/2014/main" id="{A916AD25-D02C-4BC7-9CBF-79F725AE503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68" y="1114621"/>
            <a:ext cx="4559326" cy="4628758"/>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33" y="384432"/>
            <a:ext cx="1781809" cy="665155"/>
          </a:xfrm>
          <a:prstGeom prst="rect">
            <a:avLst/>
          </a:prstGeom>
        </p:spPr>
      </p:pic>
    </p:spTree>
    <p:extLst>
      <p:ext uri="{BB962C8B-B14F-4D97-AF65-F5344CB8AC3E}">
        <p14:creationId xmlns:p14="http://schemas.microsoft.com/office/powerpoint/2010/main" val="1683801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BUSINESS</a:t>
            </a:r>
            <a:endParaRPr lang="en-US" dirty="0"/>
          </a:p>
        </p:txBody>
      </p:sp>
      <p:sp>
        <p:nvSpPr>
          <p:cNvPr id="3" name="Segnaposto contenuto 2"/>
          <p:cNvSpPr>
            <a:spLocks noGrp="1"/>
          </p:cNvSpPr>
          <p:nvPr>
            <p:ph idx="1"/>
          </p:nvPr>
        </p:nvSpPr>
        <p:spPr/>
        <p:txBody>
          <a:bodyPr/>
          <a:lstStyle/>
          <a:p>
            <a:pPr marL="0" indent="0">
              <a:buNone/>
            </a:pPr>
            <a:r>
              <a:rPr lang="en-US" dirty="0" smtClean="0"/>
              <a:t>The creation of the presented system cover the following problems:</a:t>
            </a:r>
          </a:p>
          <a:p>
            <a:pPr lvl="1"/>
            <a:r>
              <a:rPr lang="en-US" dirty="0" smtClean="0"/>
              <a:t>Make </a:t>
            </a:r>
            <a:r>
              <a:rPr lang="en-US" dirty="0"/>
              <a:t>users aware of how much it costs to consume </a:t>
            </a:r>
            <a:r>
              <a:rPr lang="en-US" dirty="0" smtClean="0"/>
              <a:t>energy and how it is important to evaluate the energy class and the energy consumptions and not only the cost of the product they want to buy</a:t>
            </a:r>
          </a:p>
          <a:p>
            <a:pPr lvl="1"/>
            <a:r>
              <a:rPr lang="en-US" dirty="0" smtClean="0"/>
              <a:t>Collect information about the usage of the domestic appliances of the user</a:t>
            </a:r>
          </a:p>
          <a:p>
            <a:pPr lvl="1"/>
            <a:r>
              <a:rPr lang="en-US" dirty="0" smtClean="0"/>
              <a:t>Possibility to create a community in which the information saved on the user profile are compared with the ecological behaviors of similar users in order to train the users and give advices to improve their habits and decrease the consumptions</a:t>
            </a:r>
            <a:endParaRPr lang="en-US" dirty="0"/>
          </a:p>
        </p:txBody>
      </p:sp>
    </p:spTree>
    <p:extLst>
      <p:ext uri="{BB962C8B-B14F-4D97-AF65-F5344CB8AC3E}">
        <p14:creationId xmlns:p14="http://schemas.microsoft.com/office/powerpoint/2010/main" val="1400829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latin typeface="Avenir Book" charset="0"/>
                <a:ea typeface="Avenir Book" charset="0"/>
                <a:cs typeface="Avenir Book" charset="0"/>
              </a:rPr>
              <a:t>THE TEAM</a:t>
            </a:r>
            <a:endParaRPr lang="en-US" dirty="0">
              <a:latin typeface="Avenir Book" charset="0"/>
              <a:ea typeface="Avenir Book" charset="0"/>
              <a:cs typeface="Avenir Book" charset="0"/>
            </a:endParaRPr>
          </a:p>
        </p:txBody>
      </p:sp>
      <p:pic>
        <p:nvPicPr>
          <p:cNvPr id="9" name="Immagin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4378770"/>
            <a:ext cx="1658620" cy="1694642"/>
          </a:xfrm>
          <a:prstGeom prst="rect">
            <a:avLst/>
          </a:prstGeom>
        </p:spPr>
      </p:pic>
      <p:sp>
        <p:nvSpPr>
          <p:cNvPr id="10" name="CasellaDiTesto 9"/>
          <p:cNvSpPr txBox="1"/>
          <p:nvPr/>
        </p:nvSpPr>
        <p:spPr>
          <a:xfrm flipH="1">
            <a:off x="3210696" y="3126354"/>
            <a:ext cx="3536092" cy="338554"/>
          </a:xfrm>
          <a:prstGeom prst="rect">
            <a:avLst/>
          </a:prstGeom>
          <a:noFill/>
        </p:spPr>
        <p:txBody>
          <a:bodyPr wrap="square" rtlCol="0">
            <a:spAutoFit/>
          </a:bodyPr>
          <a:lstStyle/>
          <a:p>
            <a:r>
              <a:rPr lang="en-US" sz="1600" dirty="0" smtClean="0">
                <a:latin typeface="Avenir Book" charset="0"/>
                <a:ea typeface="Avenir Book" charset="0"/>
                <a:cs typeface="Avenir Book" charset="0"/>
              </a:rPr>
              <a:t>Computer Engineering Student</a:t>
            </a:r>
            <a:endParaRPr lang="en-US" sz="1600" dirty="0">
              <a:latin typeface="Avenir Book" charset="0"/>
              <a:ea typeface="Avenir Book" charset="0"/>
              <a:cs typeface="Avenir Book" charset="0"/>
            </a:endParaRPr>
          </a:p>
        </p:txBody>
      </p:sp>
      <p:sp>
        <p:nvSpPr>
          <p:cNvPr id="11" name="CasellaDiTesto 10"/>
          <p:cNvSpPr txBox="1"/>
          <p:nvPr/>
        </p:nvSpPr>
        <p:spPr>
          <a:xfrm flipH="1">
            <a:off x="3210696" y="3411970"/>
            <a:ext cx="3536092" cy="307777"/>
          </a:xfrm>
          <a:prstGeom prst="rect">
            <a:avLst/>
          </a:prstGeom>
          <a:noFill/>
        </p:spPr>
        <p:txBody>
          <a:bodyPr wrap="square" rtlCol="0">
            <a:spAutoFit/>
          </a:bodyPr>
          <a:lstStyle/>
          <a:p>
            <a:r>
              <a:rPr lang="en-US" sz="1400" dirty="0" smtClean="0">
                <a:latin typeface="Avenir Book" charset="0"/>
                <a:ea typeface="Avenir Book" charset="0"/>
                <a:cs typeface="Avenir Book" charset="0"/>
              </a:rPr>
              <a:t>Master in Computer Science</a:t>
            </a:r>
            <a:endParaRPr lang="en-US" sz="1400" dirty="0">
              <a:latin typeface="Avenir Book" charset="0"/>
              <a:ea typeface="Avenir Book" charset="0"/>
              <a:cs typeface="Avenir Book" charset="0"/>
            </a:endParaRPr>
          </a:p>
        </p:txBody>
      </p:sp>
      <p:sp>
        <p:nvSpPr>
          <p:cNvPr id="12" name="CasellaDiTesto 11"/>
          <p:cNvSpPr txBox="1"/>
          <p:nvPr/>
        </p:nvSpPr>
        <p:spPr>
          <a:xfrm flipH="1">
            <a:off x="3210696" y="3664022"/>
            <a:ext cx="3536092" cy="307777"/>
          </a:xfrm>
          <a:prstGeom prst="rect">
            <a:avLst/>
          </a:prstGeom>
          <a:noFill/>
        </p:spPr>
        <p:txBody>
          <a:bodyPr wrap="square" rtlCol="0">
            <a:spAutoFit/>
          </a:bodyPr>
          <a:lstStyle/>
          <a:p>
            <a:r>
              <a:rPr lang="en-US" sz="1400" dirty="0" err="1" smtClean="0">
                <a:latin typeface="Avenir Book" charset="0"/>
                <a:ea typeface="Avenir Book" charset="0"/>
                <a:cs typeface="Avenir Book" charset="0"/>
              </a:rPr>
              <a:t>Politecnico</a:t>
            </a:r>
            <a:r>
              <a:rPr lang="en-US" sz="1400" dirty="0" smtClean="0">
                <a:latin typeface="Avenir Book" charset="0"/>
                <a:ea typeface="Avenir Book" charset="0"/>
                <a:cs typeface="Avenir Book" charset="0"/>
              </a:rPr>
              <a:t> di Milano</a:t>
            </a:r>
            <a:endParaRPr lang="en-US" sz="1400" dirty="0">
              <a:latin typeface="Avenir Book" charset="0"/>
              <a:ea typeface="Avenir Book" charset="0"/>
              <a:cs typeface="Avenir Book" charset="0"/>
            </a:endParaRPr>
          </a:p>
        </p:txBody>
      </p:sp>
      <p:pic>
        <p:nvPicPr>
          <p:cNvPr id="23" name="Immagin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167" y="2465925"/>
            <a:ext cx="2633003" cy="2633003"/>
          </a:xfrm>
          <a:prstGeom prst="rect">
            <a:avLst/>
          </a:prstGeom>
        </p:spPr>
      </p:pic>
      <p:pic>
        <p:nvPicPr>
          <p:cNvPr id="24" name="Immagin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189" y="4545601"/>
            <a:ext cx="3362960" cy="1788160"/>
          </a:xfrm>
          <a:prstGeom prst="rect">
            <a:avLst/>
          </a:prstGeom>
        </p:spPr>
      </p:pic>
      <p:pic>
        <p:nvPicPr>
          <p:cNvPr id="25" name="Immagin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086" y="2558516"/>
            <a:ext cx="1756356" cy="1756356"/>
          </a:xfrm>
          <a:prstGeom prst="rect">
            <a:avLst/>
          </a:prstGeom>
        </p:spPr>
      </p:pic>
      <p:sp>
        <p:nvSpPr>
          <p:cNvPr id="26" name="CasellaDiTesto 25"/>
          <p:cNvSpPr txBox="1"/>
          <p:nvPr/>
        </p:nvSpPr>
        <p:spPr>
          <a:xfrm flipH="1">
            <a:off x="3227420" y="2809960"/>
            <a:ext cx="3536092" cy="369332"/>
          </a:xfrm>
          <a:prstGeom prst="rect">
            <a:avLst/>
          </a:prstGeom>
          <a:noFill/>
        </p:spPr>
        <p:txBody>
          <a:bodyPr wrap="square" rtlCol="0">
            <a:spAutoFit/>
          </a:bodyPr>
          <a:lstStyle/>
          <a:p>
            <a:r>
              <a:rPr lang="en-US" dirty="0" smtClean="0">
                <a:latin typeface="Avenir Book" charset="0"/>
                <a:ea typeface="Avenir Book" charset="0"/>
                <a:cs typeface="Avenir Book" charset="0"/>
              </a:rPr>
              <a:t>Emanuele </a:t>
            </a:r>
            <a:r>
              <a:rPr lang="en-US" dirty="0" err="1" smtClean="0">
                <a:latin typeface="Avenir Book" charset="0"/>
                <a:ea typeface="Avenir Book" charset="0"/>
                <a:cs typeface="Avenir Book" charset="0"/>
              </a:rPr>
              <a:t>Falzone</a:t>
            </a:r>
            <a:endParaRPr lang="en-US" dirty="0">
              <a:latin typeface="Avenir Book" charset="0"/>
              <a:ea typeface="Avenir Book" charset="0"/>
              <a:cs typeface="Avenir Book" charset="0"/>
            </a:endParaRPr>
          </a:p>
        </p:txBody>
      </p:sp>
      <p:sp>
        <p:nvSpPr>
          <p:cNvPr id="27" name="CasellaDiTesto 26"/>
          <p:cNvSpPr txBox="1"/>
          <p:nvPr/>
        </p:nvSpPr>
        <p:spPr>
          <a:xfrm flipH="1">
            <a:off x="3214793" y="4941407"/>
            <a:ext cx="3536092" cy="338554"/>
          </a:xfrm>
          <a:prstGeom prst="rect">
            <a:avLst/>
          </a:prstGeom>
          <a:noFill/>
        </p:spPr>
        <p:txBody>
          <a:bodyPr wrap="square" rtlCol="0">
            <a:spAutoFit/>
          </a:bodyPr>
          <a:lstStyle/>
          <a:p>
            <a:r>
              <a:rPr lang="en-US" sz="1600" dirty="0" smtClean="0">
                <a:latin typeface="Avenir Book" charset="0"/>
                <a:ea typeface="Avenir Book" charset="0"/>
                <a:cs typeface="Avenir Book" charset="0"/>
              </a:rPr>
              <a:t>Computer Engineering Student</a:t>
            </a:r>
            <a:endParaRPr lang="en-US" sz="1600" dirty="0">
              <a:latin typeface="Avenir Book" charset="0"/>
              <a:ea typeface="Avenir Book" charset="0"/>
              <a:cs typeface="Avenir Book" charset="0"/>
            </a:endParaRPr>
          </a:p>
        </p:txBody>
      </p:sp>
      <p:sp>
        <p:nvSpPr>
          <p:cNvPr id="28" name="CasellaDiTesto 27"/>
          <p:cNvSpPr txBox="1"/>
          <p:nvPr/>
        </p:nvSpPr>
        <p:spPr>
          <a:xfrm flipH="1">
            <a:off x="3214793" y="5227023"/>
            <a:ext cx="3536092" cy="307777"/>
          </a:xfrm>
          <a:prstGeom prst="rect">
            <a:avLst/>
          </a:prstGeom>
          <a:noFill/>
        </p:spPr>
        <p:txBody>
          <a:bodyPr wrap="square" rtlCol="0">
            <a:spAutoFit/>
          </a:bodyPr>
          <a:lstStyle/>
          <a:p>
            <a:r>
              <a:rPr lang="en-US" sz="1400" dirty="0" smtClean="0">
                <a:latin typeface="Avenir Book" charset="0"/>
                <a:ea typeface="Avenir Book" charset="0"/>
                <a:cs typeface="Avenir Book" charset="0"/>
              </a:rPr>
              <a:t>Master in Computer Science</a:t>
            </a:r>
            <a:endParaRPr lang="en-US" sz="1400" dirty="0">
              <a:latin typeface="Avenir Book" charset="0"/>
              <a:ea typeface="Avenir Book" charset="0"/>
              <a:cs typeface="Avenir Book" charset="0"/>
            </a:endParaRPr>
          </a:p>
        </p:txBody>
      </p:sp>
      <p:sp>
        <p:nvSpPr>
          <p:cNvPr id="29" name="CasellaDiTesto 28"/>
          <p:cNvSpPr txBox="1"/>
          <p:nvPr/>
        </p:nvSpPr>
        <p:spPr>
          <a:xfrm flipH="1">
            <a:off x="3214793" y="5479075"/>
            <a:ext cx="3536092" cy="307777"/>
          </a:xfrm>
          <a:prstGeom prst="rect">
            <a:avLst/>
          </a:prstGeom>
          <a:noFill/>
        </p:spPr>
        <p:txBody>
          <a:bodyPr wrap="square" rtlCol="0">
            <a:spAutoFit/>
          </a:bodyPr>
          <a:lstStyle/>
          <a:p>
            <a:r>
              <a:rPr lang="en-US" sz="1400" dirty="0" err="1" smtClean="0">
                <a:latin typeface="Avenir Book" charset="0"/>
                <a:ea typeface="Avenir Book" charset="0"/>
                <a:cs typeface="Avenir Book" charset="0"/>
              </a:rPr>
              <a:t>Politecnico</a:t>
            </a:r>
            <a:r>
              <a:rPr lang="en-US" sz="1400" dirty="0" smtClean="0">
                <a:latin typeface="Avenir Book" charset="0"/>
                <a:ea typeface="Avenir Book" charset="0"/>
                <a:cs typeface="Avenir Book" charset="0"/>
              </a:rPr>
              <a:t> di Milano</a:t>
            </a:r>
            <a:endParaRPr lang="en-US" sz="1400" dirty="0">
              <a:latin typeface="Avenir Book" charset="0"/>
              <a:ea typeface="Avenir Book" charset="0"/>
              <a:cs typeface="Avenir Book" charset="0"/>
            </a:endParaRPr>
          </a:p>
        </p:txBody>
      </p:sp>
      <p:sp>
        <p:nvSpPr>
          <p:cNvPr id="30" name="CasellaDiTesto 29"/>
          <p:cNvSpPr txBox="1"/>
          <p:nvPr/>
        </p:nvSpPr>
        <p:spPr>
          <a:xfrm flipH="1">
            <a:off x="3231517" y="4625013"/>
            <a:ext cx="3536092" cy="369332"/>
          </a:xfrm>
          <a:prstGeom prst="rect">
            <a:avLst/>
          </a:prstGeom>
          <a:noFill/>
        </p:spPr>
        <p:txBody>
          <a:bodyPr wrap="square" rtlCol="0">
            <a:spAutoFit/>
          </a:bodyPr>
          <a:lstStyle/>
          <a:p>
            <a:r>
              <a:rPr lang="en-US" dirty="0" err="1" smtClean="0">
                <a:latin typeface="Avenir Book" charset="0"/>
                <a:ea typeface="Avenir Book" charset="0"/>
                <a:cs typeface="Avenir Book" charset="0"/>
              </a:rPr>
              <a:t>Davide</a:t>
            </a:r>
            <a:r>
              <a:rPr lang="en-US" dirty="0" smtClean="0">
                <a:latin typeface="Avenir Book" charset="0"/>
                <a:ea typeface="Avenir Book" charset="0"/>
                <a:cs typeface="Avenir Book" charset="0"/>
              </a:rPr>
              <a:t> </a:t>
            </a:r>
            <a:r>
              <a:rPr lang="en-US" dirty="0" err="1" smtClean="0">
                <a:latin typeface="Avenir Book" charset="0"/>
                <a:ea typeface="Avenir Book" charset="0"/>
                <a:cs typeface="Avenir Book" charset="0"/>
              </a:rPr>
              <a:t>Molinelli</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831641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CHALLENGE - INTRODUCTION</a:t>
            </a:r>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564824"/>
            <a:ext cx="1711396" cy="3592136"/>
          </a:xfrm>
          <a:prstGeom prst="rect">
            <a:avLst/>
          </a:prstGeom>
        </p:spPr>
      </p:pic>
      <p:sp>
        <p:nvSpPr>
          <p:cNvPr id="7" name="Segnaposto contenuto 2"/>
          <p:cNvSpPr>
            <a:spLocks noGrp="1"/>
          </p:cNvSpPr>
          <p:nvPr>
            <p:ph idx="1"/>
          </p:nvPr>
        </p:nvSpPr>
        <p:spPr>
          <a:xfrm>
            <a:off x="3725161" y="2652742"/>
            <a:ext cx="7741910" cy="3504218"/>
          </a:xfrm>
        </p:spPr>
        <p:txBody>
          <a:bodyPr>
            <a:normAutofit lnSpcReduction="10000"/>
          </a:bodyPr>
          <a:lstStyle/>
          <a:p>
            <a:pPr marL="0" indent="0">
              <a:buNone/>
            </a:pPr>
            <a:r>
              <a:rPr lang="en-US" dirty="0" smtClean="0"/>
              <a:t>Energy Label is a very useful indicator of the energetic performance of a new domestic appliance.</a:t>
            </a:r>
          </a:p>
          <a:p>
            <a:pPr marL="0" indent="0">
              <a:buNone/>
            </a:pPr>
            <a:r>
              <a:rPr lang="en-US" dirty="0" smtClean="0"/>
              <a:t>In particular, it reports:</a:t>
            </a:r>
          </a:p>
          <a:p>
            <a:pPr marL="685800" lvl="1">
              <a:buSzPct val="100000"/>
              <a:buFont typeface="Arial" charset="0"/>
              <a:buChar char="•"/>
            </a:pPr>
            <a:r>
              <a:rPr lang="en-US" dirty="0" smtClean="0"/>
              <a:t>The </a:t>
            </a:r>
            <a:r>
              <a:rPr lang="en-US" b="1" dirty="0" smtClean="0"/>
              <a:t>energy class</a:t>
            </a:r>
            <a:r>
              <a:rPr lang="en-US" dirty="0" smtClean="0"/>
              <a:t> of </a:t>
            </a:r>
            <a:r>
              <a:rPr lang="en-US" dirty="0"/>
              <a:t>the appliance, indicating the energy efficiency of the device, among those on the </a:t>
            </a:r>
            <a:r>
              <a:rPr lang="en-US" dirty="0" smtClean="0"/>
              <a:t>market</a:t>
            </a:r>
          </a:p>
          <a:p>
            <a:pPr marL="685800" lvl="1">
              <a:buSzPct val="100000"/>
              <a:buFont typeface="Arial" charset="0"/>
              <a:buChar char="•"/>
            </a:pPr>
            <a:r>
              <a:rPr lang="en-US" dirty="0" smtClean="0"/>
              <a:t>The </a:t>
            </a:r>
            <a:r>
              <a:rPr lang="en-US" b="1" dirty="0" smtClean="0"/>
              <a:t>consumptions</a:t>
            </a:r>
            <a:r>
              <a:rPr lang="en-US" dirty="0" smtClean="0"/>
              <a:t> of the appliance, reported in </a:t>
            </a:r>
            <a:r>
              <a:rPr lang="en-US" b="1" dirty="0" smtClean="0"/>
              <a:t>kWh/annum</a:t>
            </a:r>
          </a:p>
          <a:p>
            <a:pPr marL="685800" lvl="1">
              <a:buSzPct val="100000"/>
              <a:buFont typeface="Arial" charset="0"/>
              <a:buChar char="•"/>
            </a:pPr>
            <a:endParaRPr lang="en-US" b="1" dirty="0"/>
          </a:p>
          <a:p>
            <a:pPr marL="0" indent="0">
              <a:buSzPct val="100000"/>
              <a:buNone/>
            </a:pPr>
            <a:r>
              <a:rPr lang="en-US" b="1" dirty="0" smtClean="0"/>
              <a:t>Everything nice</a:t>
            </a:r>
            <a:r>
              <a:rPr lang="en-US" dirty="0"/>
              <a:t>!</a:t>
            </a:r>
            <a:r>
              <a:rPr lang="en-US" dirty="0" smtClean="0"/>
              <a:t> </a:t>
            </a:r>
            <a:r>
              <a:rPr lang="en-US" dirty="0"/>
              <a:t>B</a:t>
            </a:r>
            <a:r>
              <a:rPr lang="en-US" dirty="0" smtClean="0"/>
              <a:t>ut</a:t>
            </a:r>
            <a:r>
              <a:rPr lang="it-IT" dirty="0" smtClean="0"/>
              <a:t> in </a:t>
            </a:r>
            <a:r>
              <a:rPr lang="it-IT" dirty="0" err="1" smtClean="0"/>
              <a:t>simple</a:t>
            </a:r>
            <a:r>
              <a:rPr lang="it-IT" dirty="0" smtClean="0"/>
              <a:t> </a:t>
            </a:r>
            <a:r>
              <a:rPr lang="it-IT" dirty="0" err="1" smtClean="0"/>
              <a:t>terms</a:t>
            </a:r>
            <a:r>
              <a:rPr lang="mr-IN" dirty="0" smtClean="0"/>
              <a:t>…</a:t>
            </a:r>
            <a:r>
              <a:rPr lang="it-IT" dirty="0"/>
              <a:t> </a:t>
            </a:r>
            <a:endParaRPr lang="it-IT" dirty="0" smtClean="0"/>
          </a:p>
          <a:p>
            <a:pPr marL="0" indent="0">
              <a:buSzPct val="100000"/>
              <a:buNone/>
            </a:pPr>
            <a:endParaRPr lang="it-IT" dirty="0" smtClean="0"/>
          </a:p>
          <a:p>
            <a:pPr marL="0" indent="0" algn="r">
              <a:buSzPct val="100000"/>
              <a:buNone/>
            </a:pPr>
            <a:r>
              <a:rPr lang="mr-IN" dirty="0" smtClean="0"/>
              <a:t>…</a:t>
            </a:r>
            <a:r>
              <a:rPr lang="it-IT" b="1" dirty="0" smtClean="0"/>
              <a:t>How </a:t>
            </a:r>
            <a:r>
              <a:rPr lang="it-IT" b="1" dirty="0" err="1"/>
              <a:t>much</a:t>
            </a:r>
            <a:r>
              <a:rPr lang="it-IT" b="1" dirty="0"/>
              <a:t> </a:t>
            </a:r>
            <a:r>
              <a:rPr lang="it-IT" b="1" dirty="0" err="1"/>
              <a:t>it</a:t>
            </a:r>
            <a:r>
              <a:rPr lang="it-IT" b="1" dirty="0"/>
              <a:t> </a:t>
            </a:r>
            <a:r>
              <a:rPr lang="it-IT" b="1" dirty="0" err="1"/>
              <a:t>costs</a:t>
            </a:r>
            <a:r>
              <a:rPr lang="it-IT" b="1" dirty="0"/>
              <a:t> me</a:t>
            </a:r>
            <a:r>
              <a:rPr lang="it-IT" dirty="0"/>
              <a:t> to use </a:t>
            </a:r>
            <a:r>
              <a:rPr lang="it-IT" dirty="0" err="1"/>
              <a:t>that</a:t>
            </a:r>
            <a:r>
              <a:rPr lang="it-IT" dirty="0"/>
              <a:t> </a:t>
            </a:r>
            <a:r>
              <a:rPr lang="it-IT" dirty="0" err="1" smtClean="0"/>
              <a:t>device</a:t>
            </a:r>
            <a:r>
              <a:rPr lang="it-IT" dirty="0" smtClean="0"/>
              <a:t> </a:t>
            </a:r>
            <a:r>
              <a:rPr lang="it-IT" dirty="0" err="1" smtClean="0"/>
              <a:t>every</a:t>
            </a:r>
            <a:r>
              <a:rPr lang="it-IT" dirty="0" smtClean="0"/>
              <a:t> </a:t>
            </a:r>
            <a:r>
              <a:rPr lang="it-IT" dirty="0" err="1" smtClean="0"/>
              <a:t>day</a:t>
            </a:r>
            <a:r>
              <a:rPr lang="it-IT" dirty="0" smtClean="0"/>
              <a:t>, </a:t>
            </a:r>
            <a:r>
              <a:rPr lang="it-IT" dirty="0" err="1" smtClean="0"/>
              <a:t>every</a:t>
            </a:r>
            <a:r>
              <a:rPr lang="it-IT" dirty="0" smtClean="0"/>
              <a:t> </a:t>
            </a:r>
            <a:r>
              <a:rPr lang="it-IT" dirty="0" err="1" smtClean="0"/>
              <a:t>year</a:t>
            </a:r>
            <a:r>
              <a:rPr lang="it-IT" dirty="0" smtClean="0"/>
              <a:t>?</a:t>
            </a:r>
            <a:endParaRPr lang="en-US" b="1" dirty="0"/>
          </a:p>
        </p:txBody>
      </p:sp>
    </p:spTree>
    <p:extLst>
      <p:ext uri="{BB962C8B-B14F-4D97-AF65-F5344CB8AC3E}">
        <p14:creationId xmlns:p14="http://schemas.microsoft.com/office/powerpoint/2010/main" val="192461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CHALLENGE - PROBLEM</a:t>
            </a:r>
            <a:endParaRPr lang="en-US" dirty="0"/>
          </a:p>
        </p:txBody>
      </p:sp>
      <p:sp>
        <p:nvSpPr>
          <p:cNvPr id="3" name="Segnaposto contenuto 2"/>
          <p:cNvSpPr>
            <a:spLocks noGrp="1"/>
          </p:cNvSpPr>
          <p:nvPr>
            <p:ph idx="1"/>
          </p:nvPr>
        </p:nvSpPr>
        <p:spPr/>
        <p:txBody>
          <a:bodyPr/>
          <a:lstStyle/>
          <a:p>
            <a:pPr marL="0" indent="0">
              <a:buNone/>
            </a:pPr>
            <a:r>
              <a:rPr lang="en-US" dirty="0"/>
              <a:t>When you go to a store with the intention of buying any device, </a:t>
            </a:r>
            <a:r>
              <a:rPr lang="en-US" dirty="0" smtClean="0"/>
              <a:t>your first intention is to buy the best appliance at the minimum price.</a:t>
            </a:r>
          </a:p>
          <a:p>
            <a:pPr marL="0" indent="0">
              <a:buNone/>
            </a:pPr>
            <a:r>
              <a:rPr lang="en-US" dirty="0" smtClean="0"/>
              <a:t>In the case of a domestic appliance we have to face with another non-negligible and additional cost: the energy consumptions.</a:t>
            </a:r>
          </a:p>
          <a:p>
            <a:pPr marL="0" indent="0">
              <a:buNone/>
            </a:pPr>
            <a:r>
              <a:rPr lang="en-US" dirty="0" smtClean="0"/>
              <a:t>Buy a </a:t>
            </a:r>
            <a:r>
              <a:rPr lang="en-US" dirty="0"/>
              <a:t>domestic appliance which is cheaper it could turn out to be a </a:t>
            </a:r>
            <a:r>
              <a:rPr lang="en-US" dirty="0" smtClean="0"/>
              <a:t>bargain, yes</a:t>
            </a:r>
            <a:r>
              <a:rPr lang="mr-IN" dirty="0" smtClean="0"/>
              <a:t>…</a:t>
            </a:r>
            <a:endParaRPr lang="it-IT" dirty="0" smtClean="0"/>
          </a:p>
          <a:p>
            <a:pPr marL="0" indent="0">
              <a:buNone/>
            </a:pPr>
            <a:endParaRPr lang="en-US" dirty="0" smtClean="0"/>
          </a:p>
          <a:p>
            <a:pPr marL="0" indent="0" algn="r">
              <a:buNone/>
            </a:pPr>
            <a:r>
              <a:rPr lang="en-US" dirty="0" smtClean="0"/>
              <a:t>... </a:t>
            </a:r>
            <a:r>
              <a:rPr lang="en-US" dirty="0"/>
              <a:t>But for the electricity </a:t>
            </a:r>
            <a:r>
              <a:rPr lang="en-US" dirty="0" smtClean="0"/>
              <a:t>supplier!</a:t>
            </a:r>
            <a:endParaRPr lang="en-US" dirty="0"/>
          </a:p>
        </p:txBody>
      </p:sp>
    </p:spTree>
    <p:extLst>
      <p:ext uri="{BB962C8B-B14F-4D97-AF65-F5344CB8AC3E}">
        <p14:creationId xmlns:p14="http://schemas.microsoft.com/office/powerpoint/2010/main" val="35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CHALLENGE - GOAL</a:t>
            </a:r>
            <a:endParaRPr lang="en-US" dirty="0"/>
          </a:p>
        </p:txBody>
      </p:sp>
      <p:sp>
        <p:nvSpPr>
          <p:cNvPr id="3" name="Segnaposto contenuto 2"/>
          <p:cNvSpPr>
            <a:spLocks noGrp="1"/>
          </p:cNvSpPr>
          <p:nvPr>
            <p:ph idx="1"/>
          </p:nvPr>
        </p:nvSpPr>
        <p:spPr/>
        <p:txBody>
          <a:bodyPr/>
          <a:lstStyle/>
          <a:p>
            <a:pPr marL="0" indent="0">
              <a:buNone/>
            </a:pPr>
            <a:r>
              <a:rPr lang="en-US" dirty="0"/>
              <a:t>How </a:t>
            </a:r>
            <a:r>
              <a:rPr lang="en-US" dirty="0" smtClean="0"/>
              <a:t>to </a:t>
            </a:r>
            <a:r>
              <a:rPr lang="en-US" dirty="0"/>
              <a:t>make the user aware of the real costs of an </a:t>
            </a:r>
            <a:r>
              <a:rPr lang="en-US" dirty="0" smtClean="0"/>
              <a:t>appliance?</a:t>
            </a:r>
            <a:endParaRPr lang="en-US" dirty="0"/>
          </a:p>
          <a:p>
            <a:pPr marL="0" indent="0">
              <a:buNone/>
            </a:pPr>
            <a:r>
              <a:rPr lang="en-US" dirty="0" smtClean="0"/>
              <a:t>Our </a:t>
            </a:r>
            <a:r>
              <a:rPr lang="en-US" dirty="0"/>
              <a:t>goal </a:t>
            </a:r>
            <a:r>
              <a:rPr lang="en-US" dirty="0" smtClean="0"/>
              <a:t>is to </a:t>
            </a:r>
            <a:r>
              <a:rPr lang="en-US" dirty="0"/>
              <a:t>create a system that would guarantee the ability to read the information on an energy label and calculate the cost per day and per year, based on the use reported by the </a:t>
            </a:r>
            <a:r>
              <a:rPr lang="en-US" dirty="0" smtClean="0"/>
              <a:t>user.</a:t>
            </a:r>
          </a:p>
          <a:p>
            <a:pPr marL="0" indent="0">
              <a:buNone/>
            </a:pPr>
            <a:r>
              <a:rPr lang="en-US" dirty="0" smtClean="0"/>
              <a:t>Moreover, the system have to be able to:</a:t>
            </a:r>
          </a:p>
          <a:p>
            <a:pPr lvl="1"/>
            <a:r>
              <a:rPr lang="en-US" dirty="0"/>
              <a:t>R</a:t>
            </a:r>
            <a:r>
              <a:rPr lang="en-US" dirty="0" smtClean="0"/>
              <a:t>egister a user</a:t>
            </a:r>
          </a:p>
          <a:p>
            <a:pPr lvl="1"/>
            <a:r>
              <a:rPr lang="en-US" dirty="0" smtClean="0"/>
              <a:t>Storage the information of the devices built</a:t>
            </a:r>
          </a:p>
          <a:p>
            <a:pPr lvl="1"/>
            <a:r>
              <a:rPr lang="en-US" dirty="0" smtClean="0"/>
              <a:t>Estimate the cost of all the domestic appliance per day and year</a:t>
            </a:r>
            <a:endParaRPr lang="en-US" dirty="0"/>
          </a:p>
        </p:txBody>
      </p:sp>
    </p:spTree>
    <p:extLst>
      <p:ext uri="{BB962C8B-B14F-4D97-AF65-F5344CB8AC3E}">
        <p14:creationId xmlns:p14="http://schemas.microsoft.com/office/powerpoint/2010/main" val="6031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HOW THE SYSTEM WORKS</a:t>
            </a:r>
            <a:endParaRPr lang="en-US"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53" y="4000086"/>
            <a:ext cx="774700" cy="754072"/>
          </a:xfrm>
          <a:prstGeom prst="rect">
            <a:avLst/>
          </a:prstGeom>
        </p:spPr>
      </p:pic>
      <p:cxnSp>
        <p:nvCxnSpPr>
          <p:cNvPr id="9" name="Connettore 2 8"/>
          <p:cNvCxnSpPr/>
          <p:nvPr/>
        </p:nvCxnSpPr>
        <p:spPr>
          <a:xfrm>
            <a:off x="2237989" y="4377122"/>
            <a:ext cx="741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magin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230" y="3916412"/>
            <a:ext cx="921420" cy="921420"/>
          </a:xfrm>
          <a:prstGeom prst="rect">
            <a:avLst/>
          </a:prstGeom>
        </p:spPr>
      </p:pic>
      <p:cxnSp>
        <p:nvCxnSpPr>
          <p:cNvPr id="16" name="Connettore 2 15"/>
          <p:cNvCxnSpPr/>
          <p:nvPr/>
        </p:nvCxnSpPr>
        <p:spPr>
          <a:xfrm>
            <a:off x="4679512" y="4377122"/>
            <a:ext cx="741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Immagin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586" y="4046515"/>
            <a:ext cx="809298" cy="661214"/>
          </a:xfrm>
          <a:prstGeom prst="rect">
            <a:avLst/>
          </a:prstGeom>
        </p:spPr>
      </p:pic>
      <p:cxnSp>
        <p:nvCxnSpPr>
          <p:cNvPr id="19" name="Connettore 2 18"/>
          <p:cNvCxnSpPr/>
          <p:nvPr/>
        </p:nvCxnSpPr>
        <p:spPr>
          <a:xfrm>
            <a:off x="7048886" y="4322289"/>
            <a:ext cx="741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magin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3820" y="3874116"/>
            <a:ext cx="693439" cy="1006012"/>
          </a:xfrm>
          <a:prstGeom prst="rect">
            <a:avLst/>
          </a:prstGeom>
        </p:spPr>
      </p:pic>
      <p:cxnSp>
        <p:nvCxnSpPr>
          <p:cNvPr id="22" name="Connettore 2 21"/>
          <p:cNvCxnSpPr/>
          <p:nvPr/>
        </p:nvCxnSpPr>
        <p:spPr>
          <a:xfrm>
            <a:off x="9384785" y="4322289"/>
            <a:ext cx="741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Immagin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3716" y="3874116"/>
            <a:ext cx="507177" cy="954607"/>
          </a:xfrm>
          <a:prstGeom prst="rect">
            <a:avLst/>
          </a:prstGeom>
        </p:spPr>
      </p:pic>
    </p:spTree>
    <p:extLst>
      <p:ext uri="{BB962C8B-B14F-4D97-AF65-F5344CB8AC3E}">
        <p14:creationId xmlns:p14="http://schemas.microsoft.com/office/powerpoint/2010/main" val="2939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IMAGE PROCESSING</a:t>
            </a:r>
          </a:p>
        </p:txBody>
      </p:sp>
      <p:sp>
        <p:nvSpPr>
          <p:cNvPr id="3" name="Segnaposto contenuto 2"/>
          <p:cNvSpPr>
            <a:spLocks noGrp="1"/>
          </p:cNvSpPr>
          <p:nvPr>
            <p:ph idx="1"/>
          </p:nvPr>
        </p:nvSpPr>
        <p:spPr>
          <a:xfrm>
            <a:off x="1154955" y="2603500"/>
            <a:ext cx="3812461" cy="3117677"/>
          </a:xfrm>
        </p:spPr>
        <p:txBody>
          <a:bodyPr>
            <a:normAutofit lnSpcReduction="10000"/>
          </a:bodyPr>
          <a:lstStyle/>
          <a:p>
            <a:r>
              <a:rPr lang="en-US" dirty="0" smtClean="0"/>
              <a:t>Phase 2: Image acquisition, X-Ray and Contours Extraction</a:t>
            </a:r>
          </a:p>
          <a:p>
            <a:pPr marL="400050" lvl="1" indent="0">
              <a:buNone/>
            </a:pPr>
            <a:r>
              <a:rPr lang="en-US" dirty="0" smtClean="0"/>
              <a:t>The image is acquired and  flattened to reduce the color noise.</a:t>
            </a:r>
          </a:p>
          <a:p>
            <a:pPr marL="400050" lvl="1" indent="0">
              <a:buNone/>
            </a:pPr>
            <a:r>
              <a:rPr lang="en-US" smtClean="0"/>
              <a:t>Then, the system create of </a:t>
            </a:r>
            <a:r>
              <a:rPr lang="en-US" dirty="0" smtClean="0"/>
              <a:t>a black and white image that highlights the contours of the image and erosion of the resulting image in order to remove impurities</a:t>
            </a:r>
            <a:endParaRPr lang="en-US" dirty="0"/>
          </a:p>
        </p:txBody>
      </p:sp>
      <p:cxnSp>
        <p:nvCxnSpPr>
          <p:cNvPr id="6" name="Connettore 2 5"/>
          <p:cNvCxnSpPr/>
          <p:nvPr/>
        </p:nvCxnSpPr>
        <p:spPr>
          <a:xfrm>
            <a:off x="8336280" y="4162338"/>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magine 6"/>
          <p:cNvPicPr>
            <a:picLocks noChangeAspect="1"/>
          </p:cNvPicPr>
          <p:nvPr/>
        </p:nvPicPr>
        <p:blipFill>
          <a:blip r:embed="rId2"/>
          <a:stretch>
            <a:fillRect/>
          </a:stretch>
        </p:blipFill>
        <p:spPr>
          <a:xfrm>
            <a:off x="5984790" y="2603500"/>
            <a:ext cx="1977390" cy="3596670"/>
          </a:xfrm>
          <a:prstGeom prst="rect">
            <a:avLst/>
          </a:prstGeom>
        </p:spPr>
      </p:pic>
      <p:pic>
        <p:nvPicPr>
          <p:cNvPr id="5" name="Immagine 4"/>
          <p:cNvPicPr>
            <a:picLocks noChangeAspect="1"/>
          </p:cNvPicPr>
          <p:nvPr/>
        </p:nvPicPr>
        <p:blipFill>
          <a:blip r:embed="rId3"/>
          <a:stretch>
            <a:fillRect/>
          </a:stretch>
        </p:blipFill>
        <p:spPr>
          <a:xfrm>
            <a:off x="9213300" y="2603500"/>
            <a:ext cx="1977390" cy="3674584"/>
          </a:xfrm>
          <a:prstGeom prst="rect">
            <a:avLst/>
          </a:prstGeom>
        </p:spPr>
      </p:pic>
      <p:pic>
        <p:nvPicPr>
          <p:cNvPr id="8" name="Immagine 7"/>
          <p:cNvPicPr>
            <a:picLocks noChangeAspect="1"/>
          </p:cNvPicPr>
          <p:nvPr/>
        </p:nvPicPr>
        <p:blipFill>
          <a:blip r:embed="rId4"/>
          <a:stretch>
            <a:fillRect/>
          </a:stretch>
        </p:blipFill>
        <p:spPr>
          <a:xfrm>
            <a:off x="9207152" y="2747882"/>
            <a:ext cx="1983538" cy="3385820"/>
          </a:xfrm>
          <a:prstGeom prst="rect">
            <a:avLst/>
          </a:prstGeom>
        </p:spPr>
      </p:pic>
      <p:pic>
        <p:nvPicPr>
          <p:cNvPr id="10" name="Immagine 9"/>
          <p:cNvPicPr>
            <a:picLocks noChangeAspect="1"/>
          </p:cNvPicPr>
          <p:nvPr/>
        </p:nvPicPr>
        <p:blipFill>
          <a:blip r:embed="rId5"/>
          <a:stretch>
            <a:fillRect/>
          </a:stretch>
        </p:blipFill>
        <p:spPr>
          <a:xfrm>
            <a:off x="5984790" y="2625074"/>
            <a:ext cx="1977390" cy="3653010"/>
          </a:xfrm>
          <a:prstGeom prst="rect">
            <a:avLst/>
          </a:prstGeom>
        </p:spPr>
      </p:pic>
    </p:spTree>
    <p:extLst>
      <p:ext uri="{BB962C8B-B14F-4D97-AF65-F5344CB8AC3E}">
        <p14:creationId xmlns:p14="http://schemas.microsoft.com/office/powerpoint/2010/main" val="18127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IMAGE PROCESSING</a:t>
            </a:r>
            <a:endParaRPr lang="en-US" dirty="0"/>
          </a:p>
        </p:txBody>
      </p:sp>
      <p:sp>
        <p:nvSpPr>
          <p:cNvPr id="3" name="Segnaposto contenuto 2"/>
          <p:cNvSpPr>
            <a:spLocks noGrp="1"/>
          </p:cNvSpPr>
          <p:nvPr>
            <p:ph idx="1"/>
          </p:nvPr>
        </p:nvSpPr>
        <p:spPr>
          <a:xfrm>
            <a:off x="1154955" y="2603500"/>
            <a:ext cx="3812461" cy="3117677"/>
          </a:xfrm>
        </p:spPr>
        <p:txBody>
          <a:bodyPr>
            <a:normAutofit/>
          </a:bodyPr>
          <a:lstStyle/>
          <a:p>
            <a:r>
              <a:rPr lang="en-US" dirty="0" smtClean="0"/>
              <a:t>Phase 3: Cropping</a:t>
            </a:r>
          </a:p>
          <a:p>
            <a:pPr marL="400050" lvl="1" indent="0">
              <a:buNone/>
            </a:pPr>
            <a:r>
              <a:rPr lang="en-US" dirty="0" smtClean="0"/>
              <a:t>The highlighted rectangles are cropped from the </a:t>
            </a:r>
            <a:r>
              <a:rPr lang="en-US" b="1" dirty="0" smtClean="0"/>
              <a:t>original image</a:t>
            </a:r>
            <a:r>
              <a:rPr lang="en-US" dirty="0" smtClean="0"/>
              <a:t>  in order to be analyzed</a:t>
            </a:r>
            <a:endParaRPr lang="en-US" dirty="0"/>
          </a:p>
        </p:txBody>
      </p:sp>
      <p:cxnSp>
        <p:nvCxnSpPr>
          <p:cNvPr id="6" name="Connettore 2 5"/>
          <p:cNvCxnSpPr/>
          <p:nvPr/>
        </p:nvCxnSpPr>
        <p:spPr>
          <a:xfrm>
            <a:off x="8286853" y="4162338"/>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Immagine 3"/>
          <p:cNvPicPr>
            <a:picLocks noChangeAspect="1"/>
          </p:cNvPicPr>
          <p:nvPr/>
        </p:nvPicPr>
        <p:blipFill>
          <a:blip r:embed="rId2"/>
          <a:stretch>
            <a:fillRect/>
          </a:stretch>
        </p:blipFill>
        <p:spPr>
          <a:xfrm>
            <a:off x="5832552" y="2770017"/>
            <a:ext cx="2002002" cy="3417337"/>
          </a:xfrm>
          <a:prstGeom prst="rect">
            <a:avLst/>
          </a:prstGeom>
        </p:spPr>
      </p:pic>
      <p:pic>
        <p:nvPicPr>
          <p:cNvPr id="7" name="Immagine 6"/>
          <p:cNvPicPr>
            <a:picLocks noChangeAspect="1"/>
          </p:cNvPicPr>
          <p:nvPr/>
        </p:nvPicPr>
        <p:blipFill>
          <a:blip r:embed="rId3"/>
          <a:stretch>
            <a:fillRect/>
          </a:stretch>
        </p:blipFill>
        <p:spPr>
          <a:xfrm>
            <a:off x="9904365" y="2825921"/>
            <a:ext cx="991811" cy="819322"/>
          </a:xfrm>
          <a:prstGeom prst="rect">
            <a:avLst/>
          </a:prstGeom>
        </p:spPr>
      </p:pic>
      <p:pic>
        <p:nvPicPr>
          <p:cNvPr id="8" name="Immagine 7"/>
          <p:cNvPicPr>
            <a:picLocks noChangeAspect="1"/>
          </p:cNvPicPr>
          <p:nvPr/>
        </p:nvPicPr>
        <p:blipFill>
          <a:blip r:embed="rId4"/>
          <a:stretch>
            <a:fillRect/>
          </a:stretch>
        </p:blipFill>
        <p:spPr>
          <a:xfrm>
            <a:off x="9172833" y="3904662"/>
            <a:ext cx="2454876" cy="441027"/>
          </a:xfrm>
          <a:prstGeom prst="rect">
            <a:avLst/>
          </a:prstGeom>
        </p:spPr>
      </p:pic>
      <p:pic>
        <p:nvPicPr>
          <p:cNvPr id="9" name="Immagine 8"/>
          <p:cNvPicPr>
            <a:picLocks noChangeAspect="1"/>
          </p:cNvPicPr>
          <p:nvPr/>
        </p:nvPicPr>
        <p:blipFill>
          <a:blip r:embed="rId5"/>
          <a:stretch>
            <a:fillRect/>
          </a:stretch>
        </p:blipFill>
        <p:spPr>
          <a:xfrm>
            <a:off x="10054317" y="4478686"/>
            <a:ext cx="691905" cy="623689"/>
          </a:xfrm>
          <a:prstGeom prst="rect">
            <a:avLst/>
          </a:prstGeom>
        </p:spPr>
      </p:pic>
      <p:pic>
        <p:nvPicPr>
          <p:cNvPr id="10" name="Immagine 9"/>
          <p:cNvPicPr>
            <a:picLocks noChangeAspect="1"/>
          </p:cNvPicPr>
          <p:nvPr/>
        </p:nvPicPr>
        <p:blipFill>
          <a:blip r:embed="rId6"/>
          <a:stretch>
            <a:fillRect/>
          </a:stretch>
        </p:blipFill>
        <p:spPr>
          <a:xfrm>
            <a:off x="9980613" y="5235372"/>
            <a:ext cx="848302" cy="785465"/>
          </a:xfrm>
          <a:prstGeom prst="rect">
            <a:avLst/>
          </a:prstGeom>
        </p:spPr>
      </p:pic>
    </p:spTree>
    <p:extLst>
      <p:ext uri="{BB962C8B-B14F-4D97-AF65-F5344CB8AC3E}">
        <p14:creationId xmlns:p14="http://schemas.microsoft.com/office/powerpoint/2010/main" val="2052161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IMAGE PROCESSING</a:t>
            </a:r>
            <a:endParaRPr lang="en-US" dirty="0"/>
          </a:p>
        </p:txBody>
      </p:sp>
      <p:sp>
        <p:nvSpPr>
          <p:cNvPr id="3" name="Segnaposto contenuto 2"/>
          <p:cNvSpPr>
            <a:spLocks noGrp="1"/>
          </p:cNvSpPr>
          <p:nvPr>
            <p:ph idx="1"/>
          </p:nvPr>
        </p:nvSpPr>
        <p:spPr>
          <a:xfrm>
            <a:off x="1154955" y="2603500"/>
            <a:ext cx="3812461" cy="3705860"/>
          </a:xfrm>
        </p:spPr>
        <p:txBody>
          <a:bodyPr>
            <a:normAutofit/>
          </a:bodyPr>
          <a:lstStyle/>
          <a:p>
            <a:r>
              <a:rPr lang="en-US" dirty="0" smtClean="0"/>
              <a:t>Phase 5: Binary Image and image to text transformation</a:t>
            </a:r>
          </a:p>
          <a:p>
            <a:pPr marL="400050" lvl="1" indent="0">
              <a:buNone/>
            </a:pPr>
            <a:r>
              <a:rPr lang="en-US" dirty="0" smtClean="0"/>
              <a:t>A mask and a threshold are applied in order to eliminate all that does not correspond to the text of the rectangle</a:t>
            </a:r>
          </a:p>
          <a:p>
            <a:pPr marL="400050" lvl="1" indent="0">
              <a:buNone/>
            </a:pPr>
            <a:r>
              <a:rPr lang="en-US" dirty="0" smtClean="0"/>
              <a:t>An </a:t>
            </a:r>
            <a:r>
              <a:rPr lang="en-US" dirty="0"/>
              <a:t>image to text library is uses to recognize the the text present in the image.</a:t>
            </a:r>
          </a:p>
          <a:p>
            <a:pPr marL="400050" lvl="1" indent="0">
              <a:buNone/>
            </a:pPr>
            <a:r>
              <a:rPr lang="en-US" dirty="0"/>
              <a:t>A file with all the information is returned to the client application.</a:t>
            </a:r>
          </a:p>
          <a:p>
            <a:pPr marL="400050" lvl="1" indent="0">
              <a:buNone/>
            </a:pPr>
            <a:endParaRPr lang="en-US" dirty="0"/>
          </a:p>
        </p:txBody>
      </p:sp>
      <p:cxnSp>
        <p:nvCxnSpPr>
          <p:cNvPr id="6" name="Connettore 2 5"/>
          <p:cNvCxnSpPr/>
          <p:nvPr/>
        </p:nvCxnSpPr>
        <p:spPr>
          <a:xfrm>
            <a:off x="8286853" y="4162338"/>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magine 6"/>
          <p:cNvPicPr>
            <a:picLocks noChangeAspect="1"/>
          </p:cNvPicPr>
          <p:nvPr/>
        </p:nvPicPr>
        <p:blipFill>
          <a:blip r:embed="rId2"/>
          <a:stretch>
            <a:fillRect/>
          </a:stretch>
        </p:blipFill>
        <p:spPr>
          <a:xfrm>
            <a:off x="6131228" y="2838278"/>
            <a:ext cx="991811" cy="819322"/>
          </a:xfrm>
          <a:prstGeom prst="rect">
            <a:avLst/>
          </a:prstGeom>
        </p:spPr>
      </p:pic>
      <p:pic>
        <p:nvPicPr>
          <p:cNvPr id="8" name="Immagine 7"/>
          <p:cNvPicPr>
            <a:picLocks noChangeAspect="1"/>
          </p:cNvPicPr>
          <p:nvPr/>
        </p:nvPicPr>
        <p:blipFill>
          <a:blip r:embed="rId3"/>
          <a:stretch>
            <a:fillRect/>
          </a:stretch>
        </p:blipFill>
        <p:spPr>
          <a:xfrm>
            <a:off x="5399696" y="3917019"/>
            <a:ext cx="2454876" cy="441027"/>
          </a:xfrm>
          <a:prstGeom prst="rect">
            <a:avLst/>
          </a:prstGeom>
        </p:spPr>
      </p:pic>
      <p:pic>
        <p:nvPicPr>
          <p:cNvPr id="9" name="Immagine 8"/>
          <p:cNvPicPr>
            <a:picLocks noChangeAspect="1"/>
          </p:cNvPicPr>
          <p:nvPr/>
        </p:nvPicPr>
        <p:blipFill>
          <a:blip r:embed="rId4"/>
          <a:stretch>
            <a:fillRect/>
          </a:stretch>
        </p:blipFill>
        <p:spPr>
          <a:xfrm>
            <a:off x="6281180" y="4491043"/>
            <a:ext cx="691905" cy="623689"/>
          </a:xfrm>
          <a:prstGeom prst="rect">
            <a:avLst/>
          </a:prstGeom>
        </p:spPr>
      </p:pic>
      <p:pic>
        <p:nvPicPr>
          <p:cNvPr id="10" name="Immagine 9"/>
          <p:cNvPicPr>
            <a:picLocks noChangeAspect="1"/>
          </p:cNvPicPr>
          <p:nvPr/>
        </p:nvPicPr>
        <p:blipFill>
          <a:blip r:embed="rId5"/>
          <a:stretch>
            <a:fillRect/>
          </a:stretch>
        </p:blipFill>
        <p:spPr>
          <a:xfrm>
            <a:off x="6207476" y="5247729"/>
            <a:ext cx="848302" cy="785465"/>
          </a:xfrm>
          <a:prstGeom prst="rect">
            <a:avLst/>
          </a:prstGeom>
        </p:spPr>
      </p:pic>
      <p:pic>
        <p:nvPicPr>
          <p:cNvPr id="5" name="Immagine 4"/>
          <p:cNvPicPr>
            <a:picLocks noChangeAspect="1"/>
          </p:cNvPicPr>
          <p:nvPr/>
        </p:nvPicPr>
        <p:blipFill>
          <a:blip r:embed="rId6"/>
          <a:stretch>
            <a:fillRect/>
          </a:stretch>
        </p:blipFill>
        <p:spPr>
          <a:xfrm>
            <a:off x="9918373" y="2838278"/>
            <a:ext cx="1020559" cy="819322"/>
          </a:xfrm>
          <a:prstGeom prst="rect">
            <a:avLst/>
          </a:prstGeom>
        </p:spPr>
      </p:pic>
      <p:pic>
        <p:nvPicPr>
          <p:cNvPr id="12" name="Immagine 11"/>
          <p:cNvPicPr>
            <a:picLocks noChangeAspect="1"/>
          </p:cNvPicPr>
          <p:nvPr/>
        </p:nvPicPr>
        <p:blipFill>
          <a:blip r:embed="rId7"/>
          <a:stretch>
            <a:fillRect/>
          </a:stretch>
        </p:blipFill>
        <p:spPr>
          <a:xfrm>
            <a:off x="9201215" y="3879687"/>
            <a:ext cx="2454876" cy="478359"/>
          </a:xfrm>
          <a:prstGeom prst="rect">
            <a:avLst/>
          </a:prstGeom>
        </p:spPr>
      </p:pic>
      <p:pic>
        <p:nvPicPr>
          <p:cNvPr id="13" name="Immagine 12"/>
          <p:cNvPicPr>
            <a:picLocks noChangeAspect="1"/>
          </p:cNvPicPr>
          <p:nvPr/>
        </p:nvPicPr>
        <p:blipFill>
          <a:blip r:embed="rId8"/>
          <a:stretch>
            <a:fillRect/>
          </a:stretch>
        </p:blipFill>
        <p:spPr>
          <a:xfrm>
            <a:off x="9902562" y="4344606"/>
            <a:ext cx="1036370" cy="903123"/>
          </a:xfrm>
          <a:prstGeom prst="rect">
            <a:avLst/>
          </a:prstGeom>
        </p:spPr>
      </p:pic>
      <p:pic>
        <p:nvPicPr>
          <p:cNvPr id="14" name="Immagine 13"/>
          <p:cNvPicPr>
            <a:picLocks noChangeAspect="1"/>
          </p:cNvPicPr>
          <p:nvPr/>
        </p:nvPicPr>
        <p:blipFill>
          <a:blip r:embed="rId9"/>
          <a:stretch>
            <a:fillRect/>
          </a:stretch>
        </p:blipFill>
        <p:spPr>
          <a:xfrm>
            <a:off x="10092713" y="5312427"/>
            <a:ext cx="656068" cy="656068"/>
          </a:xfrm>
          <a:prstGeom prst="rect">
            <a:avLst/>
          </a:prstGeom>
        </p:spPr>
      </p:pic>
    </p:spTree>
    <p:extLst>
      <p:ext uri="{BB962C8B-B14F-4D97-AF65-F5344CB8AC3E}">
        <p14:creationId xmlns:p14="http://schemas.microsoft.com/office/powerpoint/2010/main" val="1015822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riunioni ione">
  <a:themeElements>
    <a:clrScheme name="Sala riunioni 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Sala riunioni 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riunioni 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354</TotalTime>
  <Words>524</Words>
  <Application>Microsoft Macintosh PowerPoint</Application>
  <PresentationFormat>Widescreen</PresentationFormat>
  <Paragraphs>51</Paragraphs>
  <Slides>10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Arial</vt:lpstr>
      <vt:lpstr>Avenir Book</vt:lpstr>
      <vt:lpstr>Calibri</vt:lpstr>
      <vt:lpstr>Century Gothic</vt:lpstr>
      <vt:lpstr>Mangal</vt:lpstr>
      <vt:lpstr>Wingdings 3</vt:lpstr>
      <vt:lpstr>Sala riunioni ione</vt:lpstr>
      <vt:lpstr>Presentazione di PowerPoint</vt:lpstr>
      <vt:lpstr>THE TEAM</vt:lpstr>
      <vt:lpstr>THE CHALLENGE - INTRODUCTION</vt:lpstr>
      <vt:lpstr>THE CHALLENGE - PROBLEM</vt:lpstr>
      <vt:lpstr>THE CHALLENGE - GOAL</vt:lpstr>
      <vt:lpstr>HOW THE SYSTEM WORKS</vt:lpstr>
      <vt:lpstr>THE IMAGE PROCESSING</vt:lpstr>
      <vt:lpstr>THE IMAGE PROCESSING</vt:lpstr>
      <vt:lpstr>THE IMAGE PROCESSING</vt:lpstr>
      <vt:lpstr>THE BUSINESS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Davide Molinelli</dc:creator>
  <cp:lastModifiedBy>Davide Molinelli</cp:lastModifiedBy>
  <cp:revision>31</cp:revision>
  <dcterms:created xsi:type="dcterms:W3CDTF">2018-11-10T09:55:57Z</dcterms:created>
  <dcterms:modified xsi:type="dcterms:W3CDTF">2019-07-08T14:36:39Z</dcterms:modified>
</cp:coreProperties>
</file>