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4"/>
    <p:restoredTop sz="68331"/>
  </p:normalViewPr>
  <p:slideViewPr>
    <p:cSldViewPr snapToGrid="0" snapToObjects="1">
      <p:cViewPr>
        <p:scale>
          <a:sx n="65" d="100"/>
          <a:sy n="65" d="100"/>
        </p:scale>
        <p:origin x="1112" y="3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3F048-7BEF-7448-82FC-7672EF5A5B30}"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82403789-BC53-A343-86EA-FAE413F8048E}">
      <dgm:prSet phldrT="[Testo]"/>
      <dgm:spPr/>
      <dgm:t>
        <a:bodyPr/>
        <a:lstStyle/>
        <a:p>
          <a:r>
            <a:rPr lang="en-US" dirty="0" smtClean="0"/>
            <a:t>Plan</a:t>
          </a:r>
          <a:endParaRPr lang="en-US" dirty="0"/>
        </a:p>
      </dgm:t>
    </dgm:pt>
    <dgm:pt modelId="{E4A4F94E-1935-9B42-82FE-2DAEBE793158}" type="parTrans" cxnId="{6902184E-4C7C-7640-95F2-AF32F7BBE62A}">
      <dgm:prSet/>
      <dgm:spPr/>
      <dgm:t>
        <a:bodyPr/>
        <a:lstStyle/>
        <a:p>
          <a:endParaRPr lang="en-US"/>
        </a:p>
      </dgm:t>
    </dgm:pt>
    <dgm:pt modelId="{7A5055FB-32F5-7A41-B8FE-D6876538B94A}" type="sibTrans" cxnId="{6902184E-4C7C-7640-95F2-AF32F7BBE62A}">
      <dgm:prSet/>
      <dgm:spPr/>
      <dgm:t>
        <a:bodyPr/>
        <a:lstStyle/>
        <a:p>
          <a:endParaRPr lang="en-US"/>
        </a:p>
      </dgm:t>
    </dgm:pt>
    <dgm:pt modelId="{799D11DA-4072-BC47-A94F-173E7E36F0FF}">
      <dgm:prSet phldrT="[Testo]"/>
      <dgm:spPr>
        <a:gradFill rotWithShape="0">
          <a:gsLst>
            <a:gs pos="0">
              <a:schemeClr val="tx1">
                <a:lumMod val="50000"/>
                <a:alpha val="71000"/>
              </a:schemeClr>
            </a:gs>
            <a:gs pos="100000">
              <a:schemeClr val="tx1">
                <a:lumMod val="50000"/>
              </a:schemeClr>
            </a:gs>
          </a:gsLst>
          <a:lin ang="5400000" scaled="1"/>
        </a:gradFill>
      </dgm:spPr>
      <dgm:t>
        <a:bodyPr/>
        <a:lstStyle/>
        <a:p>
          <a:r>
            <a:rPr lang="en-US" dirty="0" smtClean="0"/>
            <a:t>Env</a:t>
          </a:r>
          <a:endParaRPr lang="en-US" dirty="0"/>
        </a:p>
      </dgm:t>
    </dgm:pt>
    <dgm:pt modelId="{A9E246A9-40E9-1749-8C99-BC8A7A0A88A5}" type="parTrans" cxnId="{0E024DB4-3786-2F47-BE8F-43FF9A5277D0}">
      <dgm:prSet/>
      <dgm:spPr/>
      <dgm:t>
        <a:bodyPr/>
        <a:lstStyle/>
        <a:p>
          <a:endParaRPr lang="en-US"/>
        </a:p>
      </dgm:t>
    </dgm:pt>
    <dgm:pt modelId="{E2EBA84A-7200-F245-90BF-A88BDF217CF1}" type="sibTrans" cxnId="{0E024DB4-3786-2F47-BE8F-43FF9A5277D0}">
      <dgm:prSet/>
      <dgm:spPr/>
      <dgm:t>
        <a:bodyPr/>
        <a:lstStyle/>
        <a:p>
          <a:endParaRPr lang="en-US"/>
        </a:p>
      </dgm:t>
    </dgm:pt>
    <dgm:pt modelId="{592998C2-A12B-354A-99D8-02146338A2C8}">
      <dgm:prSet phldrT="[Testo]"/>
      <dgm:spPr/>
      <dgm:t>
        <a:bodyPr/>
        <a:lstStyle/>
        <a:p>
          <a:r>
            <a:rPr lang="en-US" dirty="0" smtClean="0"/>
            <a:t>Sense</a:t>
          </a:r>
          <a:endParaRPr lang="en-US" dirty="0"/>
        </a:p>
      </dgm:t>
    </dgm:pt>
    <dgm:pt modelId="{21568095-0453-6B46-A319-2B663F76C21D}" type="parTrans" cxnId="{D3A4DE73-C3C5-C24A-A7E3-8C15BECEF7C1}">
      <dgm:prSet/>
      <dgm:spPr/>
      <dgm:t>
        <a:bodyPr/>
        <a:lstStyle/>
        <a:p>
          <a:endParaRPr lang="en-US"/>
        </a:p>
      </dgm:t>
    </dgm:pt>
    <dgm:pt modelId="{73206354-1296-1942-9176-DAFA5CD1D747}" type="sibTrans" cxnId="{D3A4DE73-C3C5-C24A-A7E3-8C15BECEF7C1}">
      <dgm:prSet/>
      <dgm:spPr/>
      <dgm:t>
        <a:bodyPr/>
        <a:lstStyle/>
        <a:p>
          <a:endParaRPr lang="en-US"/>
        </a:p>
      </dgm:t>
    </dgm:pt>
    <dgm:pt modelId="{1377858F-D63C-604F-AED6-F0F2B348D5BC}">
      <dgm:prSet/>
      <dgm:spPr/>
      <dgm:t>
        <a:bodyPr/>
        <a:lstStyle/>
        <a:p>
          <a:r>
            <a:rPr lang="en-US" dirty="0" smtClean="0"/>
            <a:t>Act</a:t>
          </a:r>
          <a:endParaRPr lang="en-US" dirty="0"/>
        </a:p>
      </dgm:t>
    </dgm:pt>
    <dgm:pt modelId="{F1630C99-328B-644B-80D4-3C18CE476984}" type="parTrans" cxnId="{1DCBA338-B4D2-E846-A947-1C3DDA4D162E}">
      <dgm:prSet/>
      <dgm:spPr/>
      <dgm:t>
        <a:bodyPr/>
        <a:lstStyle/>
        <a:p>
          <a:endParaRPr lang="en-US"/>
        </a:p>
      </dgm:t>
    </dgm:pt>
    <dgm:pt modelId="{490A32A9-1459-8C48-AFFB-ACFC3856962A}" type="sibTrans" cxnId="{1DCBA338-B4D2-E846-A947-1C3DDA4D162E}">
      <dgm:prSet/>
      <dgm:spPr/>
      <dgm:t>
        <a:bodyPr/>
        <a:lstStyle/>
        <a:p>
          <a:endParaRPr lang="en-US"/>
        </a:p>
      </dgm:t>
    </dgm:pt>
    <dgm:pt modelId="{4FA31839-FE89-D64A-9B34-345DDE5B4C24}" type="pres">
      <dgm:prSet presAssocID="{F4F3F048-7BEF-7448-82FC-7672EF5A5B30}" presName="cycle" presStyleCnt="0">
        <dgm:presLayoutVars>
          <dgm:dir/>
          <dgm:resizeHandles val="exact"/>
        </dgm:presLayoutVars>
      </dgm:prSet>
      <dgm:spPr/>
      <dgm:t>
        <a:bodyPr/>
        <a:lstStyle/>
        <a:p>
          <a:endParaRPr lang="en-US"/>
        </a:p>
      </dgm:t>
    </dgm:pt>
    <dgm:pt modelId="{CB319674-3D89-3E4F-9CB9-DDA03E91AC82}" type="pres">
      <dgm:prSet presAssocID="{82403789-BC53-A343-86EA-FAE413F8048E}" presName="node" presStyleLbl="node1" presStyleIdx="0" presStyleCnt="4">
        <dgm:presLayoutVars>
          <dgm:bulletEnabled val="1"/>
        </dgm:presLayoutVars>
      </dgm:prSet>
      <dgm:spPr/>
      <dgm:t>
        <a:bodyPr/>
        <a:lstStyle/>
        <a:p>
          <a:endParaRPr lang="en-US"/>
        </a:p>
      </dgm:t>
    </dgm:pt>
    <dgm:pt modelId="{0324053F-5C24-024A-B7D9-6999DB27748D}" type="pres">
      <dgm:prSet presAssocID="{7A5055FB-32F5-7A41-B8FE-D6876538B94A}" presName="sibTrans" presStyleLbl="sibTrans2D1" presStyleIdx="0" presStyleCnt="4"/>
      <dgm:spPr/>
      <dgm:t>
        <a:bodyPr/>
        <a:lstStyle/>
        <a:p>
          <a:endParaRPr lang="en-US"/>
        </a:p>
      </dgm:t>
    </dgm:pt>
    <dgm:pt modelId="{5340BDB7-0C0D-F245-A96E-939315AA4497}" type="pres">
      <dgm:prSet presAssocID="{7A5055FB-32F5-7A41-B8FE-D6876538B94A}" presName="connectorText" presStyleLbl="sibTrans2D1" presStyleIdx="0" presStyleCnt="4"/>
      <dgm:spPr/>
      <dgm:t>
        <a:bodyPr/>
        <a:lstStyle/>
        <a:p>
          <a:endParaRPr lang="en-US"/>
        </a:p>
      </dgm:t>
    </dgm:pt>
    <dgm:pt modelId="{B4A89C9B-6C53-F247-B8EE-B7B845597C77}" type="pres">
      <dgm:prSet presAssocID="{1377858F-D63C-604F-AED6-F0F2B348D5BC}" presName="node" presStyleLbl="node1" presStyleIdx="1" presStyleCnt="4">
        <dgm:presLayoutVars>
          <dgm:bulletEnabled val="1"/>
        </dgm:presLayoutVars>
      </dgm:prSet>
      <dgm:spPr/>
      <dgm:t>
        <a:bodyPr/>
        <a:lstStyle/>
        <a:p>
          <a:endParaRPr lang="en-US"/>
        </a:p>
      </dgm:t>
    </dgm:pt>
    <dgm:pt modelId="{E048EC52-6956-314C-8CBB-44C6A682070E}" type="pres">
      <dgm:prSet presAssocID="{490A32A9-1459-8C48-AFFB-ACFC3856962A}" presName="sibTrans" presStyleLbl="sibTrans2D1" presStyleIdx="1" presStyleCnt="4"/>
      <dgm:spPr/>
      <dgm:t>
        <a:bodyPr/>
        <a:lstStyle/>
        <a:p>
          <a:endParaRPr lang="en-US"/>
        </a:p>
      </dgm:t>
    </dgm:pt>
    <dgm:pt modelId="{2A2EE55B-1D19-4E4E-992A-9F22EDA88851}" type="pres">
      <dgm:prSet presAssocID="{490A32A9-1459-8C48-AFFB-ACFC3856962A}" presName="connectorText" presStyleLbl="sibTrans2D1" presStyleIdx="1" presStyleCnt="4"/>
      <dgm:spPr/>
      <dgm:t>
        <a:bodyPr/>
        <a:lstStyle/>
        <a:p>
          <a:endParaRPr lang="en-US"/>
        </a:p>
      </dgm:t>
    </dgm:pt>
    <dgm:pt modelId="{7D4D92EE-2264-0343-9D7D-A9799E091889}" type="pres">
      <dgm:prSet presAssocID="{799D11DA-4072-BC47-A94F-173E7E36F0FF}" presName="node" presStyleLbl="node1" presStyleIdx="2" presStyleCnt="4">
        <dgm:presLayoutVars>
          <dgm:bulletEnabled val="1"/>
        </dgm:presLayoutVars>
      </dgm:prSet>
      <dgm:spPr/>
      <dgm:t>
        <a:bodyPr/>
        <a:lstStyle/>
        <a:p>
          <a:endParaRPr lang="en-US"/>
        </a:p>
      </dgm:t>
    </dgm:pt>
    <dgm:pt modelId="{DECCDF39-F62D-C049-9862-4B55974B3E55}" type="pres">
      <dgm:prSet presAssocID="{E2EBA84A-7200-F245-90BF-A88BDF217CF1}" presName="sibTrans" presStyleLbl="sibTrans2D1" presStyleIdx="2" presStyleCnt="4"/>
      <dgm:spPr/>
      <dgm:t>
        <a:bodyPr/>
        <a:lstStyle/>
        <a:p>
          <a:endParaRPr lang="en-US"/>
        </a:p>
      </dgm:t>
    </dgm:pt>
    <dgm:pt modelId="{BFC1CFF8-72B9-6248-9503-D1FBEEF1F069}" type="pres">
      <dgm:prSet presAssocID="{E2EBA84A-7200-F245-90BF-A88BDF217CF1}" presName="connectorText" presStyleLbl="sibTrans2D1" presStyleIdx="2" presStyleCnt="4"/>
      <dgm:spPr/>
      <dgm:t>
        <a:bodyPr/>
        <a:lstStyle/>
        <a:p>
          <a:endParaRPr lang="en-US"/>
        </a:p>
      </dgm:t>
    </dgm:pt>
    <dgm:pt modelId="{2401C7BB-16E1-3748-9AFE-23B8558FEBAE}" type="pres">
      <dgm:prSet presAssocID="{592998C2-A12B-354A-99D8-02146338A2C8}" presName="node" presStyleLbl="node1" presStyleIdx="3" presStyleCnt="4">
        <dgm:presLayoutVars>
          <dgm:bulletEnabled val="1"/>
        </dgm:presLayoutVars>
      </dgm:prSet>
      <dgm:spPr/>
      <dgm:t>
        <a:bodyPr/>
        <a:lstStyle/>
        <a:p>
          <a:endParaRPr lang="en-US"/>
        </a:p>
      </dgm:t>
    </dgm:pt>
    <dgm:pt modelId="{7E5FCDC2-3358-9E42-B5E6-6852236CDF2A}" type="pres">
      <dgm:prSet presAssocID="{73206354-1296-1942-9176-DAFA5CD1D747}" presName="sibTrans" presStyleLbl="sibTrans2D1" presStyleIdx="3" presStyleCnt="4"/>
      <dgm:spPr/>
      <dgm:t>
        <a:bodyPr/>
        <a:lstStyle/>
        <a:p>
          <a:endParaRPr lang="en-US"/>
        </a:p>
      </dgm:t>
    </dgm:pt>
    <dgm:pt modelId="{60810A75-E5B5-684C-9395-EAF6298238C1}" type="pres">
      <dgm:prSet presAssocID="{73206354-1296-1942-9176-DAFA5CD1D747}" presName="connectorText" presStyleLbl="sibTrans2D1" presStyleIdx="3" presStyleCnt="4"/>
      <dgm:spPr/>
      <dgm:t>
        <a:bodyPr/>
        <a:lstStyle/>
        <a:p>
          <a:endParaRPr lang="en-US"/>
        </a:p>
      </dgm:t>
    </dgm:pt>
  </dgm:ptLst>
  <dgm:cxnLst>
    <dgm:cxn modelId="{1A6FD5BE-1C2C-1244-935E-E3127D4E423E}" type="presOf" srcId="{E2EBA84A-7200-F245-90BF-A88BDF217CF1}" destId="{DECCDF39-F62D-C049-9862-4B55974B3E55}" srcOrd="0" destOrd="0" presId="urn:microsoft.com/office/officeart/2005/8/layout/cycle2"/>
    <dgm:cxn modelId="{0E024DB4-3786-2F47-BE8F-43FF9A5277D0}" srcId="{F4F3F048-7BEF-7448-82FC-7672EF5A5B30}" destId="{799D11DA-4072-BC47-A94F-173E7E36F0FF}" srcOrd="2" destOrd="0" parTransId="{A9E246A9-40E9-1749-8C99-BC8A7A0A88A5}" sibTransId="{E2EBA84A-7200-F245-90BF-A88BDF217CF1}"/>
    <dgm:cxn modelId="{1E1837B0-7F06-544B-8860-97493626E149}" type="presOf" srcId="{592998C2-A12B-354A-99D8-02146338A2C8}" destId="{2401C7BB-16E1-3748-9AFE-23B8558FEBAE}" srcOrd="0" destOrd="0" presId="urn:microsoft.com/office/officeart/2005/8/layout/cycle2"/>
    <dgm:cxn modelId="{1DCBA338-B4D2-E846-A947-1C3DDA4D162E}" srcId="{F4F3F048-7BEF-7448-82FC-7672EF5A5B30}" destId="{1377858F-D63C-604F-AED6-F0F2B348D5BC}" srcOrd="1" destOrd="0" parTransId="{F1630C99-328B-644B-80D4-3C18CE476984}" sibTransId="{490A32A9-1459-8C48-AFFB-ACFC3856962A}"/>
    <dgm:cxn modelId="{1DD1AE8F-D76E-C242-A394-110C4E573BB7}" type="presOf" srcId="{7A5055FB-32F5-7A41-B8FE-D6876538B94A}" destId="{5340BDB7-0C0D-F245-A96E-939315AA4497}" srcOrd="1" destOrd="0" presId="urn:microsoft.com/office/officeart/2005/8/layout/cycle2"/>
    <dgm:cxn modelId="{B0B4F39B-08B6-994F-816C-DD454EE737CD}" type="presOf" srcId="{799D11DA-4072-BC47-A94F-173E7E36F0FF}" destId="{7D4D92EE-2264-0343-9D7D-A9799E091889}" srcOrd="0" destOrd="0" presId="urn:microsoft.com/office/officeart/2005/8/layout/cycle2"/>
    <dgm:cxn modelId="{A7D25828-3999-BD40-9854-C6446720A5F6}" type="presOf" srcId="{E2EBA84A-7200-F245-90BF-A88BDF217CF1}" destId="{BFC1CFF8-72B9-6248-9503-D1FBEEF1F069}" srcOrd="1" destOrd="0" presId="urn:microsoft.com/office/officeart/2005/8/layout/cycle2"/>
    <dgm:cxn modelId="{73DE7C4E-6D2F-E741-84DF-148B110811CB}" type="presOf" srcId="{73206354-1296-1942-9176-DAFA5CD1D747}" destId="{60810A75-E5B5-684C-9395-EAF6298238C1}" srcOrd="1" destOrd="0" presId="urn:microsoft.com/office/officeart/2005/8/layout/cycle2"/>
    <dgm:cxn modelId="{D3A4DE73-C3C5-C24A-A7E3-8C15BECEF7C1}" srcId="{F4F3F048-7BEF-7448-82FC-7672EF5A5B30}" destId="{592998C2-A12B-354A-99D8-02146338A2C8}" srcOrd="3" destOrd="0" parTransId="{21568095-0453-6B46-A319-2B663F76C21D}" sibTransId="{73206354-1296-1942-9176-DAFA5CD1D747}"/>
    <dgm:cxn modelId="{6902184E-4C7C-7640-95F2-AF32F7BBE62A}" srcId="{F4F3F048-7BEF-7448-82FC-7672EF5A5B30}" destId="{82403789-BC53-A343-86EA-FAE413F8048E}" srcOrd="0" destOrd="0" parTransId="{E4A4F94E-1935-9B42-82FE-2DAEBE793158}" sibTransId="{7A5055FB-32F5-7A41-B8FE-D6876538B94A}"/>
    <dgm:cxn modelId="{BBD6A986-066A-9D4B-8D1B-94ACC4D80ADE}" type="presOf" srcId="{73206354-1296-1942-9176-DAFA5CD1D747}" destId="{7E5FCDC2-3358-9E42-B5E6-6852236CDF2A}" srcOrd="0" destOrd="0" presId="urn:microsoft.com/office/officeart/2005/8/layout/cycle2"/>
    <dgm:cxn modelId="{90C87C65-2121-B547-A089-491A1911CA01}" type="presOf" srcId="{490A32A9-1459-8C48-AFFB-ACFC3856962A}" destId="{2A2EE55B-1D19-4E4E-992A-9F22EDA88851}" srcOrd="1" destOrd="0" presId="urn:microsoft.com/office/officeart/2005/8/layout/cycle2"/>
    <dgm:cxn modelId="{B3992562-AD52-7041-A099-168E318E4283}" type="presOf" srcId="{82403789-BC53-A343-86EA-FAE413F8048E}" destId="{CB319674-3D89-3E4F-9CB9-DDA03E91AC82}" srcOrd="0" destOrd="0" presId="urn:microsoft.com/office/officeart/2005/8/layout/cycle2"/>
    <dgm:cxn modelId="{8A4EAE82-F76E-C343-B411-36C018AC0BC9}" type="presOf" srcId="{7A5055FB-32F5-7A41-B8FE-D6876538B94A}" destId="{0324053F-5C24-024A-B7D9-6999DB27748D}" srcOrd="0" destOrd="0" presId="urn:microsoft.com/office/officeart/2005/8/layout/cycle2"/>
    <dgm:cxn modelId="{167D13A8-10FB-174E-8642-8AF3522305BF}" type="presOf" srcId="{1377858F-D63C-604F-AED6-F0F2B348D5BC}" destId="{B4A89C9B-6C53-F247-B8EE-B7B845597C77}" srcOrd="0" destOrd="0" presId="urn:microsoft.com/office/officeart/2005/8/layout/cycle2"/>
    <dgm:cxn modelId="{7E3B2364-6958-264B-AAC2-21E7060244B3}" type="presOf" srcId="{490A32A9-1459-8C48-AFFB-ACFC3856962A}" destId="{E048EC52-6956-314C-8CBB-44C6A682070E}" srcOrd="0" destOrd="0" presId="urn:microsoft.com/office/officeart/2005/8/layout/cycle2"/>
    <dgm:cxn modelId="{78299991-FBEB-374C-8C8C-58CD10FFE065}" type="presOf" srcId="{F4F3F048-7BEF-7448-82FC-7672EF5A5B30}" destId="{4FA31839-FE89-D64A-9B34-345DDE5B4C24}" srcOrd="0" destOrd="0" presId="urn:microsoft.com/office/officeart/2005/8/layout/cycle2"/>
    <dgm:cxn modelId="{F37FA559-D490-A14C-ACE8-F51E4FB0BED3}" type="presParOf" srcId="{4FA31839-FE89-D64A-9B34-345DDE5B4C24}" destId="{CB319674-3D89-3E4F-9CB9-DDA03E91AC82}" srcOrd="0" destOrd="0" presId="urn:microsoft.com/office/officeart/2005/8/layout/cycle2"/>
    <dgm:cxn modelId="{2C0E0B2D-CB78-7A4A-87FA-A4E4AA6ED871}" type="presParOf" srcId="{4FA31839-FE89-D64A-9B34-345DDE5B4C24}" destId="{0324053F-5C24-024A-B7D9-6999DB27748D}" srcOrd="1" destOrd="0" presId="urn:microsoft.com/office/officeart/2005/8/layout/cycle2"/>
    <dgm:cxn modelId="{A37D3B1C-A038-E340-977D-C7FD1D92D2EF}" type="presParOf" srcId="{0324053F-5C24-024A-B7D9-6999DB27748D}" destId="{5340BDB7-0C0D-F245-A96E-939315AA4497}" srcOrd="0" destOrd="0" presId="urn:microsoft.com/office/officeart/2005/8/layout/cycle2"/>
    <dgm:cxn modelId="{A2273010-1F16-4F49-9EE8-E81BE098682E}" type="presParOf" srcId="{4FA31839-FE89-D64A-9B34-345DDE5B4C24}" destId="{B4A89C9B-6C53-F247-B8EE-B7B845597C77}" srcOrd="2" destOrd="0" presId="urn:microsoft.com/office/officeart/2005/8/layout/cycle2"/>
    <dgm:cxn modelId="{4E70A4C1-832F-1046-B909-A8E40D9D0A8F}" type="presParOf" srcId="{4FA31839-FE89-D64A-9B34-345DDE5B4C24}" destId="{E048EC52-6956-314C-8CBB-44C6A682070E}" srcOrd="3" destOrd="0" presId="urn:microsoft.com/office/officeart/2005/8/layout/cycle2"/>
    <dgm:cxn modelId="{D73EA867-B53B-E641-8CCF-E72CFBB00738}" type="presParOf" srcId="{E048EC52-6956-314C-8CBB-44C6A682070E}" destId="{2A2EE55B-1D19-4E4E-992A-9F22EDA88851}" srcOrd="0" destOrd="0" presId="urn:microsoft.com/office/officeart/2005/8/layout/cycle2"/>
    <dgm:cxn modelId="{2579FA78-DCF4-1B4A-818A-5DBA04B92326}" type="presParOf" srcId="{4FA31839-FE89-D64A-9B34-345DDE5B4C24}" destId="{7D4D92EE-2264-0343-9D7D-A9799E091889}" srcOrd="4" destOrd="0" presId="urn:microsoft.com/office/officeart/2005/8/layout/cycle2"/>
    <dgm:cxn modelId="{CCE930B3-C786-D24E-B0B9-50E326B0CE4E}" type="presParOf" srcId="{4FA31839-FE89-D64A-9B34-345DDE5B4C24}" destId="{DECCDF39-F62D-C049-9862-4B55974B3E55}" srcOrd="5" destOrd="0" presId="urn:microsoft.com/office/officeart/2005/8/layout/cycle2"/>
    <dgm:cxn modelId="{920F5074-0A1D-1F46-B6FA-29015083A885}" type="presParOf" srcId="{DECCDF39-F62D-C049-9862-4B55974B3E55}" destId="{BFC1CFF8-72B9-6248-9503-D1FBEEF1F069}" srcOrd="0" destOrd="0" presId="urn:microsoft.com/office/officeart/2005/8/layout/cycle2"/>
    <dgm:cxn modelId="{41EF323D-2317-8C42-8022-0783B9E227A6}" type="presParOf" srcId="{4FA31839-FE89-D64A-9B34-345DDE5B4C24}" destId="{2401C7BB-16E1-3748-9AFE-23B8558FEBAE}" srcOrd="6" destOrd="0" presId="urn:microsoft.com/office/officeart/2005/8/layout/cycle2"/>
    <dgm:cxn modelId="{43E1D0CF-5F5B-CC47-BC5C-5D809159E91D}" type="presParOf" srcId="{4FA31839-FE89-D64A-9B34-345DDE5B4C24}" destId="{7E5FCDC2-3358-9E42-B5E6-6852236CDF2A}" srcOrd="7" destOrd="0" presId="urn:microsoft.com/office/officeart/2005/8/layout/cycle2"/>
    <dgm:cxn modelId="{88DDBB1E-0FDB-D94B-A097-3EDB33F6F8D7}" type="presParOf" srcId="{7E5FCDC2-3358-9E42-B5E6-6852236CDF2A}" destId="{60810A75-E5B5-684C-9395-EAF6298238C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19674-3D89-3E4F-9CB9-DDA03E91AC82}">
      <dsp:nvSpPr>
        <dsp:cNvPr id="0" name=""/>
        <dsp:cNvSpPr/>
      </dsp:nvSpPr>
      <dsp:spPr>
        <a:xfrm>
          <a:off x="1663673" y="715"/>
          <a:ext cx="1302005" cy="1302005"/>
        </a:xfrm>
        <a:prstGeom prst="ellipse">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Plan</a:t>
          </a:r>
          <a:endParaRPr lang="en-US" sz="2800" kern="1200" dirty="0"/>
        </a:p>
      </dsp:txBody>
      <dsp:txXfrm>
        <a:off x="1854347" y="191389"/>
        <a:ext cx="920657" cy="920657"/>
      </dsp:txXfrm>
    </dsp:sp>
    <dsp:sp modelId="{0324053F-5C24-024A-B7D9-6999DB27748D}">
      <dsp:nvSpPr>
        <dsp:cNvPr id="0" name=""/>
        <dsp:cNvSpPr/>
      </dsp:nvSpPr>
      <dsp:spPr>
        <a:xfrm rot="2700000">
          <a:off x="2826137" y="1117304"/>
          <a:ext cx="347676" cy="439426"/>
        </a:xfrm>
        <a:prstGeom prst="rightArrow">
          <a:avLst>
            <a:gd name="adj1" fmla="val 60000"/>
            <a:gd name="adj2" fmla="val 50000"/>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841412" y="1168312"/>
        <a:ext cx="243373" cy="263656"/>
      </dsp:txXfrm>
    </dsp:sp>
    <dsp:sp modelId="{B4A89C9B-6C53-F247-B8EE-B7B845597C77}">
      <dsp:nvSpPr>
        <dsp:cNvPr id="0" name=""/>
        <dsp:cNvSpPr/>
      </dsp:nvSpPr>
      <dsp:spPr>
        <a:xfrm>
          <a:off x="3048188" y="1385230"/>
          <a:ext cx="1302005" cy="1302005"/>
        </a:xfrm>
        <a:prstGeom prst="ellipse">
          <a:avLst/>
        </a:prstGeom>
        <a:gradFill rotWithShape="0">
          <a:gsLst>
            <a:gs pos="0">
              <a:schemeClr val="accent5">
                <a:hueOff val="-668312"/>
                <a:satOff val="367"/>
                <a:lumOff val="1765"/>
                <a:alphaOff val="0"/>
                <a:tint val="98000"/>
                <a:lumMod val="100000"/>
              </a:schemeClr>
            </a:gs>
            <a:gs pos="100000">
              <a:schemeClr val="accent5">
                <a:hueOff val="-668312"/>
                <a:satOff val="367"/>
                <a:lumOff val="176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Act</a:t>
          </a:r>
          <a:endParaRPr lang="en-US" sz="2800" kern="1200" dirty="0"/>
        </a:p>
      </dsp:txBody>
      <dsp:txXfrm>
        <a:off x="3238862" y="1575904"/>
        <a:ext cx="920657" cy="920657"/>
      </dsp:txXfrm>
    </dsp:sp>
    <dsp:sp modelId="{E048EC52-6956-314C-8CBB-44C6A682070E}">
      <dsp:nvSpPr>
        <dsp:cNvPr id="0" name=""/>
        <dsp:cNvSpPr/>
      </dsp:nvSpPr>
      <dsp:spPr>
        <a:xfrm rot="8100000">
          <a:off x="2840053" y="2501819"/>
          <a:ext cx="347676" cy="439426"/>
        </a:xfrm>
        <a:prstGeom prst="rightArrow">
          <a:avLst>
            <a:gd name="adj1" fmla="val 60000"/>
            <a:gd name="adj2" fmla="val 50000"/>
          </a:avLst>
        </a:prstGeom>
        <a:gradFill rotWithShape="0">
          <a:gsLst>
            <a:gs pos="0">
              <a:schemeClr val="accent5">
                <a:hueOff val="-668312"/>
                <a:satOff val="367"/>
                <a:lumOff val="1765"/>
                <a:alphaOff val="0"/>
                <a:tint val="98000"/>
                <a:lumMod val="100000"/>
              </a:schemeClr>
            </a:gs>
            <a:gs pos="100000">
              <a:schemeClr val="accent5">
                <a:hueOff val="-668312"/>
                <a:satOff val="367"/>
                <a:lumOff val="176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929081" y="2552827"/>
        <a:ext cx="243373" cy="263656"/>
      </dsp:txXfrm>
    </dsp:sp>
    <dsp:sp modelId="{7D4D92EE-2264-0343-9D7D-A9799E091889}">
      <dsp:nvSpPr>
        <dsp:cNvPr id="0" name=""/>
        <dsp:cNvSpPr/>
      </dsp:nvSpPr>
      <dsp:spPr>
        <a:xfrm>
          <a:off x="1663673" y="2769745"/>
          <a:ext cx="1302005" cy="1302005"/>
        </a:xfrm>
        <a:prstGeom prst="ellipse">
          <a:avLst/>
        </a:prstGeom>
        <a:gradFill rotWithShape="0">
          <a:gsLst>
            <a:gs pos="0">
              <a:schemeClr val="tx1">
                <a:lumMod val="50000"/>
                <a:alpha val="71000"/>
              </a:schemeClr>
            </a:gs>
            <a:gs pos="100000">
              <a:schemeClr val="tx1">
                <a:lumMod val="50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Env</a:t>
          </a:r>
          <a:endParaRPr lang="en-US" sz="2800" kern="1200" dirty="0"/>
        </a:p>
      </dsp:txBody>
      <dsp:txXfrm>
        <a:off x="1854347" y="2960419"/>
        <a:ext cx="920657" cy="920657"/>
      </dsp:txXfrm>
    </dsp:sp>
    <dsp:sp modelId="{DECCDF39-F62D-C049-9862-4B55974B3E55}">
      <dsp:nvSpPr>
        <dsp:cNvPr id="0" name=""/>
        <dsp:cNvSpPr/>
      </dsp:nvSpPr>
      <dsp:spPr>
        <a:xfrm rot="13500000">
          <a:off x="1455538" y="2515734"/>
          <a:ext cx="347676" cy="439426"/>
        </a:xfrm>
        <a:prstGeom prst="rightArrow">
          <a:avLst>
            <a:gd name="adj1" fmla="val 60000"/>
            <a:gd name="adj2" fmla="val 50000"/>
          </a:avLst>
        </a:prstGeom>
        <a:gradFill rotWithShape="0">
          <a:gsLst>
            <a:gs pos="0">
              <a:schemeClr val="accent5">
                <a:hueOff val="-1336625"/>
                <a:satOff val="735"/>
                <a:lumOff val="3529"/>
                <a:alphaOff val="0"/>
                <a:tint val="98000"/>
                <a:lumMod val="100000"/>
              </a:schemeClr>
            </a:gs>
            <a:gs pos="100000">
              <a:schemeClr val="accent5">
                <a:hueOff val="-1336625"/>
                <a:satOff val="735"/>
                <a:lumOff val="352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1544566" y="2640496"/>
        <a:ext cx="243373" cy="263656"/>
      </dsp:txXfrm>
    </dsp:sp>
    <dsp:sp modelId="{2401C7BB-16E1-3748-9AFE-23B8558FEBAE}">
      <dsp:nvSpPr>
        <dsp:cNvPr id="0" name=""/>
        <dsp:cNvSpPr/>
      </dsp:nvSpPr>
      <dsp:spPr>
        <a:xfrm>
          <a:off x="279158" y="1385230"/>
          <a:ext cx="1302005" cy="1302005"/>
        </a:xfrm>
        <a:prstGeom prst="ellipse">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Sense</a:t>
          </a:r>
          <a:endParaRPr lang="en-US" sz="2800" kern="1200" dirty="0"/>
        </a:p>
      </dsp:txBody>
      <dsp:txXfrm>
        <a:off x="469832" y="1575904"/>
        <a:ext cx="920657" cy="920657"/>
      </dsp:txXfrm>
    </dsp:sp>
    <dsp:sp modelId="{7E5FCDC2-3358-9E42-B5E6-6852236CDF2A}">
      <dsp:nvSpPr>
        <dsp:cNvPr id="0" name=""/>
        <dsp:cNvSpPr/>
      </dsp:nvSpPr>
      <dsp:spPr>
        <a:xfrm rot="18900000">
          <a:off x="1441622" y="1131220"/>
          <a:ext cx="347676" cy="439426"/>
        </a:xfrm>
        <a:prstGeom prst="rightArrow">
          <a:avLst>
            <a:gd name="adj1" fmla="val 60000"/>
            <a:gd name="adj2" fmla="val 50000"/>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456897" y="1255982"/>
        <a:ext cx="243373" cy="2636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5D5FD-5FDB-E146-A9F1-2F6FCA8283B3}" type="datetimeFigureOut">
              <a:rPr lang="it-IT" smtClean="0"/>
              <a:t>23/07/18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7BE0-2FF5-E145-ADDE-BE4FC1D12D76}" type="slidenum">
              <a:rPr lang="it-IT" smtClean="0"/>
              <a:t>‹n.›</a:t>
            </a:fld>
            <a:endParaRPr lang="it-IT"/>
          </a:p>
        </p:txBody>
      </p:sp>
    </p:spTree>
    <p:extLst>
      <p:ext uri="{BB962C8B-B14F-4D97-AF65-F5344CB8AC3E}">
        <p14:creationId xmlns:p14="http://schemas.microsoft.com/office/powerpoint/2010/main" val="9817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 homemade wooden chessboard</a:t>
            </a:r>
            <a:r>
              <a:rPr lang="en-US" baseline="0" dirty="0" smtClean="0"/>
              <a:t> made of plywood and waste materials, as well as a plexiglass table</a:t>
            </a:r>
          </a:p>
          <a:p>
            <a:endParaRPr lang="en-US" baseline="0" dirty="0" smtClean="0"/>
          </a:p>
          <a:p>
            <a:r>
              <a:rPr lang="en-US" dirty="0" smtClean="0"/>
              <a:t>Magnetized</a:t>
            </a:r>
            <a:r>
              <a:rPr lang="en-US" baseline="0" dirty="0" smtClean="0"/>
              <a:t> pieces taken from an old travel chessboard</a:t>
            </a:r>
          </a:p>
          <a:p>
            <a:endParaRPr lang="en-US" baseline="0" dirty="0" smtClean="0"/>
          </a:p>
          <a:p>
            <a:r>
              <a:rPr lang="en-US" dirty="0" smtClean="0"/>
              <a:t>The stepper motors Nema 17 are mostly used</a:t>
            </a:r>
            <a:r>
              <a:rPr lang="en-US" baseline="0" dirty="0" smtClean="0"/>
              <a:t> in the 3D printer</a:t>
            </a:r>
          </a:p>
          <a:p>
            <a:endParaRPr lang="en-US" baseline="0" dirty="0" smtClean="0"/>
          </a:p>
          <a:p>
            <a:r>
              <a:rPr lang="en-US" baseline="0" dirty="0" smtClean="0"/>
              <a:t>The electromagnet is controlled in voltage: when a voltage is applied the current circulates inside a coil, generating a magnetic field.</a:t>
            </a:r>
          </a:p>
          <a:p>
            <a:r>
              <a:rPr lang="en-US" baseline="0" dirty="0" smtClean="0"/>
              <a:t>Initially I try to use a solenoid plus a magnet. The principle was: when you want to take a pawn extend the solenoid and when you arrive at the destination, retract the solenoid. Unfortunately this simple procedure does not work because the magnetic field generated by the magnet interferes with the magnetic field generated by the solenoid.</a:t>
            </a:r>
          </a:p>
          <a:p>
            <a:endParaRPr lang="en-US" baseline="0" dirty="0" smtClean="0"/>
          </a:p>
          <a:p>
            <a:r>
              <a:rPr lang="en-US" baseline="0" dirty="0" smtClean="0"/>
              <a:t>Initially I decide to use an Arduino Uno microcontroller to control the logic of the game, the most simple microcontroller to program and manage the motors and the modules. But soon I discover it was affected by instability because of lack of volatile memory for dynamic variable. So I try to place it with the more powerful Nucleo STM32 L476RG (the portability is relatively simple because both the microcontrollers adopt the </a:t>
            </a:r>
            <a:r>
              <a:rPr lang="en-US" baseline="0" dirty="0" err="1" smtClean="0"/>
              <a:t>c++</a:t>
            </a:r>
            <a:r>
              <a:rPr lang="en-US" baseline="0" dirty="0" smtClean="0"/>
              <a:t> programming language). But unlike the Arduino community, very active and great in its global dimension, the Nucleo community is very restricted. So, I did not found any help about how to control the Bluetooth communication. Fortunately I found in my garage an Arduino Mega 2560 V3 so that I could have the facilities of the Arduino microcontroller and the sufficient memory space at the same time</a:t>
            </a:r>
            <a:r>
              <a:rPr lang="en-US" baseline="0" dirty="0" smtClean="0"/>
              <a:t>. If you pay you can have everything!</a:t>
            </a:r>
            <a:endParaRPr lang="en-US" baseline="0" dirty="0" smtClean="0"/>
          </a:p>
          <a:p>
            <a:endParaRPr lang="en-US" baseline="0" dirty="0" smtClean="0"/>
          </a:p>
          <a:p>
            <a:r>
              <a:rPr lang="en-US" baseline="0" dirty="0" smtClean="0"/>
              <a:t>CNC is the acronym of Computer Numerical Control and refers to the electronic device present inside the cutting machine to control the movements and the degrees of freedom of itself. I use this shield, perfectly compatible with Arduino, in order to manage the movements of the stepper motors.</a:t>
            </a:r>
          </a:p>
          <a:p>
            <a:endParaRPr lang="en-US" baseline="0" dirty="0" smtClean="0"/>
          </a:p>
          <a:p>
            <a:r>
              <a:rPr lang="en-US" baseline="0" dirty="0" smtClean="0"/>
              <a:t>Bluetooth HC-05 is a common module to establish a Bluetooth communication among Arduino and another device (in my case an android smartphone).</a:t>
            </a:r>
          </a:p>
        </p:txBody>
      </p:sp>
      <p:sp>
        <p:nvSpPr>
          <p:cNvPr id="4" name="Segnaposto numero diapositiva 3"/>
          <p:cNvSpPr>
            <a:spLocks noGrp="1"/>
          </p:cNvSpPr>
          <p:nvPr>
            <p:ph type="sldNum" sz="quarter" idx="10"/>
          </p:nvPr>
        </p:nvSpPr>
        <p:spPr/>
        <p:txBody>
          <a:bodyPr/>
          <a:lstStyle/>
          <a:p>
            <a:fld id="{CA167BE0-2FF5-E145-ADDE-BE4FC1D12D76}" type="slidenum">
              <a:rPr lang="it-IT" smtClean="0"/>
              <a:t>6</a:t>
            </a:fld>
            <a:endParaRPr lang="it-IT"/>
          </a:p>
        </p:txBody>
      </p:sp>
    </p:spTree>
    <p:extLst>
      <p:ext uri="{BB962C8B-B14F-4D97-AF65-F5344CB8AC3E}">
        <p14:creationId xmlns:p14="http://schemas.microsoft.com/office/powerpoint/2010/main" val="174727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 smartphone use the Google speech-</a:t>
            </a:r>
            <a:r>
              <a:rPr lang="en-US" baseline="0" dirty="0" smtClean="0"/>
              <a:t>to-text API in order to create a string representing the command and to send it to the Arduino microcontroller. This is performed through the HC-05 Bluetooth module that establish a communication with the smartphone and receive the string command.</a:t>
            </a:r>
          </a:p>
          <a:p>
            <a:r>
              <a:rPr lang="en-US" baseline="0" dirty="0" smtClean="0"/>
              <a:t>The string is parsed by the microcontroller and key words are extracted.</a:t>
            </a:r>
          </a:p>
          <a:p>
            <a:r>
              <a:rPr lang="en-US" baseline="0" dirty="0" smtClean="0"/>
              <a:t>The key words are used to plan the move and if it is licit the CNC is activated through a relay, in order to act on the stepper motors.</a:t>
            </a:r>
          </a:p>
          <a:p>
            <a:r>
              <a:rPr lang="en-US" baseline="0" dirty="0" smtClean="0"/>
              <a:t>When the position of the piece that has to be moved is reached the electromagnet is activate and the attracted piece is moved from the destination cell.</a:t>
            </a:r>
          </a:p>
          <a:p>
            <a:r>
              <a:rPr lang="en-US" baseline="0" dirty="0" smtClean="0"/>
              <a:t>Finally, the electromagnet is returned to the default position (A1) and the state of the model is updated.</a:t>
            </a:r>
          </a:p>
        </p:txBody>
      </p:sp>
      <p:sp>
        <p:nvSpPr>
          <p:cNvPr id="4" name="Segnaposto numero diapositiva 3"/>
          <p:cNvSpPr>
            <a:spLocks noGrp="1"/>
          </p:cNvSpPr>
          <p:nvPr>
            <p:ph type="sldNum" sz="quarter" idx="10"/>
          </p:nvPr>
        </p:nvSpPr>
        <p:spPr/>
        <p:txBody>
          <a:bodyPr/>
          <a:lstStyle/>
          <a:p>
            <a:fld id="{CA167BE0-2FF5-E145-ADDE-BE4FC1D12D76}" type="slidenum">
              <a:rPr lang="it-IT" smtClean="0"/>
              <a:t>7</a:t>
            </a:fld>
            <a:endParaRPr lang="it-IT"/>
          </a:p>
        </p:txBody>
      </p:sp>
    </p:spTree>
    <p:extLst>
      <p:ext uri="{BB962C8B-B14F-4D97-AF65-F5344CB8AC3E}">
        <p14:creationId xmlns:p14="http://schemas.microsoft.com/office/powerpoint/2010/main" val="6293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Make a joke example like the</a:t>
            </a:r>
            <a:r>
              <a:rPr lang="en-US" baseline="0" dirty="0" smtClean="0"/>
              <a:t> command works also for the presentation.</a:t>
            </a:r>
          </a:p>
          <a:p>
            <a:r>
              <a:rPr lang="en-US" baseline="0" dirty="0" smtClean="0"/>
              <a:t>Say: “PEDINA da C7 a C5”, activate the animation and say in a surprised way “oh, it works! Fine!”</a:t>
            </a:r>
            <a:endParaRPr lang="en-US" dirty="0"/>
          </a:p>
        </p:txBody>
      </p:sp>
      <p:sp>
        <p:nvSpPr>
          <p:cNvPr id="4" name="Segnaposto numero diapositiva 3"/>
          <p:cNvSpPr>
            <a:spLocks noGrp="1"/>
          </p:cNvSpPr>
          <p:nvPr>
            <p:ph type="sldNum" sz="quarter" idx="10"/>
          </p:nvPr>
        </p:nvSpPr>
        <p:spPr/>
        <p:txBody>
          <a:bodyPr/>
          <a:lstStyle/>
          <a:p>
            <a:fld id="{CA167BE0-2FF5-E145-ADDE-BE4FC1D12D76}" type="slidenum">
              <a:rPr lang="it-IT" smtClean="0"/>
              <a:t>8</a:t>
            </a:fld>
            <a:endParaRPr lang="it-IT"/>
          </a:p>
        </p:txBody>
      </p:sp>
    </p:spTree>
    <p:extLst>
      <p:ext uri="{BB962C8B-B14F-4D97-AF65-F5344CB8AC3E}">
        <p14:creationId xmlns:p14="http://schemas.microsoft.com/office/powerpoint/2010/main" val="149983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There are many cases</a:t>
            </a:r>
            <a:r>
              <a:rPr lang="en-US" baseline="0" dirty="0" smtClean="0"/>
              <a:t> to manage. It is not simple!</a:t>
            </a:r>
            <a:endParaRPr lang="en-US" dirty="0"/>
          </a:p>
        </p:txBody>
      </p:sp>
      <p:sp>
        <p:nvSpPr>
          <p:cNvPr id="4" name="Segnaposto numero diapositiva 3"/>
          <p:cNvSpPr>
            <a:spLocks noGrp="1"/>
          </p:cNvSpPr>
          <p:nvPr>
            <p:ph type="sldNum" sz="quarter" idx="10"/>
          </p:nvPr>
        </p:nvSpPr>
        <p:spPr/>
        <p:txBody>
          <a:bodyPr/>
          <a:lstStyle/>
          <a:p>
            <a:fld id="{CA167BE0-2FF5-E145-ADDE-BE4FC1D12D76}" type="slidenum">
              <a:rPr lang="it-IT" smtClean="0"/>
              <a:t>9</a:t>
            </a:fld>
            <a:endParaRPr lang="it-IT"/>
          </a:p>
        </p:txBody>
      </p:sp>
    </p:spTree>
    <p:extLst>
      <p:ext uri="{BB962C8B-B14F-4D97-AF65-F5344CB8AC3E}">
        <p14:creationId xmlns:p14="http://schemas.microsoft.com/office/powerpoint/2010/main" val="43615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A167BE0-2FF5-E145-ADDE-BE4FC1D12D76}" type="slidenum">
              <a:rPr lang="it-IT" smtClean="0"/>
              <a:t>10</a:t>
            </a:fld>
            <a:endParaRPr lang="it-IT"/>
          </a:p>
        </p:txBody>
      </p:sp>
    </p:spTree>
    <p:extLst>
      <p:ext uri="{BB962C8B-B14F-4D97-AF65-F5344CB8AC3E}">
        <p14:creationId xmlns:p14="http://schemas.microsoft.com/office/powerpoint/2010/main" val="501158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If you make a project alone you can manage your time, you can code with your style. But when </a:t>
            </a:r>
            <a:endParaRPr lang="en-US" dirty="0"/>
          </a:p>
        </p:txBody>
      </p:sp>
      <p:sp>
        <p:nvSpPr>
          <p:cNvPr id="4" name="Segnaposto numero diapositiva 3"/>
          <p:cNvSpPr>
            <a:spLocks noGrp="1"/>
          </p:cNvSpPr>
          <p:nvPr>
            <p:ph type="sldNum" sz="quarter" idx="10"/>
          </p:nvPr>
        </p:nvSpPr>
        <p:spPr/>
        <p:txBody>
          <a:bodyPr/>
          <a:lstStyle/>
          <a:p>
            <a:fld id="{CA167BE0-2FF5-E145-ADDE-BE4FC1D12D76}" type="slidenum">
              <a:rPr lang="it-IT" smtClean="0"/>
              <a:t>13</a:t>
            </a:fld>
            <a:endParaRPr lang="it-IT"/>
          </a:p>
        </p:txBody>
      </p:sp>
    </p:spTree>
    <p:extLst>
      <p:ext uri="{BB962C8B-B14F-4D97-AF65-F5344CB8AC3E}">
        <p14:creationId xmlns:p14="http://schemas.microsoft.com/office/powerpoint/2010/main" val="27631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smtClean="0"/>
              <a:t>Fare clic per modificare stile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smtClean="0"/>
              <a:t>Fare clic per modificare stile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smtClean="0"/>
              <a:t>Fare clic per modificare stile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it-IT" smtClean="0"/>
              <a:t>Fare clic per modificare gli stili del testo dello schema</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it-IT" smtClean="0"/>
              <a:t>Fare clic per modificare stile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smtClean="0"/>
              <a:t>Fare clic per modificare gli stili del testo dello schema</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8" name="Title 1"/>
          <p:cNvSpPr>
            <a:spLocks noGrp="1"/>
          </p:cNvSpPr>
          <p:nvPr>
            <p:ph type="title"/>
          </p:nvPr>
        </p:nvSpPr>
        <p:spPr>
          <a:xfrm>
            <a:off x="685801" y="609600"/>
            <a:ext cx="10131425" cy="1456267"/>
          </a:xfrm>
        </p:spPr>
        <p:txBody>
          <a:bodyPr/>
          <a:lstStyle/>
          <a:p>
            <a:r>
              <a:rPr lang="it-IT" smtClean="0"/>
              <a:t>Fare clic per modificare stile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it-IT" smtClean="0"/>
              <a:t>Fare clic per modificare stile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0" i="0">
                <a:latin typeface="Avenir Light" charset="0"/>
                <a:ea typeface="Avenir Light" charset="0"/>
                <a:cs typeface="Avenir Light" charset="0"/>
              </a:defRPr>
            </a:lvl1pPr>
          </a:lstStyle>
          <a:p>
            <a:r>
              <a:rPr lang="it-IT" dirty="0" smtClean="0"/>
              <a:t>Fare clic per </a:t>
            </a:r>
            <a:r>
              <a:rPr lang="en-US" noProof="0" dirty="0" err="1" smtClean="0"/>
              <a:t>modificare</a:t>
            </a:r>
            <a:r>
              <a:rPr lang="it-IT" dirty="0" smtClean="0"/>
              <a:t> stile</a:t>
            </a:r>
            <a:endParaRPr lang="en-US" dirty="0"/>
          </a:p>
        </p:txBody>
      </p:sp>
      <p:sp>
        <p:nvSpPr>
          <p:cNvPr id="3" name="Content Placeholder 2"/>
          <p:cNvSpPr>
            <a:spLocks noGrp="1"/>
          </p:cNvSpPr>
          <p:nvPr>
            <p:ph idx="1"/>
          </p:nvPr>
        </p:nvSpPr>
        <p:spPr/>
        <p:txBody>
          <a:bodyPr anchor="ctr"/>
          <a:lstStyle>
            <a:lvl1pPr>
              <a:defRPr b="0" i="0">
                <a:latin typeface="Avenir Light" charset="0"/>
                <a:ea typeface="Avenir Light" charset="0"/>
                <a:cs typeface="Avenir Light" charset="0"/>
              </a:defRPr>
            </a:lvl1pPr>
            <a:lvl2pPr>
              <a:defRPr b="0" i="0">
                <a:latin typeface="Avenir Light" charset="0"/>
                <a:ea typeface="Avenir Light" charset="0"/>
                <a:cs typeface="Avenir Light" charset="0"/>
              </a:defRPr>
            </a:lvl2pPr>
            <a:lvl3pPr>
              <a:defRPr b="0" i="0">
                <a:latin typeface="Avenir Light" charset="0"/>
                <a:ea typeface="Avenir Light" charset="0"/>
                <a:cs typeface="Avenir Light" charset="0"/>
              </a:defRPr>
            </a:lvl3pPr>
            <a:lvl4pPr>
              <a:defRPr b="0" i="0">
                <a:latin typeface="Avenir Light" charset="0"/>
                <a:ea typeface="Avenir Light" charset="0"/>
                <a:cs typeface="Avenir Light" charset="0"/>
              </a:defRPr>
            </a:lvl4pPr>
            <a:lvl5pPr>
              <a:defRPr b="0" i="0">
                <a:latin typeface="Avenir Light" charset="0"/>
                <a:ea typeface="Avenir Light" charset="0"/>
                <a:cs typeface="Avenir Light" charset="0"/>
              </a:defRPr>
            </a:lvl5pPr>
          </a:lstStyle>
          <a:p>
            <a:pPr lvl="0"/>
            <a:r>
              <a:rPr lang="it-IT" dirty="0" smtClean="0"/>
              <a:t>Fare clic per modificare gli </a:t>
            </a:r>
            <a:r>
              <a:rPr lang="en-US" noProof="0" dirty="0" err="1" smtClean="0"/>
              <a:t>stili</a:t>
            </a:r>
            <a:r>
              <a:rPr lang="it-IT" dirty="0" smtClean="0"/>
              <a:t>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10"/>
          </p:nvPr>
        </p:nvSpPr>
        <p:spPr/>
        <p:txBody>
          <a:bodyPr/>
          <a:lstStyle>
            <a:lvl1pPr>
              <a:defRPr b="0" i="0">
                <a:latin typeface="Avenir Light" charset="0"/>
                <a:ea typeface="Avenir Light" charset="0"/>
                <a:cs typeface="Avenir Light" charset="0"/>
              </a:defRPr>
            </a:lvl1pPr>
          </a:lstStyle>
          <a:p>
            <a:r>
              <a:rPr lang="en-US" dirty="0" smtClean="0"/>
              <a:t>7/23/2018</a:t>
            </a:r>
            <a:endParaRPr lang="en-US" dirty="0"/>
          </a:p>
        </p:txBody>
      </p:sp>
      <p:sp>
        <p:nvSpPr>
          <p:cNvPr id="5" name="Footer Placeholder 4"/>
          <p:cNvSpPr>
            <a:spLocks noGrp="1"/>
          </p:cNvSpPr>
          <p:nvPr>
            <p:ph type="ftr" sz="quarter" idx="11"/>
          </p:nvPr>
        </p:nvSpPr>
        <p:spPr/>
        <p:txBody>
          <a:bodyPr/>
          <a:lstStyle>
            <a:lvl1pPr>
              <a:defRPr b="0" i="0">
                <a:latin typeface="Avenir Light" charset="0"/>
                <a:ea typeface="Avenir Light" charset="0"/>
                <a:cs typeface="Avenir Light" charset="0"/>
              </a:defRPr>
            </a:lvl1pPr>
          </a:lstStyle>
          <a:p>
            <a:r>
              <a:rPr lang="en-US" noProof="0" dirty="0" smtClean="0"/>
              <a:t>Wizard </a:t>
            </a:r>
            <a:r>
              <a:rPr lang="en-US" noProof="0" dirty="0" err="1" smtClean="0"/>
              <a:t>Chessboeard</a:t>
            </a:r>
            <a:r>
              <a:rPr lang="en-US" noProof="0" dirty="0" smtClean="0"/>
              <a:t> – Cognitive robotics project</a:t>
            </a:r>
            <a:endParaRPr lang="en-US" noProof="0" dirty="0"/>
          </a:p>
        </p:txBody>
      </p:sp>
      <p:sp>
        <p:nvSpPr>
          <p:cNvPr id="6" name="Slide Number Placeholder 5"/>
          <p:cNvSpPr>
            <a:spLocks noGrp="1"/>
          </p:cNvSpPr>
          <p:nvPr>
            <p:ph type="sldNum" sz="quarter" idx="12"/>
          </p:nvPr>
        </p:nvSpPr>
        <p:spPr/>
        <p:txBody>
          <a:bodyPr/>
          <a:lstStyle>
            <a:lvl1pPr>
              <a:defRPr b="0" i="0">
                <a:latin typeface="Avenir Light" charset="0"/>
                <a:ea typeface="Avenir Light" charset="0"/>
                <a:cs typeface="Avenir Light" charset="0"/>
              </a:defRPr>
            </a:lvl1pPr>
          </a:lstStyle>
          <a:p>
            <a:fld id="{D57F1E4F-1CFF-5643-939E-217C01CDF565}"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it-IT" smtClean="0"/>
              <a:t>Fare clic per modificare stile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stile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it-IT" smtClean="0"/>
              <a:t>Fare clic per modificare stile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it-IT" smtClean="0"/>
              <a:t>Fare clic per modificare stile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7/23/18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it-IT" smtClean="0"/>
              <a:t>Fare clic per modificare stile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7/23/18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3985051"/>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8441473" y="5367041"/>
            <a:ext cx="2819013" cy="353536"/>
          </a:xfrm>
        </p:spPr>
        <p:txBody>
          <a:bodyPr>
            <a:normAutofit/>
          </a:bodyPr>
          <a:lstStyle/>
          <a:p>
            <a:r>
              <a:rPr lang="en-US" sz="1600" cap="none" dirty="0" smtClean="0">
                <a:latin typeface="Avenir Light" charset="0"/>
                <a:ea typeface="Avenir Light" charset="0"/>
                <a:cs typeface="Avenir Light" charset="0"/>
              </a:rPr>
              <a:t>Cognitive </a:t>
            </a:r>
            <a:r>
              <a:rPr lang="en-US" sz="1400" cap="none" dirty="0" smtClean="0">
                <a:latin typeface="Avenir Light" charset="0"/>
                <a:ea typeface="Avenir Light" charset="0"/>
                <a:cs typeface="Avenir Light" charset="0"/>
              </a:rPr>
              <a:t>Robotics</a:t>
            </a:r>
            <a:endParaRPr lang="en-US" sz="1600" cap="none" dirty="0">
              <a:latin typeface="Avenir Light" charset="0"/>
              <a:ea typeface="Avenir Light" charset="0"/>
              <a:cs typeface="Avenir Light"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003" y="4348975"/>
            <a:ext cx="6866122" cy="862114"/>
          </a:xfrm>
          <a:prstGeom prst="rect">
            <a:avLst/>
          </a:prstGeom>
        </p:spPr>
      </p:pic>
      <p:sp>
        <p:nvSpPr>
          <p:cNvPr id="6" name="Sottotitolo 2"/>
          <p:cNvSpPr txBox="1">
            <a:spLocks/>
          </p:cNvSpPr>
          <p:nvPr/>
        </p:nvSpPr>
        <p:spPr>
          <a:xfrm>
            <a:off x="330819" y="668660"/>
            <a:ext cx="2646556" cy="353536"/>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it-IT" cap="none" dirty="0" smtClean="0">
                <a:latin typeface="Avenir Light" charset="0"/>
                <a:ea typeface="Avenir Light" charset="0"/>
                <a:cs typeface="Avenir Light" charset="0"/>
              </a:rPr>
              <a:t>Davide Molinelli</a:t>
            </a:r>
            <a:endParaRPr lang="it-IT" cap="none" dirty="0">
              <a:latin typeface="Avenir Light" charset="0"/>
              <a:ea typeface="Avenir Light" charset="0"/>
              <a:cs typeface="Avenir Light" charset="0"/>
            </a:endParaRPr>
          </a:p>
        </p:txBody>
      </p:sp>
    </p:spTree>
    <p:extLst>
      <p:ext uri="{BB962C8B-B14F-4D97-AF65-F5344CB8AC3E}">
        <p14:creationId xmlns:p14="http://schemas.microsoft.com/office/powerpoint/2010/main" val="1124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Are not you hungry?</a:t>
            </a:r>
            <a:endParaRPr lang="en-US" dirty="0"/>
          </a:p>
        </p:txBody>
      </p:sp>
      <p:sp>
        <p:nvSpPr>
          <p:cNvPr id="3" name="Segnaposto contenuto 2"/>
          <p:cNvSpPr>
            <a:spLocks noGrp="1"/>
          </p:cNvSpPr>
          <p:nvPr>
            <p:ph idx="1"/>
          </p:nvPr>
        </p:nvSpPr>
        <p:spPr>
          <a:xfrm>
            <a:off x="685801" y="2142067"/>
            <a:ext cx="10525538" cy="1237237"/>
          </a:xfrm>
        </p:spPr>
        <p:txBody>
          <a:bodyPr anchor="t">
            <a:normAutofit/>
          </a:bodyPr>
          <a:lstStyle/>
          <a:p>
            <a:pPr marL="0" indent="0">
              <a:buNone/>
            </a:pPr>
            <a:r>
              <a:rPr lang="en-US" sz="2000" dirty="0" smtClean="0"/>
              <a:t>The same goes for the eaten pawns: we need to build an algorithm that can handle the movements of the pawns eaten towards the exit of the chess board.</a:t>
            </a:r>
          </a:p>
          <a:p>
            <a:pPr marL="0" indent="0">
              <a:buNone/>
            </a:pPr>
            <a:r>
              <a:rPr lang="en-US" sz="2000" dirty="0" smtClean="0"/>
              <a:t>Manage </a:t>
            </a:r>
            <a:r>
              <a:rPr lang="en-US" sz="2000" dirty="0"/>
              <a:t>all the cases is a difficult task</a:t>
            </a:r>
            <a:r>
              <a:rPr lang="mr-IN" sz="2000" dirty="0"/>
              <a:t>…</a:t>
            </a:r>
            <a:r>
              <a:rPr lang="it-IT" sz="2000" dirty="0"/>
              <a:t> </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852" y="3455504"/>
            <a:ext cx="2922105" cy="2922105"/>
          </a:xfrm>
          <a:prstGeom prst="rect">
            <a:avLst/>
          </a:prstGeom>
        </p:spPr>
      </p:pic>
      <p:sp>
        <p:nvSpPr>
          <p:cNvPr id="5" name="Ovale 4"/>
          <p:cNvSpPr/>
          <p:nvPr/>
        </p:nvSpPr>
        <p:spPr>
          <a:xfrm>
            <a:off x="5616174" y="5438220"/>
            <a:ext cx="258133" cy="253170"/>
          </a:xfrm>
          <a:prstGeom prst="ellipse">
            <a:avLst/>
          </a:prstGeom>
          <a:solidFill>
            <a:srgbClr val="92D05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e 5"/>
          <p:cNvSpPr/>
          <p:nvPr/>
        </p:nvSpPr>
        <p:spPr>
          <a:xfrm>
            <a:off x="6689830" y="4902725"/>
            <a:ext cx="258133" cy="2531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e 6"/>
          <p:cNvSpPr/>
          <p:nvPr/>
        </p:nvSpPr>
        <p:spPr>
          <a:xfrm>
            <a:off x="5882463" y="5185050"/>
            <a:ext cx="258133" cy="2531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e 7"/>
          <p:cNvSpPr/>
          <p:nvPr/>
        </p:nvSpPr>
        <p:spPr>
          <a:xfrm>
            <a:off x="6146071" y="5174890"/>
            <a:ext cx="258133" cy="2531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tangolo 8"/>
          <p:cNvSpPr/>
          <p:nvPr/>
        </p:nvSpPr>
        <p:spPr>
          <a:xfrm>
            <a:off x="7741232" y="3715010"/>
            <a:ext cx="2653887" cy="1938992"/>
          </a:xfrm>
          <a:prstGeom prst="rect">
            <a:avLst/>
          </a:prstGeom>
        </p:spPr>
        <p:txBody>
          <a:bodyPr wrap="square">
            <a:spAutoFit/>
          </a:bodyPr>
          <a:lstStyle/>
          <a:p>
            <a:r>
              <a:rPr lang="en-US" sz="2000" dirty="0" smtClean="0"/>
              <a:t>Manage a single case could be easy, but manage all the case with a general algorithm requires a lot more effort</a:t>
            </a:r>
            <a:endParaRPr lang="en-US" sz="2000" dirty="0"/>
          </a:p>
        </p:txBody>
      </p:sp>
      <p:sp>
        <p:nvSpPr>
          <p:cNvPr id="10" name="Rettangolo 9"/>
          <p:cNvSpPr/>
          <p:nvPr/>
        </p:nvSpPr>
        <p:spPr>
          <a:xfrm>
            <a:off x="2823695" y="3715010"/>
            <a:ext cx="1609157" cy="369332"/>
          </a:xfrm>
          <a:prstGeom prst="rect">
            <a:avLst/>
          </a:prstGeom>
        </p:spPr>
        <p:txBody>
          <a:bodyPr wrap="square">
            <a:spAutoFit/>
          </a:bodyPr>
          <a:lstStyle/>
          <a:p>
            <a:r>
              <a:rPr lang="en-US" dirty="0" smtClean="0"/>
              <a:t>PEDINA IN E3</a:t>
            </a:r>
            <a:endParaRPr lang="en-US" dirty="0"/>
          </a:p>
        </p:txBody>
      </p:sp>
      <p:sp>
        <p:nvSpPr>
          <p:cNvPr id="11" name="Ovale 10"/>
          <p:cNvSpPr/>
          <p:nvPr/>
        </p:nvSpPr>
        <p:spPr>
          <a:xfrm>
            <a:off x="6157271" y="5448380"/>
            <a:ext cx="258133" cy="25317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33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1000"/>
                                        <p:tgtEl>
                                          <p:spTgt spid="10"/>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10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10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1000"/>
                                        <p:tgtEl>
                                          <p:spTgt spid="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10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0.00052 -0.00093 L 0.02474 -0.04074 " pathEditMode="relative" rAng="0" ptsTypes="AA">
                                      <p:cBhvr>
                                        <p:cTn id="29" dur="2000" fill="hold"/>
                                        <p:tgtEl>
                                          <p:spTgt spid="7"/>
                                        </p:tgtEl>
                                        <p:attrNameLst>
                                          <p:attrName>ppt_x</p:attrName>
                                          <p:attrName>ppt_y</p:attrName>
                                        </p:attrNameLst>
                                      </p:cBhvr>
                                      <p:rCtr x="1211" y="-1991"/>
                                    </p:animMotion>
                                  </p:childTnLst>
                                </p:cTn>
                              </p:par>
                            </p:childTnLst>
                          </p:cTn>
                        </p:par>
                        <p:par>
                          <p:cTn id="30" fill="hold">
                            <p:stCondLst>
                              <p:cond delay="2000"/>
                            </p:stCondLst>
                            <p:childTnLst>
                              <p:par>
                                <p:cTn id="31" presetID="42" presetClass="path" presetSubtype="0" accel="50000" decel="50000" fill="hold" grpId="2" nodeType="afterEffect">
                                  <p:stCondLst>
                                    <p:cond delay="0"/>
                                  </p:stCondLst>
                                  <p:childTnLst>
                                    <p:animMotion origin="layout" path="M 0.02279 -0.04074 L 0.04414 -0.04028 " pathEditMode="relative" rAng="0" ptsTypes="AA">
                                      <p:cBhvr>
                                        <p:cTn id="32" dur="2000" fill="hold"/>
                                        <p:tgtEl>
                                          <p:spTgt spid="7"/>
                                        </p:tgtEl>
                                        <p:attrNameLst>
                                          <p:attrName>ppt_x</p:attrName>
                                          <p:attrName>ppt_y</p:attrName>
                                        </p:attrNameLst>
                                      </p:cBhvr>
                                      <p:rCtr x="1068" y="23"/>
                                    </p:animMotion>
                                  </p:childTnLst>
                                </p:cTn>
                              </p:par>
                            </p:childTnLst>
                          </p:cTn>
                        </p:par>
                        <p:par>
                          <p:cTn id="33" fill="hold">
                            <p:stCondLst>
                              <p:cond delay="4000"/>
                            </p:stCondLst>
                            <p:childTnLst>
                              <p:par>
                                <p:cTn id="34" presetID="42" presetClass="path" presetSubtype="0" accel="50000" decel="50000" fill="hold" grpId="3" nodeType="afterEffect">
                                  <p:stCondLst>
                                    <p:cond delay="0"/>
                                  </p:stCondLst>
                                  <p:childTnLst>
                                    <p:animMotion origin="layout" path="M 0.04414 -0.04028 L 0.04479 -0.00047 " pathEditMode="relative" rAng="0" ptsTypes="AA">
                                      <p:cBhvr>
                                        <p:cTn id="35" dur="2000" fill="hold"/>
                                        <p:tgtEl>
                                          <p:spTgt spid="7"/>
                                        </p:tgtEl>
                                        <p:attrNameLst>
                                          <p:attrName>ppt_x</p:attrName>
                                          <p:attrName>ppt_y</p:attrName>
                                        </p:attrNameLst>
                                      </p:cBhvr>
                                      <p:rCtr x="26" y="1991"/>
                                    </p:animMotion>
                                  </p:childTnLst>
                                </p:cTn>
                              </p:par>
                            </p:childTnLst>
                          </p:cTn>
                        </p:par>
                        <p:par>
                          <p:cTn id="36" fill="hold">
                            <p:stCondLst>
                              <p:cond delay="6000"/>
                            </p:stCondLst>
                            <p:childTnLst>
                              <p:par>
                                <p:cTn id="37" presetID="42" presetClass="path" presetSubtype="0" accel="50000" decel="50000" fill="hold" grpId="4" nodeType="afterEffect">
                                  <p:stCondLst>
                                    <p:cond delay="0"/>
                                  </p:stCondLst>
                                  <p:childTnLst>
                                    <p:animMotion origin="layout" path="M 0.04479 -0.00047 L 0.10807 -0.00185 " pathEditMode="relative" rAng="0" ptsTypes="AA">
                                      <p:cBhvr>
                                        <p:cTn id="38" dur="2000" fill="hold"/>
                                        <p:tgtEl>
                                          <p:spTgt spid="7"/>
                                        </p:tgtEl>
                                        <p:attrNameLst>
                                          <p:attrName>ppt_x</p:attrName>
                                          <p:attrName>ppt_y</p:attrName>
                                        </p:attrNameLst>
                                      </p:cBhvr>
                                      <p:rCtr x="3164" y="-69"/>
                                    </p:animMotion>
                                  </p:childTnLst>
                                </p:cTn>
                              </p:par>
                            </p:childTnLst>
                          </p:cTn>
                        </p:par>
                        <p:par>
                          <p:cTn id="39" fill="hold">
                            <p:stCondLst>
                              <p:cond delay="8000"/>
                            </p:stCondLst>
                            <p:childTnLst>
                              <p:par>
                                <p:cTn id="40" presetID="42" presetClass="path" presetSubtype="0" accel="50000" decel="50000" fill="hold" grpId="1" nodeType="afterEffect">
                                  <p:stCondLst>
                                    <p:cond delay="0"/>
                                  </p:stCondLst>
                                  <p:childTnLst>
                                    <p:animMotion origin="layout" path="M -3.95833E-6 -2.59259E-6 L 0.02227 -0.03773 " pathEditMode="relative" rAng="0" ptsTypes="AA">
                                      <p:cBhvr>
                                        <p:cTn id="41" dur="2000" fill="hold"/>
                                        <p:tgtEl>
                                          <p:spTgt spid="5"/>
                                        </p:tgtEl>
                                        <p:attrNameLst>
                                          <p:attrName>ppt_x</p:attrName>
                                          <p:attrName>ppt_y</p:attrName>
                                        </p:attrNameLst>
                                      </p:cBhvr>
                                      <p:rCtr x="1094" y="-1852"/>
                                    </p:animMotion>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7" grpId="1" animBg="1"/>
      <p:bldP spid="7" grpId="2" animBg="1"/>
      <p:bldP spid="7" grpId="3" animBg="1"/>
      <p:bldP spid="7" grpId="4" animBg="1"/>
      <p:bldP spid="8" grpId="0" animBg="1"/>
      <p:bldP spid="9" grpId="0"/>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I DON’T REMEMBER</a:t>
            </a:r>
            <a:endParaRPr lang="en-US" dirty="0"/>
          </a:p>
        </p:txBody>
      </p:sp>
      <p:sp>
        <p:nvSpPr>
          <p:cNvPr id="3" name="Segnaposto contenuto 2"/>
          <p:cNvSpPr>
            <a:spLocks noGrp="1"/>
          </p:cNvSpPr>
          <p:nvPr>
            <p:ph idx="1"/>
          </p:nvPr>
        </p:nvSpPr>
        <p:spPr/>
        <p:txBody>
          <a:bodyPr anchor="t">
            <a:normAutofit/>
          </a:bodyPr>
          <a:lstStyle/>
          <a:p>
            <a:pPr marL="0" indent="0">
              <a:buNone/>
            </a:pPr>
            <a:r>
              <a:rPr lang="en-US" sz="2000" dirty="0" smtClean="0"/>
              <a:t>Microcontrollers are very interesting devices: </a:t>
            </a:r>
            <a:r>
              <a:rPr lang="en-US" sz="2000" dirty="0"/>
              <a:t>they </a:t>
            </a:r>
            <a:r>
              <a:rPr lang="en-US" sz="2000" dirty="0" smtClean="0"/>
              <a:t>opened </a:t>
            </a:r>
            <a:r>
              <a:rPr lang="en-US" sz="2000" dirty="0"/>
              <a:t>the doors of the imagination to all the makers of the </a:t>
            </a:r>
            <a:r>
              <a:rPr lang="en-US" sz="2000" dirty="0" smtClean="0"/>
              <a:t>world. </a:t>
            </a:r>
          </a:p>
          <a:p>
            <a:pPr marL="0" indent="0">
              <a:buNone/>
            </a:pPr>
            <a:r>
              <a:rPr lang="en-US" sz="2000" dirty="0" smtClean="0"/>
              <a:t>But </a:t>
            </a:r>
            <a:r>
              <a:rPr lang="en-US" sz="2000" dirty="0"/>
              <a:t>there are terrible problems to keep in mind for a programmer used to working on machines with great computing </a:t>
            </a:r>
            <a:r>
              <a:rPr lang="en-US" sz="2000" dirty="0" smtClean="0"/>
              <a:t>capacity: </a:t>
            </a:r>
            <a:r>
              <a:rPr lang="en-US" sz="2000" dirty="0"/>
              <a:t>microcontrollers are exactly the opposite</a:t>
            </a:r>
            <a:r>
              <a:rPr lang="en-US" sz="2000" dirty="0" smtClean="0"/>
              <a:t>.</a:t>
            </a:r>
          </a:p>
          <a:p>
            <a:pPr marL="0" indent="0">
              <a:buNone/>
            </a:pPr>
            <a:r>
              <a:rPr lang="en-US" sz="2000" dirty="0" smtClean="0"/>
              <a:t>One of these is the limited dynamic memory that can make the program instable.</a:t>
            </a:r>
          </a:p>
          <a:p>
            <a:pPr marL="0" indent="0">
              <a:buNone/>
            </a:pPr>
            <a:r>
              <a:rPr lang="en-US" sz="2000" dirty="0" smtClean="0"/>
              <a:t>Program with 4GB of RAM is one thing, program with 32KB of RAM available is another thing.</a:t>
            </a:r>
          </a:p>
          <a:p>
            <a:pPr marL="0" indent="0" algn="ctr">
              <a:buNone/>
            </a:pPr>
            <a:r>
              <a:rPr lang="en-US" sz="2000" dirty="0" smtClean="0"/>
              <a:t>YOU HAVE TO TRY!... AND CRY!</a:t>
            </a:r>
            <a:endParaRPr lang="en-US" sz="2000" dirty="0"/>
          </a:p>
        </p:txBody>
      </p:sp>
    </p:spTree>
    <p:extLst>
      <p:ext uri="{BB962C8B-B14F-4D97-AF65-F5344CB8AC3E}">
        <p14:creationId xmlns:p14="http://schemas.microsoft.com/office/powerpoint/2010/main" val="14280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ARE YOU READY FOR A LIVE DEMO?</a:t>
            </a:r>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838" y="3135532"/>
            <a:ext cx="1120089" cy="1617409"/>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578" y="3099662"/>
            <a:ext cx="1809422" cy="1653279"/>
          </a:xfrm>
          <a:prstGeom prst="rect">
            <a:avLst/>
          </a:prstGeom>
        </p:spPr>
      </p:pic>
    </p:spTree>
    <p:extLst>
      <p:ext uri="{BB962C8B-B14F-4D97-AF65-F5344CB8AC3E}">
        <p14:creationId xmlns:p14="http://schemas.microsoft.com/office/powerpoint/2010/main" val="1831555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smtClean="0"/>
              <a:t>CONCLUSION</a:t>
            </a:r>
            <a:endParaRPr lang="en-US"/>
          </a:p>
        </p:txBody>
      </p:sp>
      <p:sp>
        <p:nvSpPr>
          <p:cNvPr id="3" name="Segnaposto contenuto 2"/>
          <p:cNvSpPr>
            <a:spLocks noGrp="1"/>
          </p:cNvSpPr>
          <p:nvPr>
            <p:ph idx="1"/>
          </p:nvPr>
        </p:nvSpPr>
        <p:spPr>
          <a:xfrm>
            <a:off x="1030288" y="2142067"/>
            <a:ext cx="10131425" cy="3900924"/>
          </a:xfrm>
        </p:spPr>
        <p:txBody>
          <a:bodyPr anchor="t">
            <a:normAutofit/>
          </a:bodyPr>
          <a:lstStyle/>
          <a:p>
            <a:pPr marL="0" indent="0">
              <a:buNone/>
            </a:pPr>
            <a:r>
              <a:rPr lang="en-US" sz="2000" dirty="0" smtClean="0"/>
              <a:t>This </a:t>
            </a:r>
            <a:r>
              <a:rPr lang="en-US" sz="2000" dirty="0"/>
              <a:t>project opened my eyes to the following, no longer negligible </a:t>
            </a:r>
            <a:r>
              <a:rPr lang="en-US" sz="2000" dirty="0" smtClean="0"/>
              <a:t>aspects:</a:t>
            </a:r>
          </a:p>
          <a:p>
            <a:pPr marL="0" indent="0">
              <a:buNone/>
            </a:pPr>
            <a:endParaRPr lang="en-US" sz="2000" dirty="0"/>
          </a:p>
          <a:p>
            <a:pPr lvl="1"/>
            <a:r>
              <a:rPr lang="en-US" sz="2000" dirty="0" smtClean="0"/>
              <a:t>Made a </a:t>
            </a:r>
            <a:r>
              <a:rPr lang="en-US" sz="2000" dirty="0"/>
              <a:t>project alone is nice, but doing it together is much </a:t>
            </a:r>
            <a:r>
              <a:rPr lang="en-US" sz="2000" dirty="0" smtClean="0"/>
              <a:t>better. </a:t>
            </a:r>
            <a:r>
              <a:rPr lang="en-US" sz="2000" dirty="0"/>
              <a:t>If you make a project alone you can manage your time, you can code with your style. But </a:t>
            </a:r>
            <a:r>
              <a:rPr lang="en-US" sz="2000" dirty="0" smtClean="0"/>
              <a:t>when there </a:t>
            </a:r>
            <a:r>
              <a:rPr lang="en-US" sz="2000" dirty="0"/>
              <a:t>is a problem you </a:t>
            </a:r>
            <a:r>
              <a:rPr lang="en-US" sz="2000" dirty="0" smtClean="0"/>
              <a:t>can </a:t>
            </a:r>
            <a:r>
              <a:rPr lang="en-US" sz="2000" dirty="0"/>
              <a:t>only count on </a:t>
            </a:r>
            <a:r>
              <a:rPr lang="en-US" sz="2000" dirty="0" smtClean="0"/>
              <a:t>your brain, i.e. one calculator, </a:t>
            </a:r>
            <a:r>
              <a:rPr lang="en-US" sz="2000" dirty="0"/>
              <a:t>not two, not </a:t>
            </a:r>
            <a:r>
              <a:rPr lang="en-US" sz="2000" dirty="0" smtClean="0"/>
              <a:t>three. When you work in a team, instead, you can rely on more brain, i.e. more than one calculator!</a:t>
            </a:r>
          </a:p>
          <a:p>
            <a:pPr lvl="1"/>
            <a:r>
              <a:rPr lang="en-US" sz="2000" dirty="0" smtClean="0"/>
              <a:t>Writing </a:t>
            </a:r>
            <a:r>
              <a:rPr lang="en-US" sz="2000" dirty="0"/>
              <a:t>code does not mean being a programmer: writing good code means becoming one</a:t>
            </a:r>
            <a:r>
              <a:rPr lang="en-US" sz="2000" dirty="0" smtClean="0"/>
              <a:t>.</a:t>
            </a:r>
          </a:p>
        </p:txBody>
      </p:sp>
    </p:spTree>
    <p:extLst>
      <p:ext uri="{BB962C8B-B14F-4D97-AF65-F5344CB8AC3E}">
        <p14:creationId xmlns:p14="http://schemas.microsoft.com/office/powerpoint/2010/main" val="110159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THANKS</a:t>
            </a:r>
            <a:endParaRPr lang="en-US" dirty="0"/>
          </a:p>
        </p:txBody>
      </p:sp>
      <p:sp>
        <p:nvSpPr>
          <p:cNvPr id="3" name="Segnaposto contenuto 2"/>
          <p:cNvSpPr>
            <a:spLocks noGrp="1"/>
          </p:cNvSpPr>
          <p:nvPr>
            <p:ph idx="1"/>
          </p:nvPr>
        </p:nvSpPr>
        <p:spPr>
          <a:xfrm>
            <a:off x="1030288" y="2142067"/>
            <a:ext cx="10131425" cy="3649133"/>
          </a:xfrm>
        </p:spPr>
        <p:txBody>
          <a:bodyPr anchor="t">
            <a:normAutofit/>
          </a:bodyPr>
          <a:lstStyle/>
          <a:p>
            <a:pPr marL="0" indent="0">
              <a:buNone/>
            </a:pPr>
            <a:r>
              <a:rPr lang="en-US" sz="2200" dirty="0" smtClean="0"/>
              <a:t>A special thanks to:</a:t>
            </a:r>
          </a:p>
          <a:p>
            <a:pPr marL="0" indent="0">
              <a:buNone/>
            </a:pPr>
            <a:endParaRPr lang="en-US" sz="2200" dirty="0"/>
          </a:p>
          <a:p>
            <a:pPr lvl="1"/>
            <a:r>
              <a:rPr lang="en-US" sz="2200" dirty="0" smtClean="0"/>
              <a:t>Luca Vecchi, master degree student in Data Science at Statale di Milano</a:t>
            </a:r>
          </a:p>
          <a:p>
            <a:pPr lvl="1"/>
            <a:r>
              <a:rPr lang="en-US" sz="2200" dirty="0" smtClean="0"/>
              <a:t>Alessandro Castiglioni, master degree student at Politecnico di Milano</a:t>
            </a:r>
          </a:p>
          <a:p>
            <a:pPr lvl="1"/>
            <a:r>
              <a:rPr lang="en-US" sz="2200" dirty="0" smtClean="0"/>
              <a:t>Emanuele </a:t>
            </a:r>
            <a:r>
              <a:rPr lang="en-US" sz="2200" dirty="0" err="1" smtClean="0"/>
              <a:t>Falzone</a:t>
            </a:r>
            <a:r>
              <a:rPr lang="en-US" sz="2200" dirty="0" smtClean="0"/>
              <a:t>, master degree student at Politecnico di Milano</a:t>
            </a:r>
          </a:p>
          <a:p>
            <a:pPr marL="0" indent="0">
              <a:buNone/>
            </a:pPr>
            <a:endParaRPr lang="en-US" sz="2200" dirty="0"/>
          </a:p>
          <a:p>
            <a:pPr marL="0" indent="0">
              <a:buNone/>
            </a:pPr>
            <a:r>
              <a:rPr lang="en-US" sz="2200" dirty="0"/>
              <a:t>For </a:t>
            </a:r>
            <a:r>
              <a:rPr lang="en-US" sz="2200" dirty="0" smtClean="0"/>
              <a:t>the </a:t>
            </a:r>
            <a:r>
              <a:rPr lang="en-US" sz="2200" dirty="0"/>
              <a:t>thousand tips and </a:t>
            </a:r>
            <a:r>
              <a:rPr lang="en-US" sz="2200" dirty="0" smtClean="0"/>
              <a:t>the concrete </a:t>
            </a:r>
            <a:r>
              <a:rPr lang="en-US" sz="2200" dirty="0"/>
              <a:t>support</a:t>
            </a:r>
            <a:endParaRPr lang="en-US" sz="2200" dirty="0" smtClean="0"/>
          </a:p>
        </p:txBody>
      </p:sp>
    </p:spTree>
    <p:extLst>
      <p:ext uri="{BB962C8B-B14F-4D97-AF65-F5344CB8AC3E}">
        <p14:creationId xmlns:p14="http://schemas.microsoft.com/office/powerpoint/2010/main" val="1249361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normAutofit/>
          </a:bodyPr>
          <a:lstStyle/>
          <a:p>
            <a:pPr algn="ctr"/>
            <a:r>
              <a:rPr lang="it-IT" b="1" dirty="0" smtClean="0"/>
              <a:t>WARNING: THIS IS A LIVE DEMO!</a:t>
            </a:r>
            <a:endParaRPr lang="it-IT" b="1" dirty="0"/>
          </a:p>
        </p:txBody>
      </p:sp>
      <p:sp>
        <p:nvSpPr>
          <p:cNvPr id="3" name="Segnaposto contenuto 2"/>
          <p:cNvSpPr>
            <a:spLocks noGrp="1"/>
          </p:cNvSpPr>
          <p:nvPr>
            <p:ph idx="1"/>
          </p:nvPr>
        </p:nvSpPr>
        <p:spPr>
          <a:xfrm>
            <a:off x="1030288" y="2592146"/>
            <a:ext cx="10131425" cy="586385"/>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latin typeface="Avenir Light" charset="0"/>
                <a:ea typeface="Avenir Light" charset="0"/>
                <a:cs typeface="Avenir Light" charset="0"/>
              </a:rPr>
              <a:t>You can compare this presentation to the official presentation of a new Apple product</a:t>
            </a:r>
            <a:r>
              <a:rPr lang="mr-IN" sz="2000" dirty="0" smtClean="0">
                <a:latin typeface="Avenir Light" charset="0"/>
                <a:ea typeface="Avenir Light" charset="0"/>
                <a:cs typeface="Avenir Light" charset="0"/>
              </a:rPr>
              <a:t>…</a:t>
            </a:r>
            <a:endParaRPr lang="en-US" sz="2000" dirty="0">
              <a:latin typeface="Avenir Light" charset="0"/>
              <a:ea typeface="Avenir Light" charset="0"/>
              <a:cs typeface="Avenir Light" charset="0"/>
            </a:endParaRPr>
          </a:p>
        </p:txBody>
      </p:sp>
      <p:sp>
        <p:nvSpPr>
          <p:cNvPr id="4" name="Rettangolo 3"/>
          <p:cNvSpPr/>
          <p:nvPr/>
        </p:nvSpPr>
        <p:spPr>
          <a:xfrm>
            <a:off x="3170904" y="3339759"/>
            <a:ext cx="7990809" cy="400110"/>
          </a:xfrm>
          <a:prstGeom prst="rect">
            <a:avLst/>
          </a:prstGeom>
        </p:spPr>
        <p:txBody>
          <a:bodyPr wrap="square">
            <a:spAutoFit/>
          </a:bodyPr>
          <a:lstStyle/>
          <a:p>
            <a:pPr lvl="0" defTabSz="914400">
              <a:defRPr/>
            </a:pPr>
            <a:r>
              <a:rPr lang="en-US" sz="2000" dirty="0" smtClean="0">
                <a:latin typeface="Avenir Light" charset="0"/>
                <a:ea typeface="Avenir Light" charset="0"/>
                <a:cs typeface="Avenir Light" charset="0"/>
              </a:rPr>
              <a:t>… there is only a 50% chance that everything goes according to plan!</a:t>
            </a:r>
            <a:endParaRPr lang="en-US" sz="2000" dirty="0">
              <a:latin typeface="Avenir Light" charset="0"/>
              <a:ea typeface="Avenir Light" charset="0"/>
              <a:cs typeface="Avenir Light" charset="0"/>
            </a:endParaRPr>
          </a:p>
        </p:txBody>
      </p:sp>
      <p:sp>
        <p:nvSpPr>
          <p:cNvPr id="7" name="Rettangolo 6"/>
          <p:cNvSpPr/>
          <p:nvPr/>
        </p:nvSpPr>
        <p:spPr>
          <a:xfrm>
            <a:off x="1651818" y="5406243"/>
            <a:ext cx="8888362" cy="400110"/>
          </a:xfrm>
          <a:prstGeom prst="rect">
            <a:avLst/>
          </a:prstGeom>
        </p:spPr>
        <p:txBody>
          <a:bodyPr wrap="square">
            <a:spAutoFit/>
          </a:bodyPr>
          <a:lstStyle/>
          <a:p>
            <a:pPr lvl="0" defTabSz="914400">
              <a:defRPr/>
            </a:pPr>
            <a:r>
              <a:rPr lang="en-US" sz="2000" dirty="0">
                <a:latin typeface="Avenir Light" charset="0"/>
                <a:ea typeface="Avenir Light" charset="0"/>
                <a:cs typeface="Avenir Light" charset="0"/>
              </a:rPr>
              <a:t>If something goes wrong, there should be fire doors somewhere in this </a:t>
            </a:r>
            <a:r>
              <a:rPr lang="en-US" sz="2000" dirty="0" smtClean="0">
                <a:latin typeface="Avenir Light" charset="0"/>
                <a:ea typeface="Avenir Light" charset="0"/>
                <a:cs typeface="Avenir Light" charset="0"/>
              </a:rPr>
              <a:t>room!</a:t>
            </a:r>
            <a:endParaRPr lang="en-US" sz="2000" dirty="0">
              <a:latin typeface="Avenir Light" charset="0"/>
              <a:ea typeface="Avenir Light" charset="0"/>
              <a:cs typeface="Avenir Light" charset="0"/>
            </a:endParaRPr>
          </a:p>
        </p:txBody>
      </p:sp>
      <p:sp>
        <p:nvSpPr>
          <p:cNvPr id="8" name="Rettangolo 7"/>
          <p:cNvSpPr/>
          <p:nvPr/>
        </p:nvSpPr>
        <p:spPr>
          <a:xfrm>
            <a:off x="4852217" y="4844905"/>
            <a:ext cx="2487563" cy="400110"/>
          </a:xfrm>
          <a:prstGeom prst="rect">
            <a:avLst/>
          </a:prstGeom>
        </p:spPr>
        <p:txBody>
          <a:bodyPr wrap="square">
            <a:spAutoFit/>
          </a:bodyPr>
          <a:lstStyle/>
          <a:p>
            <a:pPr lvl="0" defTabSz="914400">
              <a:defRPr/>
            </a:pPr>
            <a:r>
              <a:rPr lang="en-US" sz="2000" dirty="0" smtClean="0">
                <a:latin typeface="Avenir Light" charset="0"/>
                <a:ea typeface="Avenir Light" charset="0"/>
                <a:cs typeface="Avenir Light" charset="0"/>
              </a:rPr>
              <a:t>BUT DON’T PANIC</a:t>
            </a:r>
            <a:endParaRPr lang="en-US" sz="2000" dirty="0">
              <a:latin typeface="Avenir Light" charset="0"/>
              <a:ea typeface="Avenir Light" charset="0"/>
              <a:cs typeface="Avenir Light" charset="0"/>
            </a:endParaRPr>
          </a:p>
        </p:txBody>
      </p:sp>
    </p:spTree>
    <p:extLst>
      <p:ext uri="{BB962C8B-B14F-4D97-AF65-F5344CB8AC3E}">
        <p14:creationId xmlns:p14="http://schemas.microsoft.com/office/powerpoint/2010/main" val="208523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it-IT" dirty="0" smtClean="0"/>
              <a:t>FIRST QUESTION : HAVE YOU DONE A SEMINAR OR A PROJECT?</a:t>
            </a:r>
            <a:endParaRPr lang="it-IT" dirty="0"/>
          </a:p>
        </p:txBody>
      </p:sp>
      <p:sp>
        <p:nvSpPr>
          <p:cNvPr id="3" name="Segnaposto contenuto 2"/>
          <p:cNvSpPr>
            <a:spLocks noGrp="1"/>
          </p:cNvSpPr>
          <p:nvPr>
            <p:ph idx="1"/>
          </p:nvPr>
        </p:nvSpPr>
        <p:spPr>
          <a:xfrm>
            <a:off x="2890979" y="2449322"/>
            <a:ext cx="5721068" cy="630630"/>
          </a:xfrm>
        </p:spPr>
        <p:txBody>
          <a:bodyPr>
            <a:noAutofit/>
          </a:bodyPr>
          <a:lstStyle/>
          <a:p>
            <a:pPr marL="0" indent="0" algn="ctr">
              <a:buNone/>
            </a:pPr>
            <a:r>
              <a:rPr lang="en-US" sz="2400" b="1" dirty="0" smtClean="0"/>
              <a:t>This is a Pro-Seminar: it’s obvious!!!</a:t>
            </a:r>
            <a:endParaRPr lang="en-US" sz="2400" b="1" dirty="0"/>
          </a:p>
        </p:txBody>
      </p:sp>
      <p:sp>
        <p:nvSpPr>
          <p:cNvPr id="4" name="Segnaposto contenuto 2"/>
          <p:cNvSpPr txBox="1">
            <a:spLocks/>
          </p:cNvSpPr>
          <p:nvPr/>
        </p:nvSpPr>
        <p:spPr>
          <a:xfrm>
            <a:off x="1030288" y="3463408"/>
            <a:ext cx="10131425" cy="28783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b="0" i="0" kern="1200" cap="none">
                <a:solidFill>
                  <a:schemeClr val="tx1"/>
                </a:solidFill>
                <a:effectLst/>
                <a:latin typeface="Avenir Light" charset="0"/>
                <a:ea typeface="Avenir Light" charset="0"/>
                <a:cs typeface="Avenir Light" charset="0"/>
              </a:defRPr>
            </a:lvl1pPr>
            <a:lvl2pPr marL="742950" indent="-285750" algn="l" defTabSz="457200" rtl="0" eaLnBrk="1" latinLnBrk="0" hangingPunct="1">
              <a:spcBef>
                <a:spcPts val="0"/>
              </a:spcBef>
              <a:spcAft>
                <a:spcPts val="1000"/>
              </a:spcAft>
              <a:buClr>
                <a:schemeClr val="tx1"/>
              </a:buClr>
              <a:buSzPct val="100000"/>
              <a:buFont typeface="Arial"/>
              <a:buChar char="•"/>
              <a:defRPr sz="1600" b="0" i="0" kern="1200" cap="none">
                <a:solidFill>
                  <a:schemeClr val="tx1"/>
                </a:solidFill>
                <a:effectLst/>
                <a:latin typeface="Avenir Light" charset="0"/>
                <a:ea typeface="Avenir Light" charset="0"/>
                <a:cs typeface="Avenir Light" charset="0"/>
              </a:defRPr>
            </a:lvl2pPr>
            <a:lvl3pPr marL="1200150" indent="-285750" algn="l" defTabSz="457200" rtl="0" eaLnBrk="1" latinLnBrk="0" hangingPunct="1">
              <a:spcBef>
                <a:spcPts val="0"/>
              </a:spcBef>
              <a:spcAft>
                <a:spcPts val="1000"/>
              </a:spcAft>
              <a:buClr>
                <a:schemeClr val="tx1"/>
              </a:buClr>
              <a:buSzPct val="100000"/>
              <a:buFont typeface="Arial"/>
              <a:buChar char="•"/>
              <a:defRPr sz="1400" b="0" i="0" kern="1200" cap="none">
                <a:solidFill>
                  <a:schemeClr val="tx1"/>
                </a:solidFill>
                <a:effectLst/>
                <a:latin typeface="Avenir Light" charset="0"/>
                <a:ea typeface="Avenir Light" charset="0"/>
                <a:cs typeface="Avenir Light" charset="0"/>
              </a:defRPr>
            </a:lvl3pPr>
            <a:lvl4pPr marL="1543050" indent="-171450" algn="l" defTabSz="457200" rtl="0" eaLnBrk="1" latinLnBrk="0" hangingPunct="1">
              <a:spcBef>
                <a:spcPts val="0"/>
              </a:spcBef>
              <a:spcAft>
                <a:spcPts val="1000"/>
              </a:spcAft>
              <a:buClr>
                <a:schemeClr val="tx1"/>
              </a:buClr>
              <a:buSzPct val="100000"/>
              <a:buFont typeface="Arial"/>
              <a:buChar char="•"/>
              <a:defRPr sz="1200" b="0" i="0" kern="1200" cap="none">
                <a:solidFill>
                  <a:schemeClr val="tx1"/>
                </a:solidFill>
                <a:effectLst/>
                <a:latin typeface="Avenir Light" charset="0"/>
                <a:ea typeface="Avenir Light" charset="0"/>
                <a:cs typeface="Avenir Light" charset="0"/>
              </a:defRPr>
            </a:lvl4pPr>
            <a:lvl5pPr marL="2000250" indent="-171450" algn="l" defTabSz="457200" rtl="0" eaLnBrk="1" latinLnBrk="0" hangingPunct="1">
              <a:spcBef>
                <a:spcPts val="0"/>
              </a:spcBef>
              <a:spcAft>
                <a:spcPts val="1000"/>
              </a:spcAft>
              <a:buClr>
                <a:schemeClr val="tx1"/>
              </a:buClr>
              <a:buSzPct val="100000"/>
              <a:buFont typeface="Arial"/>
              <a:buChar char="•"/>
              <a:defRPr sz="1200" b="0" i="0" kern="1200" cap="none">
                <a:solidFill>
                  <a:schemeClr val="tx1"/>
                </a:solidFill>
                <a:effectLst/>
                <a:latin typeface="Avenir Light" charset="0"/>
                <a:ea typeface="Avenir Light" charset="0"/>
                <a:cs typeface="Avenir Light" charset="0"/>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smtClean="0"/>
              <a:t>The reasons of this choice are simple:</a:t>
            </a:r>
          </a:p>
          <a:p>
            <a:pPr marL="0" indent="0">
              <a:buFont typeface="Arial"/>
              <a:buNone/>
            </a:pPr>
            <a:endParaRPr lang="en-US" sz="2000" dirty="0" smtClean="0"/>
          </a:p>
          <a:p>
            <a:pPr lvl="1"/>
            <a:r>
              <a:rPr lang="en-US" sz="2000" dirty="0"/>
              <a:t>I absolutely need to present public works to overcome my shyness and learn to speak </a:t>
            </a:r>
            <a:r>
              <a:rPr lang="en-US" sz="2000" dirty="0" smtClean="0"/>
              <a:t>English</a:t>
            </a:r>
          </a:p>
          <a:p>
            <a:pPr lvl="1"/>
            <a:r>
              <a:rPr lang="en-US" sz="2000" dirty="0" smtClean="0"/>
              <a:t>I want to share with you my project experience and the knowledge acquired in this months</a:t>
            </a:r>
            <a:endParaRPr lang="en-US" sz="2000" dirty="0"/>
          </a:p>
        </p:txBody>
      </p:sp>
    </p:spTree>
    <p:extLst>
      <p:ext uri="{BB962C8B-B14F-4D97-AF65-F5344CB8AC3E}">
        <p14:creationId xmlns:p14="http://schemas.microsoft.com/office/powerpoint/2010/main" val="115843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1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THE IDEA</a:t>
            </a:r>
            <a:endParaRPr lang="en-US" dirty="0"/>
          </a:p>
        </p:txBody>
      </p:sp>
      <p:sp>
        <p:nvSpPr>
          <p:cNvPr id="3" name="Segnaposto contenuto 2"/>
          <p:cNvSpPr>
            <a:spLocks noGrp="1"/>
          </p:cNvSpPr>
          <p:nvPr>
            <p:ph idx="1"/>
          </p:nvPr>
        </p:nvSpPr>
        <p:spPr>
          <a:xfrm>
            <a:off x="685800" y="2142068"/>
            <a:ext cx="10131425" cy="719120"/>
          </a:xfrm>
        </p:spPr>
        <p:txBody>
          <a:bodyPr anchor="t">
            <a:normAutofit/>
          </a:bodyPr>
          <a:lstStyle/>
          <a:p>
            <a:pPr marL="0" indent="0">
              <a:buNone/>
            </a:pPr>
            <a:r>
              <a:rPr lang="en-US" sz="2000" b="1" dirty="0" smtClean="0">
                <a:latin typeface="Avenir Heavy" charset="0"/>
                <a:ea typeface="Avenir Heavy" charset="0"/>
                <a:cs typeface="Avenir Heavy" charset="0"/>
              </a:rPr>
              <a:t>Wizard Chessboard</a:t>
            </a:r>
            <a:r>
              <a:rPr lang="en-US" sz="2000" dirty="0"/>
              <a:t> </a:t>
            </a:r>
            <a:r>
              <a:rPr lang="en-US" sz="2000" dirty="0" smtClean="0"/>
              <a:t>stems </a:t>
            </a:r>
            <a:r>
              <a:rPr lang="en-US" sz="2000" dirty="0"/>
              <a:t>from the desire to create intelligent objects capable of recognizing vocal commands and executing </a:t>
            </a:r>
            <a:r>
              <a:rPr lang="en-US" sz="2000" dirty="0" smtClean="0"/>
              <a:t>consequent actions.</a:t>
            </a:r>
          </a:p>
        </p:txBody>
      </p:sp>
      <p:sp>
        <p:nvSpPr>
          <p:cNvPr id="4" name="Rettangolo 3"/>
          <p:cNvSpPr/>
          <p:nvPr/>
        </p:nvSpPr>
        <p:spPr>
          <a:xfrm>
            <a:off x="1319443" y="3276602"/>
            <a:ext cx="8864139" cy="1292662"/>
          </a:xfrm>
          <a:prstGeom prst="rect">
            <a:avLst/>
          </a:prstGeom>
        </p:spPr>
        <p:txBody>
          <a:bodyPr wrap="square">
            <a:spAutoFit/>
          </a:bodyPr>
          <a:lstStyle/>
          <a:p>
            <a:pPr algn="ctr"/>
            <a:r>
              <a:rPr lang="en-US" sz="2600" dirty="0">
                <a:latin typeface="Avenir Book" charset="0"/>
                <a:ea typeface="Avenir Book" charset="0"/>
                <a:cs typeface="Avenir Book" charset="0"/>
              </a:rPr>
              <a:t>Yes, </a:t>
            </a:r>
            <a:r>
              <a:rPr lang="en-US" sz="2600" dirty="0" smtClean="0">
                <a:latin typeface="Avenir Book" charset="0"/>
                <a:ea typeface="Avenir Book" charset="0"/>
                <a:cs typeface="Avenir Book" charset="0"/>
              </a:rPr>
              <a:t>but why a chessboard?</a:t>
            </a:r>
          </a:p>
          <a:p>
            <a:pPr algn="ctr"/>
            <a:r>
              <a:rPr lang="en-US" sz="2600" dirty="0" smtClean="0">
                <a:latin typeface="Avenir Book" charset="0"/>
                <a:ea typeface="Avenir Book" charset="0"/>
                <a:cs typeface="Avenir Book" charset="0"/>
              </a:rPr>
              <a:t>Why </a:t>
            </a:r>
            <a:r>
              <a:rPr lang="en-US" sz="2600" dirty="0">
                <a:latin typeface="Avenir Book" charset="0"/>
                <a:ea typeface="Avenir Book" charset="0"/>
                <a:cs typeface="Avenir Book" charset="0"/>
              </a:rPr>
              <a:t>not a coffeepot to which you command to make a good cappuccino?</a:t>
            </a:r>
          </a:p>
        </p:txBody>
      </p:sp>
      <p:sp>
        <p:nvSpPr>
          <p:cNvPr id="5" name="Segnaposto contenuto 2"/>
          <p:cNvSpPr txBox="1">
            <a:spLocks/>
          </p:cNvSpPr>
          <p:nvPr/>
        </p:nvSpPr>
        <p:spPr>
          <a:xfrm>
            <a:off x="685800" y="4984678"/>
            <a:ext cx="10131425" cy="1047412"/>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b="0" i="0" kern="1200" cap="none">
                <a:solidFill>
                  <a:schemeClr val="tx1"/>
                </a:solidFill>
                <a:effectLst/>
                <a:latin typeface="Avenir Light" charset="0"/>
                <a:ea typeface="Avenir Light" charset="0"/>
                <a:cs typeface="Avenir Light" charset="0"/>
              </a:defRPr>
            </a:lvl1pPr>
            <a:lvl2pPr marL="742950" indent="-285750" algn="l" defTabSz="457200" rtl="0" eaLnBrk="1" latinLnBrk="0" hangingPunct="1">
              <a:spcBef>
                <a:spcPts val="0"/>
              </a:spcBef>
              <a:spcAft>
                <a:spcPts val="1000"/>
              </a:spcAft>
              <a:buClr>
                <a:schemeClr val="tx1"/>
              </a:buClr>
              <a:buSzPct val="100000"/>
              <a:buFont typeface="Arial"/>
              <a:buChar char="•"/>
              <a:defRPr sz="1600" b="0" i="0" kern="1200" cap="none">
                <a:solidFill>
                  <a:schemeClr val="tx1"/>
                </a:solidFill>
                <a:effectLst/>
                <a:latin typeface="Avenir Light" charset="0"/>
                <a:ea typeface="Avenir Light" charset="0"/>
                <a:cs typeface="Avenir Light" charset="0"/>
              </a:defRPr>
            </a:lvl2pPr>
            <a:lvl3pPr marL="1200150" indent="-285750" algn="l" defTabSz="457200" rtl="0" eaLnBrk="1" latinLnBrk="0" hangingPunct="1">
              <a:spcBef>
                <a:spcPts val="0"/>
              </a:spcBef>
              <a:spcAft>
                <a:spcPts val="1000"/>
              </a:spcAft>
              <a:buClr>
                <a:schemeClr val="tx1"/>
              </a:buClr>
              <a:buSzPct val="100000"/>
              <a:buFont typeface="Arial"/>
              <a:buChar char="•"/>
              <a:defRPr sz="1400" b="0" i="0" kern="1200" cap="none">
                <a:solidFill>
                  <a:schemeClr val="tx1"/>
                </a:solidFill>
                <a:effectLst/>
                <a:latin typeface="Avenir Light" charset="0"/>
                <a:ea typeface="Avenir Light" charset="0"/>
                <a:cs typeface="Avenir Light" charset="0"/>
              </a:defRPr>
            </a:lvl3pPr>
            <a:lvl4pPr marL="1543050" indent="-171450" algn="l" defTabSz="457200" rtl="0" eaLnBrk="1" latinLnBrk="0" hangingPunct="1">
              <a:spcBef>
                <a:spcPts val="0"/>
              </a:spcBef>
              <a:spcAft>
                <a:spcPts val="1000"/>
              </a:spcAft>
              <a:buClr>
                <a:schemeClr val="tx1"/>
              </a:buClr>
              <a:buSzPct val="100000"/>
              <a:buFont typeface="Arial"/>
              <a:buChar char="•"/>
              <a:defRPr sz="1200" b="0" i="0" kern="1200" cap="none">
                <a:solidFill>
                  <a:schemeClr val="tx1"/>
                </a:solidFill>
                <a:effectLst/>
                <a:latin typeface="Avenir Light" charset="0"/>
                <a:ea typeface="Avenir Light" charset="0"/>
                <a:cs typeface="Avenir Light" charset="0"/>
              </a:defRPr>
            </a:lvl4pPr>
            <a:lvl5pPr marL="2000250" indent="-171450" algn="l" defTabSz="457200" rtl="0" eaLnBrk="1" latinLnBrk="0" hangingPunct="1">
              <a:spcBef>
                <a:spcPts val="0"/>
              </a:spcBef>
              <a:spcAft>
                <a:spcPts val="1000"/>
              </a:spcAft>
              <a:buClr>
                <a:schemeClr val="tx1"/>
              </a:buClr>
              <a:buSzPct val="100000"/>
              <a:buFont typeface="Arial"/>
              <a:buChar char="•"/>
              <a:defRPr sz="1200" b="0" i="0" kern="1200" cap="none">
                <a:solidFill>
                  <a:schemeClr val="tx1"/>
                </a:solidFill>
                <a:effectLst/>
                <a:latin typeface="Avenir Light" charset="0"/>
                <a:ea typeface="Avenir Light" charset="0"/>
                <a:cs typeface="Avenir Light" charset="0"/>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Simply </a:t>
            </a:r>
            <a:r>
              <a:rPr lang="en-US" sz="2000" dirty="0"/>
              <a:t>because I love Harry Potter and the evening when the inspiration was born I was looking at the first chapter of the saga, not a documentary on how to make a good </a:t>
            </a:r>
            <a:r>
              <a:rPr lang="en-US" sz="2000" dirty="0" smtClean="0"/>
              <a:t>cappuccino.</a:t>
            </a:r>
          </a:p>
        </p:txBody>
      </p:sp>
    </p:spTree>
    <p:extLst>
      <p:ext uri="{BB962C8B-B14F-4D97-AF65-F5344CB8AC3E}">
        <p14:creationId xmlns:p14="http://schemas.microsoft.com/office/powerpoint/2010/main" val="21072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10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1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THE PARADIGM</a:t>
            </a:r>
            <a:endParaRPr lang="en-US" dirty="0"/>
          </a:p>
        </p:txBody>
      </p:sp>
      <p:sp>
        <p:nvSpPr>
          <p:cNvPr id="3" name="Segnaposto contenuto 2"/>
          <p:cNvSpPr>
            <a:spLocks noGrp="1"/>
          </p:cNvSpPr>
          <p:nvPr>
            <p:ph idx="1"/>
          </p:nvPr>
        </p:nvSpPr>
        <p:spPr>
          <a:xfrm>
            <a:off x="812086" y="2348541"/>
            <a:ext cx="5375787" cy="3649133"/>
          </a:xfrm>
        </p:spPr>
        <p:txBody>
          <a:bodyPr anchor="t">
            <a:normAutofit/>
          </a:bodyPr>
          <a:lstStyle/>
          <a:p>
            <a:pPr marL="0" indent="0">
              <a:buNone/>
            </a:pPr>
            <a:r>
              <a:rPr lang="en-US" dirty="0" smtClean="0"/>
              <a:t>The project is implemented through a deliberative approach, according to the sense-plan-act scheme:</a:t>
            </a:r>
          </a:p>
          <a:p>
            <a:pPr marL="800100" lvl="1" indent="-342900">
              <a:buFont typeface="+mj-lt"/>
              <a:buAutoNum type="arabicPeriod"/>
            </a:pPr>
            <a:r>
              <a:rPr lang="en-US" b="1" dirty="0" smtClean="0">
                <a:latin typeface="Avenir Heavy" charset="0"/>
                <a:ea typeface="Avenir Heavy" charset="0"/>
                <a:cs typeface="Avenir Heavy" charset="0"/>
              </a:rPr>
              <a:t>Sense</a:t>
            </a:r>
            <a:r>
              <a:rPr lang="en-US" dirty="0" smtClean="0"/>
              <a:t> - The system acquires a signal from the environment, through a wireless communication</a:t>
            </a:r>
          </a:p>
          <a:p>
            <a:pPr marL="800100" lvl="1" indent="-342900">
              <a:buFont typeface="+mj-lt"/>
              <a:buAutoNum type="arabicPeriod"/>
            </a:pPr>
            <a:r>
              <a:rPr lang="en-US" b="1" dirty="0" smtClean="0">
                <a:latin typeface="Avenir Heavy" charset="0"/>
                <a:ea typeface="Avenir Heavy" charset="0"/>
                <a:cs typeface="Avenir Heavy" charset="0"/>
              </a:rPr>
              <a:t>Perception</a:t>
            </a:r>
            <a:r>
              <a:rPr lang="en-US" dirty="0" smtClean="0"/>
              <a:t> - The signal is processed in order to extract information, i.e. a voice command</a:t>
            </a:r>
          </a:p>
          <a:p>
            <a:pPr marL="800100" lvl="1" indent="-342900">
              <a:buFont typeface="+mj-lt"/>
              <a:buAutoNum type="arabicPeriod"/>
            </a:pPr>
            <a:r>
              <a:rPr lang="en-US" b="1" dirty="0" smtClean="0">
                <a:latin typeface="Avenir Heavy" charset="0"/>
                <a:ea typeface="Avenir Heavy" charset="0"/>
                <a:cs typeface="Avenir Heavy" charset="0"/>
              </a:rPr>
              <a:t>Model</a:t>
            </a:r>
            <a:r>
              <a:rPr lang="en-US" dirty="0" smtClean="0"/>
              <a:t> </a:t>
            </a:r>
            <a:r>
              <a:rPr lang="mr-IN" dirty="0" smtClean="0"/>
              <a:t>–</a:t>
            </a:r>
            <a:r>
              <a:rPr lang="en-US" dirty="0" smtClean="0"/>
              <a:t> A representation of the chessboard is realized to have an internal model of the world</a:t>
            </a:r>
          </a:p>
          <a:p>
            <a:pPr marL="800100" lvl="1" indent="-342900">
              <a:buFont typeface="+mj-lt"/>
              <a:buAutoNum type="arabicPeriod"/>
            </a:pPr>
            <a:r>
              <a:rPr lang="en-US" b="1" dirty="0" smtClean="0">
                <a:latin typeface="Avenir Heavy" charset="0"/>
                <a:ea typeface="Avenir Heavy" charset="0"/>
                <a:cs typeface="Avenir Heavy" charset="0"/>
              </a:rPr>
              <a:t>Plan</a:t>
            </a:r>
            <a:r>
              <a:rPr lang="en-US" dirty="0" smtClean="0"/>
              <a:t> </a:t>
            </a:r>
            <a:r>
              <a:rPr lang="mr-IN" dirty="0" smtClean="0"/>
              <a:t>–</a:t>
            </a:r>
            <a:r>
              <a:rPr lang="en-US" dirty="0" smtClean="0"/>
              <a:t>  Compute the sequence of actions to be performed</a:t>
            </a:r>
          </a:p>
          <a:p>
            <a:pPr marL="800100" lvl="1" indent="-342900">
              <a:buFont typeface="+mj-lt"/>
              <a:buAutoNum type="arabicPeriod"/>
            </a:pPr>
            <a:r>
              <a:rPr lang="en-US" b="1" dirty="0" smtClean="0">
                <a:latin typeface="Avenir Heavy" charset="0"/>
                <a:ea typeface="Avenir Heavy" charset="0"/>
                <a:cs typeface="Avenir Heavy" charset="0"/>
              </a:rPr>
              <a:t>Act</a:t>
            </a:r>
            <a:r>
              <a:rPr lang="en-US" dirty="0" smtClean="0"/>
              <a:t> </a:t>
            </a:r>
            <a:r>
              <a:rPr lang="mr-IN" dirty="0" smtClean="0"/>
              <a:t>–</a:t>
            </a:r>
            <a:r>
              <a:rPr lang="en-US" dirty="0" smtClean="0"/>
              <a:t> Execute the actions and update the model</a:t>
            </a:r>
          </a:p>
          <a:p>
            <a:pPr marL="800100" lvl="1" indent="-342900">
              <a:buFont typeface="+mj-lt"/>
              <a:buAutoNum type="arabicPeriod"/>
            </a:pPr>
            <a:endParaRPr lang="en-US" dirty="0"/>
          </a:p>
        </p:txBody>
      </p:sp>
      <p:graphicFrame>
        <p:nvGraphicFramePr>
          <p:cNvPr id="6" name="Diagramma 5"/>
          <p:cNvGraphicFramePr/>
          <p:nvPr>
            <p:extLst>
              <p:ext uri="{D42A27DB-BD31-4B8C-83A1-F6EECF244321}">
                <p14:modId xmlns:p14="http://schemas.microsoft.com/office/powerpoint/2010/main" val="1486440312"/>
              </p:ext>
            </p:extLst>
          </p:nvPr>
        </p:nvGraphicFramePr>
        <p:xfrm>
          <a:off x="6910544" y="2136874"/>
          <a:ext cx="4629353" cy="4072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990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6">
                                            <p:graphicEl>
                                              <a:dgm id="{2401C7BB-16E1-3748-9AFE-23B8558FEBAE}"/>
                                            </p:graphicEl>
                                          </p:spTgt>
                                        </p:tgtEl>
                                        <p:attrNameLst>
                                          <p:attrName>fillcolor</p:attrName>
                                        </p:attrNameLst>
                                      </p:cBhvr>
                                      <p:to>
                                        <a:srgbClr val="92D050"/>
                                      </p:to>
                                    </p:animClr>
                                    <p:set>
                                      <p:cBhvr>
                                        <p:cTn id="7" dur="500" fill="hold"/>
                                        <p:tgtEl>
                                          <p:spTgt spid="6">
                                            <p:graphicEl>
                                              <a:dgm id="{2401C7BB-16E1-3748-9AFE-23B8558FEBAE}"/>
                                            </p:graphicEl>
                                          </p:spTgt>
                                        </p:tgtEl>
                                        <p:attrNameLst>
                                          <p:attrName>fill.type</p:attrName>
                                        </p:attrNameLst>
                                      </p:cBhvr>
                                      <p:to>
                                        <p:strVal val="solid"/>
                                      </p:to>
                                    </p:set>
                                    <p:set>
                                      <p:cBhvr>
                                        <p:cTn id="8" dur="500" fill="hold"/>
                                        <p:tgtEl>
                                          <p:spTgt spid="6">
                                            <p:graphicEl>
                                              <a:dgm id="{2401C7BB-16E1-3748-9AFE-23B8558FEBAE}"/>
                                            </p:graphicEl>
                                          </p:spTgt>
                                        </p:tgtEl>
                                        <p:attrNameLst>
                                          <p:attrName>fill.on</p:attrName>
                                        </p:attrNameLst>
                                      </p:cBhvr>
                                      <p:to>
                                        <p:strVal val="true"/>
                                      </p:to>
                                    </p:set>
                                  </p:childTnLst>
                                </p:cTn>
                              </p:par>
                              <p:par>
                                <p:cTn id="9" presetID="9"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grpId="1" nodeType="clickEffect">
                                  <p:stCondLst>
                                    <p:cond delay="0"/>
                                  </p:stCondLst>
                                  <p:childTnLst>
                                    <p:animClr clrSpc="rgb" dir="cw">
                                      <p:cBhvr>
                                        <p:cTn id="20" dur="500" fill="hold"/>
                                        <p:tgtEl>
                                          <p:spTgt spid="6">
                                            <p:graphicEl>
                                              <a:dgm id="{CB319674-3D89-3E4F-9CB9-DDA03E91AC82}"/>
                                            </p:graphicEl>
                                          </p:spTgt>
                                        </p:tgtEl>
                                        <p:attrNameLst>
                                          <p:attrName>fillcolor</p:attrName>
                                        </p:attrNameLst>
                                      </p:cBhvr>
                                      <p:to>
                                        <a:srgbClr val="92D050"/>
                                      </p:to>
                                    </p:animClr>
                                    <p:set>
                                      <p:cBhvr>
                                        <p:cTn id="21" dur="500" fill="hold"/>
                                        <p:tgtEl>
                                          <p:spTgt spid="6">
                                            <p:graphicEl>
                                              <a:dgm id="{CB319674-3D89-3E4F-9CB9-DDA03E91AC82}"/>
                                            </p:graphicEl>
                                          </p:spTgt>
                                        </p:tgtEl>
                                        <p:attrNameLst>
                                          <p:attrName>fill.type</p:attrName>
                                        </p:attrNameLst>
                                      </p:cBhvr>
                                      <p:to>
                                        <p:strVal val="solid"/>
                                      </p:to>
                                    </p:set>
                                    <p:set>
                                      <p:cBhvr>
                                        <p:cTn id="22" dur="500" fill="hold"/>
                                        <p:tgtEl>
                                          <p:spTgt spid="6">
                                            <p:graphicEl>
                                              <a:dgm id="{CB319674-3D89-3E4F-9CB9-DDA03E91AC82}"/>
                                            </p:graphicEl>
                                          </p:spTgt>
                                        </p:tgtEl>
                                        <p:attrNameLst>
                                          <p:attrName>fill.on</p:attrName>
                                        </p:attrNameLst>
                                      </p:cBhvr>
                                      <p:to>
                                        <p:strVal val="true"/>
                                      </p:to>
                                    </p:set>
                                  </p:childTnLst>
                                </p:cTn>
                              </p:par>
                              <p:par>
                                <p:cTn id="23" presetID="9"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grpId="2" nodeType="clickEffect">
                                  <p:stCondLst>
                                    <p:cond delay="0"/>
                                  </p:stCondLst>
                                  <p:childTnLst>
                                    <p:animClr clrSpc="rgb" dir="cw">
                                      <p:cBhvr>
                                        <p:cTn id="34" dur="500" fill="hold"/>
                                        <p:tgtEl>
                                          <p:spTgt spid="6">
                                            <p:graphicEl>
                                              <a:dgm id="{B4A89C9B-6C53-F247-B8EE-B7B845597C77}"/>
                                            </p:graphicEl>
                                          </p:spTgt>
                                        </p:tgtEl>
                                        <p:attrNameLst>
                                          <p:attrName>fillcolor</p:attrName>
                                        </p:attrNameLst>
                                      </p:cBhvr>
                                      <p:to>
                                        <a:srgbClr val="92D050"/>
                                      </p:to>
                                    </p:animClr>
                                    <p:set>
                                      <p:cBhvr>
                                        <p:cTn id="35" dur="500" fill="hold"/>
                                        <p:tgtEl>
                                          <p:spTgt spid="6">
                                            <p:graphicEl>
                                              <a:dgm id="{B4A89C9B-6C53-F247-B8EE-B7B845597C77}"/>
                                            </p:graphicEl>
                                          </p:spTgt>
                                        </p:tgtEl>
                                        <p:attrNameLst>
                                          <p:attrName>fill.type</p:attrName>
                                        </p:attrNameLst>
                                      </p:cBhvr>
                                      <p:to>
                                        <p:strVal val="solid"/>
                                      </p:to>
                                    </p:set>
                                    <p:set>
                                      <p:cBhvr>
                                        <p:cTn id="36" dur="500" fill="hold"/>
                                        <p:tgtEl>
                                          <p:spTgt spid="6">
                                            <p:graphicEl>
                                              <a:dgm id="{B4A89C9B-6C53-F247-B8EE-B7B845597C77}"/>
                                            </p:graphicEl>
                                          </p:spTgt>
                                        </p:tgtEl>
                                        <p:attrNameLst>
                                          <p:attrName>fill.on</p:attrName>
                                        </p:attrNameLst>
                                      </p:cBhvr>
                                      <p:to>
                                        <p:strVal val="true"/>
                                      </p:to>
                                    </p:set>
                                  </p:childTnLst>
                                </p:cTn>
                              </p:par>
                              <p:par>
                                <p:cTn id="37" presetID="9"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dissolv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p:bldSub>
      </p:bldGraphic>
      <p:bldGraphic spid="6" grpId="1" uiExpand="1">
        <p:bldSub>
          <a:bldDgm/>
        </p:bldSub>
      </p:bldGraphic>
      <p:bldGraphic spid="6" grpId="2"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HARDWARE COMPONENTS</a:t>
            </a:r>
            <a:endParaRPr lang="en-US" dirty="0"/>
          </a:p>
        </p:txBody>
      </p:sp>
      <p:sp>
        <p:nvSpPr>
          <p:cNvPr id="3" name="Segnaposto contenuto 2"/>
          <p:cNvSpPr>
            <a:spLocks noGrp="1"/>
          </p:cNvSpPr>
          <p:nvPr>
            <p:ph idx="1"/>
          </p:nvPr>
        </p:nvSpPr>
        <p:spPr>
          <a:xfrm>
            <a:off x="3599836" y="2289552"/>
            <a:ext cx="4992328" cy="3934268"/>
          </a:xfrm>
        </p:spPr>
        <p:txBody>
          <a:bodyPr anchor="t">
            <a:noAutofit/>
          </a:bodyPr>
          <a:lstStyle/>
          <a:p>
            <a:r>
              <a:rPr lang="en-US" sz="2000" dirty="0" smtClean="0"/>
              <a:t>A homemade wooden chessboard</a:t>
            </a:r>
          </a:p>
          <a:p>
            <a:r>
              <a:rPr lang="en-US" sz="2000" dirty="0" smtClean="0"/>
              <a:t>Magnetized pieces</a:t>
            </a:r>
          </a:p>
          <a:p>
            <a:r>
              <a:rPr lang="en-US" sz="2000" dirty="0" smtClean="0"/>
              <a:t>Two stepper motors Nema 17</a:t>
            </a:r>
          </a:p>
          <a:p>
            <a:r>
              <a:rPr lang="en-US" sz="2000" dirty="0" smtClean="0"/>
              <a:t>An electromagnet controlled in voltage</a:t>
            </a:r>
          </a:p>
          <a:p>
            <a:r>
              <a:rPr lang="en-US" sz="2000" dirty="0" smtClean="0"/>
              <a:t>An Arduino Mega 2560 Rev3 microcontroller</a:t>
            </a:r>
          </a:p>
          <a:p>
            <a:r>
              <a:rPr lang="en-US" sz="2000" dirty="0" smtClean="0"/>
              <a:t>A CNC Shield V3</a:t>
            </a:r>
          </a:p>
          <a:p>
            <a:r>
              <a:rPr lang="en-US" sz="2000" dirty="0" smtClean="0"/>
              <a:t>An HC-05 Bluetooth module</a:t>
            </a:r>
          </a:p>
          <a:p>
            <a:r>
              <a:rPr lang="en-US" sz="2000" dirty="0" smtClean="0"/>
              <a:t>An Android smartphone</a:t>
            </a:r>
            <a:endParaRPr lang="en-US" sz="2000" dirty="0"/>
          </a:p>
        </p:txBody>
      </p:sp>
    </p:spTree>
    <p:extLst>
      <p:ext uri="{BB962C8B-B14F-4D97-AF65-F5344CB8AC3E}">
        <p14:creationId xmlns:p14="http://schemas.microsoft.com/office/powerpoint/2010/main" val="167792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THE SYSTEM</a:t>
            </a:r>
            <a:endParaRPr lang="en-US" dirty="0"/>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627" y="3408923"/>
            <a:ext cx="1586433" cy="113049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958" y="3476310"/>
            <a:ext cx="384574" cy="1147091"/>
          </a:xfrm>
          <a:prstGeom prst="rect">
            <a:avLst/>
          </a:prstGeom>
        </p:spPr>
      </p:pic>
      <p:pic>
        <p:nvPicPr>
          <p:cNvPr id="8" name="Immagin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6932" y="3409741"/>
            <a:ext cx="1467432" cy="1280228"/>
          </a:xfrm>
          <a:prstGeom prst="rect">
            <a:avLst/>
          </a:prstGeom>
        </p:spPr>
      </p:pic>
      <p:pic>
        <p:nvPicPr>
          <p:cNvPr id="9" name="Immagin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186" y="3007981"/>
            <a:ext cx="1932373" cy="1932373"/>
          </a:xfrm>
          <a:prstGeom prst="rect">
            <a:avLst/>
          </a:prstGeom>
        </p:spPr>
      </p:pic>
      <p:pic>
        <p:nvPicPr>
          <p:cNvPr id="4" name="Segnaposto contenuto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794691" y="3285292"/>
            <a:ext cx="1796829" cy="1377752"/>
          </a:xfrm>
        </p:spPr>
      </p:pic>
      <p:pic>
        <p:nvPicPr>
          <p:cNvPr id="10" name="Immagin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4537" y="3202832"/>
            <a:ext cx="941839" cy="1694046"/>
          </a:xfrm>
          <a:prstGeom prst="rect">
            <a:avLst/>
          </a:prstGeom>
        </p:spPr>
      </p:pic>
      <p:cxnSp>
        <p:nvCxnSpPr>
          <p:cNvPr id="12" name="Connettore 2 11"/>
          <p:cNvCxnSpPr/>
          <p:nvPr/>
        </p:nvCxnSpPr>
        <p:spPr>
          <a:xfrm>
            <a:off x="2382025" y="4049855"/>
            <a:ext cx="6316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3967348" y="4049855"/>
            <a:ext cx="6316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6583911" y="4049855"/>
            <a:ext cx="6316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9128877" y="4045759"/>
            <a:ext cx="6316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9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THE VOICE COMMAND</a:t>
            </a:r>
            <a:endParaRPr lang="en-US" dirty="0"/>
          </a:p>
        </p:txBody>
      </p:sp>
      <p:sp>
        <p:nvSpPr>
          <p:cNvPr id="3" name="Segnaposto contenuto 2"/>
          <p:cNvSpPr>
            <a:spLocks noGrp="1"/>
          </p:cNvSpPr>
          <p:nvPr>
            <p:ph idx="1"/>
          </p:nvPr>
        </p:nvSpPr>
        <p:spPr>
          <a:xfrm>
            <a:off x="685802" y="2142067"/>
            <a:ext cx="6530008" cy="4097368"/>
          </a:xfrm>
        </p:spPr>
        <p:txBody>
          <a:bodyPr anchor="t">
            <a:normAutofit fontScale="92500" lnSpcReduction="20000"/>
          </a:bodyPr>
          <a:lstStyle/>
          <a:p>
            <a:pPr marL="0" indent="0">
              <a:buNone/>
            </a:pPr>
            <a:r>
              <a:rPr lang="en-US" sz="1900" dirty="0" smtClean="0"/>
              <a:t>The system is able to recognize two type of command:</a:t>
            </a:r>
          </a:p>
          <a:p>
            <a:pPr marL="0" indent="0">
              <a:buNone/>
            </a:pPr>
            <a:endParaRPr lang="en-US" sz="1900" dirty="0" smtClean="0"/>
          </a:p>
          <a:p>
            <a:pPr marL="800100" lvl="1" indent="-342900">
              <a:buFont typeface="+mj-lt"/>
              <a:buAutoNum type="arabicPeriod"/>
            </a:pPr>
            <a:r>
              <a:rPr lang="en-US" sz="1900" dirty="0" smtClean="0"/>
              <a:t>If there is no ambiguity  and only a single piece can reach the destination cell you can simply express a generic command like the following:</a:t>
            </a:r>
          </a:p>
          <a:p>
            <a:pPr marL="457200" lvl="1" indent="0" algn="ctr">
              <a:buNone/>
            </a:pPr>
            <a:r>
              <a:rPr lang="en-US" sz="1900" dirty="0" smtClean="0"/>
              <a:t>PEDINA </a:t>
            </a:r>
            <a:r>
              <a:rPr lang="en-US" sz="1900" dirty="0" smtClean="0"/>
              <a:t>IN</a:t>
            </a:r>
            <a:r>
              <a:rPr lang="en-US" sz="1900" dirty="0" smtClean="0"/>
              <a:t> </a:t>
            </a:r>
            <a:r>
              <a:rPr lang="en-US" sz="1900" dirty="0" smtClean="0"/>
              <a:t>A3</a:t>
            </a:r>
          </a:p>
          <a:p>
            <a:pPr marL="457200" lvl="1" indent="0">
              <a:buNone/>
            </a:pPr>
            <a:r>
              <a:rPr lang="en-US" sz="1900" dirty="0" smtClean="0"/>
              <a:t>      The system recognize which of the pawns is the only    </a:t>
            </a:r>
          </a:p>
          <a:p>
            <a:pPr marL="457200" lvl="1" indent="0">
              <a:lnSpc>
                <a:spcPct val="50000"/>
              </a:lnSpc>
              <a:spcAft>
                <a:spcPts val="0"/>
              </a:spcAft>
              <a:buNone/>
            </a:pPr>
            <a:r>
              <a:rPr lang="en-US" sz="1900" dirty="0"/>
              <a:t> </a:t>
            </a:r>
            <a:r>
              <a:rPr lang="en-US" sz="1900" dirty="0" smtClean="0"/>
              <a:t>     candidate and perform the move on it.</a:t>
            </a:r>
          </a:p>
          <a:p>
            <a:pPr marL="457200" lvl="1" indent="0">
              <a:buNone/>
            </a:pPr>
            <a:endParaRPr lang="en-US" sz="1900" dirty="0"/>
          </a:p>
          <a:p>
            <a:pPr marL="800100" lvl="1" indent="-342900">
              <a:buFont typeface="+mj-lt"/>
              <a:buAutoNum type="arabicPeriod" startAt="2"/>
            </a:pPr>
            <a:r>
              <a:rPr lang="en-US" sz="1900" dirty="0" smtClean="0"/>
              <a:t>If there are more than one piece that can reach the destination cell it is necessary to express also the coordinates of the source cell to be moved. An example of this type of command is the follow:</a:t>
            </a:r>
          </a:p>
          <a:p>
            <a:pPr marL="457200" lvl="1" indent="0" algn="ctr">
              <a:buNone/>
            </a:pPr>
            <a:r>
              <a:rPr lang="en-US" sz="1900" dirty="0" smtClean="0"/>
              <a:t>ALFIERE DA </a:t>
            </a:r>
            <a:r>
              <a:rPr lang="en-US" sz="1900" dirty="0" smtClean="0"/>
              <a:t>B3 </a:t>
            </a:r>
            <a:r>
              <a:rPr lang="en-US" sz="1900" dirty="0" smtClean="0"/>
              <a:t>A </a:t>
            </a:r>
            <a:r>
              <a:rPr lang="en-US" sz="1900" dirty="0" smtClean="0"/>
              <a:t>D5 </a:t>
            </a:r>
          </a:p>
          <a:p>
            <a:pPr marL="800100" lvl="1" indent="-342900">
              <a:buFont typeface="+mj-lt"/>
              <a:buAutoNum type="arabicPeriod" startAt="2"/>
            </a:pPr>
            <a:endParaRPr lang="en-US" dirty="0" smtClean="0"/>
          </a:p>
          <a:p>
            <a:pPr marL="800100" lvl="1" indent="-342900">
              <a:buFont typeface="+mj-lt"/>
              <a:buAutoNum type="arabicPeriod" startAt="2"/>
            </a:pPr>
            <a:endParaRPr lang="en-US" dirty="0"/>
          </a:p>
          <a:p>
            <a:pPr marL="800100" lvl="1" indent="-342900">
              <a:buFont typeface="+mj-lt"/>
              <a:buAutoNum type="arabicPeriod" startAt="2"/>
            </a:pPr>
            <a:endParaRPr lang="en-US" dirty="0" smtClean="0"/>
          </a:p>
          <a:p>
            <a:pPr marL="800100" lvl="1" indent="-342900">
              <a:buFont typeface="+mj-lt"/>
              <a:buAutoNum type="arabicPeriod" startAt="2"/>
            </a:pPr>
            <a:endParaRPr lang="en-US"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627" y="2065867"/>
            <a:ext cx="2090669" cy="2090669"/>
          </a:xfrm>
          <a:prstGeom prst="rect">
            <a:avLst/>
          </a:prstGeo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626" y="4300335"/>
            <a:ext cx="2090669" cy="2090669"/>
          </a:xfrm>
          <a:prstGeom prst="rect">
            <a:avLst/>
          </a:prstGeom>
        </p:spPr>
      </p:pic>
      <p:sp>
        <p:nvSpPr>
          <p:cNvPr id="8" name="Ovale 7"/>
          <p:cNvSpPr/>
          <p:nvPr/>
        </p:nvSpPr>
        <p:spPr>
          <a:xfrm>
            <a:off x="8673355" y="3487691"/>
            <a:ext cx="173816" cy="1738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e 8"/>
          <p:cNvSpPr/>
          <p:nvPr/>
        </p:nvSpPr>
        <p:spPr>
          <a:xfrm>
            <a:off x="9808410" y="2538497"/>
            <a:ext cx="173816" cy="1738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e 9"/>
          <p:cNvSpPr/>
          <p:nvPr/>
        </p:nvSpPr>
        <p:spPr>
          <a:xfrm>
            <a:off x="9627099" y="3300315"/>
            <a:ext cx="173816" cy="1738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e 10"/>
          <p:cNvSpPr/>
          <p:nvPr/>
        </p:nvSpPr>
        <p:spPr>
          <a:xfrm>
            <a:off x="9250916" y="2922395"/>
            <a:ext cx="173816" cy="1738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e 11"/>
          <p:cNvSpPr/>
          <p:nvPr/>
        </p:nvSpPr>
        <p:spPr>
          <a:xfrm>
            <a:off x="8847171" y="5525895"/>
            <a:ext cx="173816" cy="1738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e 12"/>
          <p:cNvSpPr/>
          <p:nvPr/>
        </p:nvSpPr>
        <p:spPr>
          <a:xfrm>
            <a:off x="9619604" y="5531194"/>
            <a:ext cx="173816" cy="17381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3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10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10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10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10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10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1000"/>
                                        <p:tgtEl>
                                          <p:spTgt spid="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10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1000"/>
                                        <p:tgtEl>
                                          <p:spTgt spid="10"/>
                                        </p:tgtEl>
                                      </p:cBhvr>
                                    </p:animEffect>
                                  </p:childTnLst>
                                </p:cTn>
                              </p:par>
                              <p:par>
                                <p:cTn id="31" presetID="9" presetClass="entr"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16667E-7 0.00093 L 0.00013 -0.05439 " pathEditMode="relative" rAng="0" ptsTypes="AA">
                                      <p:cBhvr>
                                        <p:cTn id="37" dur="1000" fill="hold"/>
                                        <p:tgtEl>
                                          <p:spTgt spid="8"/>
                                        </p:tgtEl>
                                        <p:attrNameLst>
                                          <p:attrName>ppt_x</p:attrName>
                                          <p:attrName>ppt_y</p:attrName>
                                        </p:attrNameLst>
                                      </p:cBhvr>
                                      <p:rCtr x="0" y="-2778"/>
                                    </p:animMotion>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1000"/>
                                        <p:tgtEl>
                                          <p:spTgt spid="3">
                                            <p:txEl>
                                              <p:pRg st="7" end="7"/>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10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1000"/>
                                        <p:tgtEl>
                                          <p:spTgt spid="7"/>
                                        </p:tgtEl>
                                      </p:cBhvr>
                                    </p:animEffect>
                                  </p:childTnLst>
                                </p:cTn>
                              </p:par>
                              <p:par>
                                <p:cTn id="51" presetID="9" presetClass="entr"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dissolve">
                                      <p:cBhvr>
                                        <p:cTn id="53" dur="1000"/>
                                        <p:tgtEl>
                                          <p:spTgt spid="13"/>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10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5E-6 0.00023 L 0.03321 -0.0544 " pathEditMode="relative" rAng="0" ptsTypes="AA">
                                      <p:cBhvr>
                                        <p:cTn id="60" dur="1000" fill="hold"/>
                                        <p:tgtEl>
                                          <p:spTgt spid="12"/>
                                        </p:tgtEl>
                                        <p:attrNameLst>
                                          <p:attrName>ppt_x</p:attrName>
                                          <p:attrName>ppt_y</p:attrName>
                                        </p:attrNameLst>
                                      </p:cBhvr>
                                      <p:rCtr x="1654" y="-2731"/>
                                    </p:animMotion>
                                  </p:childTnLst>
                                </p:cTn>
                              </p:par>
                              <p:par>
                                <p:cTn id="61" presetID="42" presetClass="path" presetSubtype="0" accel="50000" decel="50000" fill="hold" grpId="0" nodeType="withEffect">
                                  <p:stCondLst>
                                    <p:cond delay="0"/>
                                  </p:stCondLst>
                                  <p:childTnLst>
                                    <p:animMotion origin="layout" path="M 0.00065 -0.00069 L -0.03073 -0.05416 " pathEditMode="relative" rAng="0" ptsTypes="AA">
                                      <p:cBhvr>
                                        <p:cTn id="62" dur="1000" fill="hold"/>
                                        <p:tgtEl>
                                          <p:spTgt spid="13"/>
                                        </p:tgtEl>
                                        <p:attrNameLst>
                                          <p:attrName>ppt_x</p:attrName>
                                          <p:attrName>ppt_y</p:attrName>
                                        </p:attrNameLst>
                                      </p:cBhvr>
                                      <p:rCtr x="-1576" y="-2685"/>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03321 -0.0544 L -2.5E-6 1.48148E-6 " pathEditMode="relative" rAng="0" ptsTypes="AA">
                                      <p:cBhvr>
                                        <p:cTn id="66" dur="2000" fill="hold"/>
                                        <p:tgtEl>
                                          <p:spTgt spid="12"/>
                                        </p:tgtEl>
                                        <p:attrNameLst>
                                          <p:attrName>ppt_x</p:attrName>
                                          <p:attrName>ppt_y</p:attrName>
                                        </p:attrNameLst>
                                      </p:cBhvr>
                                      <p:rCtr x="-1667" y="2731"/>
                                    </p:animMotion>
                                  </p:childTnLst>
                                </p:cTn>
                              </p:par>
                              <p:par>
                                <p:cTn id="67" presetID="42" presetClass="path" presetSubtype="0" accel="50000" decel="50000" fill="hold" grpId="2" nodeType="withEffect">
                                  <p:stCondLst>
                                    <p:cond delay="0"/>
                                  </p:stCondLst>
                                  <p:childTnLst>
                                    <p:animMotion origin="layout" path="M -0.03007 -0.05532 L -4.79167E-6 1.48148E-6 " pathEditMode="relative" rAng="0" ptsTypes="AA">
                                      <p:cBhvr>
                                        <p:cTn id="68" dur="2000" fill="hold"/>
                                        <p:tgtEl>
                                          <p:spTgt spid="13"/>
                                        </p:tgtEl>
                                        <p:attrNameLst>
                                          <p:attrName>ppt_x</p:attrName>
                                          <p:attrName>ppt_y</p:attrName>
                                        </p:attrNameLst>
                                      </p:cBhvr>
                                      <p:rCtr x="1536" y="2731"/>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3" nodeType="clickEffect">
                                  <p:stCondLst>
                                    <p:cond delay="0"/>
                                  </p:stCondLst>
                                  <p:childTnLst>
                                    <p:animMotion origin="layout" path="M -2.5E-6 2.96296E-6 L 0.0332 -0.0544 " pathEditMode="relative" rAng="0" ptsTypes="AA">
                                      <p:cBhvr>
                                        <p:cTn id="72" dur="2000" fill="hold"/>
                                        <p:tgtEl>
                                          <p:spTgt spid="12"/>
                                        </p:tgtEl>
                                        <p:attrNameLst>
                                          <p:attrName>ppt_x</p:attrName>
                                          <p:attrName>ppt_y</p:attrName>
                                        </p:attrNameLst>
                                      </p:cBhvr>
                                      <p:rCtr x="1615"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1" grpId="0" animBg="1"/>
      <p:bldP spid="12" grpId="0" animBg="1"/>
      <p:bldP spid="12" grpId="1" animBg="1"/>
      <p:bldP spid="12" grpId="2" animBg="1"/>
      <p:bldP spid="12" grpId="3" animBg="1"/>
      <p:bldP spid="13" grpId="0" animBg="1"/>
      <p:bldP spid="13" grpId="1" animBg="1"/>
      <p:bldP spid="13"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0288" y="609600"/>
            <a:ext cx="10131425" cy="1456267"/>
          </a:xfrm>
        </p:spPr>
        <p:txBody>
          <a:bodyPr/>
          <a:lstStyle/>
          <a:p>
            <a:pPr algn="ctr"/>
            <a:r>
              <a:rPr lang="en-US" dirty="0" smtClean="0"/>
              <a:t>THE KNIGHT PARADOX</a:t>
            </a:r>
            <a:endParaRPr lang="en-US" dirty="0"/>
          </a:p>
        </p:txBody>
      </p:sp>
      <p:sp>
        <p:nvSpPr>
          <p:cNvPr id="3" name="Segnaposto contenuto 2"/>
          <p:cNvSpPr>
            <a:spLocks noGrp="1"/>
          </p:cNvSpPr>
          <p:nvPr>
            <p:ph idx="1"/>
          </p:nvPr>
        </p:nvSpPr>
        <p:spPr>
          <a:xfrm>
            <a:off x="685801" y="2142067"/>
            <a:ext cx="5436703" cy="4378003"/>
          </a:xfrm>
        </p:spPr>
        <p:txBody>
          <a:bodyPr anchor="t">
            <a:normAutofit lnSpcReduction="10000"/>
          </a:bodyPr>
          <a:lstStyle/>
          <a:p>
            <a:pPr marL="0" indent="0">
              <a:buNone/>
            </a:pPr>
            <a:r>
              <a:rPr lang="en-US" sz="2000" dirty="0" smtClean="0"/>
              <a:t>A not negligible problem is represented by the Knight piece:</a:t>
            </a:r>
          </a:p>
          <a:p>
            <a:pPr marL="0" indent="0" algn="ctr">
              <a:buNone/>
            </a:pPr>
            <a:r>
              <a:rPr lang="en-US" sz="2000" dirty="0" smtClean="0"/>
              <a:t>IT CAN JUMP… BUT IT CAN’T JUMP!</a:t>
            </a:r>
          </a:p>
          <a:p>
            <a:pPr marL="0" indent="0">
              <a:buNone/>
            </a:pPr>
            <a:r>
              <a:rPr lang="en-US" sz="2000" dirty="0" smtClean="0"/>
              <a:t>When a Knight has to be moved but there are other pieces in front of it could be impossible to move it. So, move the Knight is a nightmare!</a:t>
            </a:r>
          </a:p>
          <a:p>
            <a:pPr marL="0" indent="0">
              <a:buNone/>
            </a:pPr>
            <a:r>
              <a:rPr lang="en-US" sz="2000" dirty="0" smtClean="0"/>
              <a:t>The functionality has not been implemented yet, but </a:t>
            </a:r>
            <a:r>
              <a:rPr lang="en-US" sz="2000" dirty="0" smtClean="0"/>
              <a:t>considering that </a:t>
            </a:r>
            <a:r>
              <a:rPr lang="en-US" sz="2000" dirty="0" smtClean="0"/>
              <a:t>a Knight moves </a:t>
            </a:r>
            <a:r>
              <a:rPr lang="en-US" sz="2000" dirty="0"/>
              <a:t>two positions relative </a:t>
            </a:r>
            <a:r>
              <a:rPr lang="en-US" sz="2000" dirty="0" smtClean="0"/>
              <a:t>to </a:t>
            </a:r>
            <a:r>
              <a:rPr lang="en-US" sz="2000" dirty="0"/>
              <a:t>an axis and </a:t>
            </a:r>
            <a:r>
              <a:rPr lang="en-US" sz="2000" dirty="0" smtClean="0"/>
              <a:t>one </a:t>
            </a:r>
            <a:r>
              <a:rPr lang="en-US" sz="2000" dirty="0"/>
              <a:t>position relative to the other </a:t>
            </a:r>
            <a:r>
              <a:rPr lang="en-US" sz="2000" dirty="0" smtClean="0"/>
              <a:t>axis, there are different possibility to perform the move. The following is an example.</a:t>
            </a:r>
            <a:endParaRPr lang="en-US"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4" y="2175979"/>
            <a:ext cx="3780322" cy="3780322"/>
          </a:xfrm>
          <a:prstGeom prst="rect">
            <a:avLst/>
          </a:prstGeom>
        </p:spPr>
      </p:pic>
      <p:sp>
        <p:nvSpPr>
          <p:cNvPr id="5" name="Ovale 4"/>
          <p:cNvSpPr/>
          <p:nvPr/>
        </p:nvSpPr>
        <p:spPr>
          <a:xfrm>
            <a:off x="8564405" y="4039272"/>
            <a:ext cx="333946" cy="333946"/>
          </a:xfrm>
          <a:prstGeom prst="ellipse">
            <a:avLst/>
          </a:prstGeom>
          <a:solidFill>
            <a:srgbClr val="92D05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e 5"/>
          <p:cNvSpPr/>
          <p:nvPr/>
        </p:nvSpPr>
        <p:spPr>
          <a:xfrm>
            <a:off x="8243227" y="3705326"/>
            <a:ext cx="333946" cy="33394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e 6"/>
          <p:cNvSpPr/>
          <p:nvPr/>
        </p:nvSpPr>
        <p:spPr>
          <a:xfrm>
            <a:off x="8574048" y="3705326"/>
            <a:ext cx="333946" cy="33394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e 7"/>
          <p:cNvSpPr/>
          <p:nvPr/>
        </p:nvSpPr>
        <p:spPr>
          <a:xfrm>
            <a:off x="8905461" y="3696423"/>
            <a:ext cx="333946" cy="33394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tangolo 8"/>
          <p:cNvSpPr/>
          <p:nvPr/>
        </p:nvSpPr>
        <p:spPr>
          <a:xfrm>
            <a:off x="8142139" y="6074768"/>
            <a:ext cx="1569853" cy="369332"/>
          </a:xfrm>
          <a:prstGeom prst="rect">
            <a:avLst/>
          </a:prstGeom>
        </p:spPr>
        <p:txBody>
          <a:bodyPr wrap="none">
            <a:spAutoFit/>
          </a:bodyPr>
          <a:lstStyle/>
          <a:p>
            <a:pPr algn="ctr"/>
            <a:r>
              <a:rPr lang="en-US" dirty="0" smtClean="0"/>
              <a:t>CAVALLO IN E6</a:t>
            </a:r>
            <a:endParaRPr lang="en-US" dirty="0"/>
          </a:p>
        </p:txBody>
      </p:sp>
    </p:spTree>
    <p:extLst>
      <p:ext uri="{BB962C8B-B14F-4D97-AF65-F5344CB8AC3E}">
        <p14:creationId xmlns:p14="http://schemas.microsoft.com/office/powerpoint/2010/main" val="133712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10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1000"/>
                                        <p:tgtEl>
                                          <p:spTgt spid="9"/>
                                        </p:tgtEl>
                                      </p:cBhvr>
                                    </p:animEffect>
                                  </p:childTnLst>
                                </p:cTn>
                              </p:par>
                              <p:par>
                                <p:cTn id="26" presetID="9"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10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1000"/>
                                        <p:tgtEl>
                                          <p:spTgt spid="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1000"/>
                                        <p:tgtEl>
                                          <p:spTgt spid="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2.91667E-6 -3.33333E-6 L 0.0013 -0.05162 " pathEditMode="relative" rAng="0" ptsTypes="AA">
                                      <p:cBhvr>
                                        <p:cTn id="41" dur="2000" fill="hold"/>
                                        <p:tgtEl>
                                          <p:spTgt spid="7"/>
                                        </p:tgtEl>
                                        <p:attrNameLst>
                                          <p:attrName>ppt_x</p:attrName>
                                          <p:attrName>ppt_y</p:attrName>
                                        </p:attrNameLst>
                                      </p:cBhvr>
                                      <p:rCtr x="65" y="-2593"/>
                                    </p:animMotion>
                                  </p:childTnLst>
                                </p:cTn>
                              </p:par>
                            </p:childTnLst>
                          </p:cTn>
                        </p:par>
                        <p:par>
                          <p:cTn id="42" fill="hold">
                            <p:stCondLst>
                              <p:cond delay="2000"/>
                            </p:stCondLst>
                            <p:childTnLst>
                              <p:par>
                                <p:cTn id="43" presetID="42" presetClass="path" presetSubtype="0" accel="50000" decel="50000" fill="hold" grpId="1" nodeType="afterEffect">
                                  <p:stCondLst>
                                    <p:cond delay="0"/>
                                  </p:stCondLst>
                                  <p:childTnLst>
                                    <p:animMotion origin="layout" path="M 4.16667E-6 -4.44444E-6 L 0.00079 -0.04861 " pathEditMode="relative" rAng="0" ptsTypes="AA">
                                      <p:cBhvr>
                                        <p:cTn id="44" dur="2000" fill="hold"/>
                                        <p:tgtEl>
                                          <p:spTgt spid="5"/>
                                        </p:tgtEl>
                                        <p:attrNameLst>
                                          <p:attrName>ppt_x</p:attrName>
                                          <p:attrName>ppt_y</p:attrName>
                                        </p:attrNameLst>
                                      </p:cBhvr>
                                      <p:rCtr x="0" y="-3657"/>
                                    </p:animMotion>
                                  </p:childTnLst>
                                </p:cTn>
                              </p:par>
                            </p:childTnLst>
                          </p:cTn>
                        </p:par>
                        <p:par>
                          <p:cTn id="45" fill="hold">
                            <p:stCondLst>
                              <p:cond delay="4000"/>
                            </p:stCondLst>
                            <p:childTnLst>
                              <p:par>
                                <p:cTn id="46" presetID="56" presetClass="path" presetSubtype="0" accel="50000" decel="50000" fill="hold" grpId="2" nodeType="afterEffect">
                                  <p:stCondLst>
                                    <p:cond delay="0"/>
                                  </p:stCondLst>
                                  <p:childTnLst>
                                    <p:animMotion origin="layout" path="M 0.00247 -0.04861 L 0.02981 -0.10023 " pathEditMode="relative" rAng="0" ptsTypes="AA">
                                      <p:cBhvr>
                                        <p:cTn id="47" dur="2000" fill="hold"/>
                                        <p:tgtEl>
                                          <p:spTgt spid="5"/>
                                        </p:tgtEl>
                                        <p:attrNameLst>
                                          <p:attrName>ppt_x</p:attrName>
                                          <p:attrName>ppt_y</p:attrName>
                                        </p:attrNameLst>
                                      </p:cBhvr>
                                      <p:rCtr x="1367" y="-2593"/>
                                    </p:animMotion>
                                  </p:childTnLst>
                                </p:cTn>
                              </p:par>
                            </p:childTnLst>
                          </p:cTn>
                        </p:par>
                        <p:par>
                          <p:cTn id="48" fill="hold">
                            <p:stCondLst>
                              <p:cond delay="6000"/>
                            </p:stCondLst>
                            <p:childTnLst>
                              <p:par>
                                <p:cTn id="49" presetID="42" presetClass="path" presetSubtype="0" accel="50000" decel="50000" fill="hold" grpId="2" nodeType="afterEffect">
                                  <p:stCondLst>
                                    <p:cond delay="0"/>
                                  </p:stCondLst>
                                  <p:childTnLst>
                                    <p:animMotion origin="layout" path="M 0.0013 -0.05162 L 3.125E-6 1.11111E-6 " pathEditMode="relative" rAng="0" ptsTypes="AA">
                                      <p:cBhvr>
                                        <p:cTn id="50" dur="2000" fill="hold"/>
                                        <p:tgtEl>
                                          <p:spTgt spid="7"/>
                                        </p:tgtEl>
                                        <p:attrNameLst>
                                          <p:attrName>ppt_x</p:attrName>
                                          <p:attrName>ppt_y</p:attrName>
                                        </p:attrNameLst>
                                      </p:cBhvr>
                                      <p:rCtr x="-78"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7" grpId="0" animBg="1"/>
      <p:bldP spid="7" grpId="1" animBg="1"/>
      <p:bldP spid="7" grpId="2" animBg="1"/>
      <p:bldP spid="8" grpId="0" animBg="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884</TotalTime>
  <Words>1442</Words>
  <Application>Microsoft Macintosh PowerPoint</Application>
  <PresentationFormat>Widescreen</PresentationFormat>
  <Paragraphs>111</Paragraphs>
  <Slides>14</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Avenir Book</vt:lpstr>
      <vt:lpstr>Avenir Heavy</vt:lpstr>
      <vt:lpstr>Avenir Light</vt:lpstr>
      <vt:lpstr>Calibri</vt:lpstr>
      <vt:lpstr>Calibri Light</vt:lpstr>
      <vt:lpstr>Arial</vt:lpstr>
      <vt:lpstr>Celestiale</vt:lpstr>
      <vt:lpstr>Presentazione di PowerPoint</vt:lpstr>
      <vt:lpstr>WARNING: THIS IS A LIVE DEMO!</vt:lpstr>
      <vt:lpstr>FIRST QUESTION : HAVE YOU DONE A SEMINAR OR A PROJECT?</vt:lpstr>
      <vt:lpstr>THE IDEA</vt:lpstr>
      <vt:lpstr>THE PARADIGM</vt:lpstr>
      <vt:lpstr>HARDWARE COMPONENTS</vt:lpstr>
      <vt:lpstr>THE SYSTEM</vt:lpstr>
      <vt:lpstr>THE VOICE COMMAND</vt:lpstr>
      <vt:lpstr>THE KNIGHT PARADOX</vt:lpstr>
      <vt:lpstr>Are not you hungry?</vt:lpstr>
      <vt:lpstr>I DON’T REMEMBER</vt:lpstr>
      <vt:lpstr>ARE YOU READY FOR A LIVE DEMO?</vt:lpstr>
      <vt:lpstr>CONCLUSION</vt:lpstr>
      <vt:lpstr>THANKS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Davide Molinelli</dc:creator>
  <cp:lastModifiedBy>Davide Molinelli</cp:lastModifiedBy>
  <cp:revision>49</cp:revision>
  <dcterms:created xsi:type="dcterms:W3CDTF">2018-07-22T07:49:34Z</dcterms:created>
  <dcterms:modified xsi:type="dcterms:W3CDTF">2018-07-23T06:35:17Z</dcterms:modified>
</cp:coreProperties>
</file>