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8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88461" y="1322133"/>
            <a:ext cx="4163947" cy="882634"/>
          </a:xfrm>
        </p:spPr>
        <p:txBody>
          <a:bodyPr/>
          <a:lstStyle/>
          <a:p>
            <a:r>
              <a:rPr lang="pt-BR" dirty="0" smtClean="0"/>
              <a:t>CRPO/SERRA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6712" y="2876947"/>
            <a:ext cx="9627446" cy="1096899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Comando Regional de </a:t>
            </a:r>
            <a:r>
              <a:rPr lang="pt-BR" sz="3200" dirty="0"/>
              <a:t>P</a:t>
            </a:r>
            <a:r>
              <a:rPr lang="pt-BR" sz="3200" dirty="0" smtClean="0"/>
              <a:t>atrulhamento Ostensivo</a:t>
            </a:r>
            <a:endParaRPr lang="pt-BR" sz="32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56712" y="4435573"/>
            <a:ext cx="962744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CARLOS ANDRE </a:t>
            </a: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ANTUNES, CLEI </a:t>
            </a: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EVERS </a:t>
            </a: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FLORES, DANIEL RIBEIRO, DIOGO PARADELLA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ELIMAR </a:t>
            </a: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</a:t>
            </a: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COSTA, GUILHERME ZORZO, LUIS </a:t>
            </a: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DEMETRIUS TELES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2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1203" y="145959"/>
            <a:ext cx="251065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pic>
        <p:nvPicPr>
          <p:cNvPr id="5" name="Imagem 4" descr="UseCase ManterCadastros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8" y="940156"/>
            <a:ext cx="9105364" cy="5008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35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3619" y="107322"/>
            <a:ext cx="5125067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Tabela Caso de Uso - Login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29623"/>
              </p:ext>
            </p:extLst>
          </p:nvPr>
        </p:nvGraphicFramePr>
        <p:xfrm>
          <a:off x="759589" y="1094705"/>
          <a:ext cx="8474563" cy="4600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6681"/>
                <a:gridCol w="6157882"/>
              </a:tblGrid>
              <a:tr h="438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Caso de Uso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Login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71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Descrição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Validação para verificar a autorização de acesso do usuário que está tentando acessar o sistema.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Atores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Usuário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Pré-Condição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Ter um usuário próprio cadastrado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71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Pós-Condição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Verificar as permissões de acesso do usuário conectado e direcionar para a página inicial do sistema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Requisitos Associados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RF1 – Login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86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3619" y="107322"/>
            <a:ext cx="5125067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Tabela Caso de Uso - Login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68847"/>
              </p:ext>
            </p:extLst>
          </p:nvPr>
        </p:nvGraphicFramePr>
        <p:xfrm>
          <a:off x="437881" y="734093"/>
          <a:ext cx="9131121" cy="5872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1121"/>
              </a:tblGrid>
              <a:tr h="242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Fluxo Principal: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3963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[A] Informar usuário e senha.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[A] Confirmar tentativa de acesso no botão indicado.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[S] Validar se todos os campos estão preenchidos.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[S] Verificar se o usuário e a senha são válidos.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[S] Abrir a página inicial do sistema.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Tratamento das Exceções: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8026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4.a O usuário ou a senha são inválidos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   4.a.1 [S] Mostra mensagem de erro informando que o usuário ou a senha estão incorretos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   4.a.2 [S] Retorna ao passo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7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Validações: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8026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3.a Verifica se os campos de login e senha estão preenchidos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   3.a.1 [S] Mostra mensagem de erro informando para o usuário que é necessário preencher todos os campos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   3.a.2 [S] Retorna ao passo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31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8622" y="120200"/>
            <a:ext cx="3837181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8033" y="5448212"/>
            <a:ext cx="7753083" cy="798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 smtClean="0">
                <a:solidFill>
                  <a:schemeClr val="tx1"/>
                </a:solidFill>
              </a:rPr>
              <a:t>	Em </a:t>
            </a:r>
            <a:r>
              <a:rPr lang="pt-BR" sz="2400" dirty="0">
                <a:solidFill>
                  <a:schemeClr val="tx1"/>
                </a:solidFill>
              </a:rPr>
              <a:t>programação, um diagrama de classes é uma representação da estrutura e relações das classes que servem de modelo para objetos.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2" y="746971"/>
            <a:ext cx="9640358" cy="44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7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5916" y="171715"/>
            <a:ext cx="7972024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D</a:t>
            </a:r>
            <a:r>
              <a:rPr lang="pt-BR" dirty="0" smtClean="0"/>
              <a:t>iagrama Entidade relacionamento - ER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31442" y="1481519"/>
            <a:ext cx="9124681" cy="4107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Um </a:t>
            </a:r>
            <a:r>
              <a:rPr lang="pt-BR" sz="2400" dirty="0">
                <a:solidFill>
                  <a:schemeClr val="tx1"/>
                </a:solidFill>
              </a:rPr>
              <a:t>modelo ER é normalmente implementado como um banco de </a:t>
            </a:r>
            <a:r>
              <a:rPr lang="pt-BR" sz="2400" dirty="0" smtClean="0">
                <a:solidFill>
                  <a:schemeClr val="tx1"/>
                </a:solidFill>
              </a:rPr>
              <a:t>dados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Banco </a:t>
            </a:r>
            <a:r>
              <a:rPr lang="pt-BR" sz="2400" dirty="0">
                <a:solidFill>
                  <a:schemeClr val="tx1"/>
                </a:solidFill>
              </a:rPr>
              <a:t>de dados </a:t>
            </a:r>
            <a:r>
              <a:rPr lang="pt-BR" sz="2400" dirty="0" smtClean="0">
                <a:solidFill>
                  <a:schemeClr val="tx1"/>
                </a:solidFill>
              </a:rPr>
              <a:t>relacional;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Que </a:t>
            </a:r>
            <a:r>
              <a:rPr lang="pt-BR" sz="2400" dirty="0">
                <a:solidFill>
                  <a:schemeClr val="tx1"/>
                </a:solidFill>
              </a:rPr>
              <a:t>armazena dados em </a:t>
            </a:r>
            <a:r>
              <a:rPr lang="pt-BR" sz="2400" dirty="0" smtClean="0">
                <a:solidFill>
                  <a:schemeClr val="tx1"/>
                </a:solidFill>
              </a:rPr>
              <a:t>tabelas;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As </a:t>
            </a:r>
            <a:r>
              <a:rPr lang="pt-BR" sz="2400" dirty="0">
                <a:solidFill>
                  <a:schemeClr val="tx1"/>
                </a:solidFill>
              </a:rPr>
              <a:t>próprias tabelas representam as entidades. 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Alguns </a:t>
            </a:r>
            <a:r>
              <a:rPr lang="pt-BR" sz="2400" dirty="0">
                <a:solidFill>
                  <a:schemeClr val="tx1"/>
                </a:solidFill>
              </a:rPr>
              <a:t>campos de dados nestas tabelas apontam para índices em outras tabelas. Tais ponteiros representam relacionamentos.</a:t>
            </a:r>
          </a:p>
        </p:txBody>
      </p:sp>
    </p:spTree>
    <p:extLst>
      <p:ext uri="{BB962C8B-B14F-4D97-AF65-F5344CB8AC3E}">
        <p14:creationId xmlns:p14="http://schemas.microsoft.com/office/powerpoint/2010/main" val="28602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5916" y="171715"/>
            <a:ext cx="7972024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D</a:t>
            </a:r>
            <a:r>
              <a:rPr lang="pt-BR" dirty="0" smtClean="0"/>
              <a:t>iagrama Entidade relacionamento - ER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6" y="1450940"/>
            <a:ext cx="9242044" cy="25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6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5860" y="223231"/>
            <a:ext cx="211213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47918" y="1171973"/>
            <a:ext cx="9408017" cy="4171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realidade vista nas repartições públicas, no quesito controle dos processos, vem deixando muito a desejar, consequentemente geram um retrabalho enorme para os servidores civis (usuário).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objetivo 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deste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foi alcançado e permitirá aos usuários uma automatização do fluxo de trabalho, proporcionando-lhes maior controle sobre as escalas e menor probabilidade de erro.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</a:pP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ferramenta deste porte se define não apenas como um simples software de controle, e sim como uma ferramenta de apoio nas tomadas de decisão dos diferentes setores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2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6492" y="223231"/>
            <a:ext cx="5170867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Referencias Bibliográficas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76705" y="1244954"/>
            <a:ext cx="94080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GUEDES, </a:t>
            </a:r>
            <a:r>
              <a:rPr lang="pt-BR" sz="2000" dirty="0" err="1"/>
              <a:t>Gilleanes</a:t>
            </a:r>
            <a:r>
              <a:rPr lang="pt-BR" sz="2000" dirty="0"/>
              <a:t>. UML 2: Uma Abordagem Prática. 2. ed. São Paulo: </a:t>
            </a:r>
            <a:r>
              <a:rPr lang="pt-BR" sz="2000" dirty="0" err="1"/>
              <a:t>Novatec</a:t>
            </a:r>
            <a:r>
              <a:rPr lang="pt-BR" sz="2000" dirty="0"/>
              <a:t>, 2011.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 err="1"/>
              <a:t>Caelum</a:t>
            </a:r>
            <a:r>
              <a:rPr lang="pt-BR" sz="2000" dirty="0"/>
              <a:t>. et al. (2015) Java para Desenvolvimento Web. Disponível em: &lt; http://www.caelum.com.br/apostila-java-web&gt;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CORREA, Hugo Henrique Rodrigues. Desenvolvimento com </a:t>
            </a:r>
            <a:r>
              <a:rPr lang="pt-BR" sz="2000" dirty="0" err="1"/>
              <a:t>java</a:t>
            </a:r>
            <a:r>
              <a:rPr lang="pt-BR" sz="2000" dirty="0"/>
              <a:t> EE e suas especificações. Disponível em: &lt;http://web.unipar.br/~seinpar/2015/_include/artigos/Hugo_Henrique_Rodrigues_Correa.pdf&gt;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LIMA, Hellen Daiane Pacheco. Um estudo sobre Software Livre nas Organizações Públicas. </a:t>
            </a:r>
            <a:r>
              <a:rPr lang="pt-BR" sz="2000" dirty="0" err="1"/>
              <a:t>Disponivel</a:t>
            </a:r>
            <a:r>
              <a:rPr lang="pt-BR" sz="2000" dirty="0"/>
              <a:t> em: &lt;http://pt.slideshare.net/darrochella/um-estudo-sobre-software-livre-nas-organizaes-pblicas&gt;</a:t>
            </a:r>
          </a:p>
        </p:txBody>
      </p:sp>
    </p:spTree>
    <p:extLst>
      <p:ext uri="{BB962C8B-B14F-4D97-AF65-F5344CB8AC3E}">
        <p14:creationId xmlns:p14="http://schemas.microsoft.com/office/powerpoint/2010/main" val="201619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9" y="236113"/>
            <a:ext cx="1292782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CRPO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55" y="4314423"/>
            <a:ext cx="2965629" cy="224275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984136"/>
            <a:ext cx="9627446" cy="320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 smtClean="0"/>
              <a:t>Comando Regional de Patrulhamento Ostensivo.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oi </a:t>
            </a:r>
            <a:r>
              <a:rPr lang="pt-BR" sz="2400" dirty="0"/>
              <a:t>criado no dia 09 de dezembro de 1986 </a:t>
            </a:r>
            <a:r>
              <a:rPr lang="pt-B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Em 23 de Maio de 1990, o CRPO/Serra transferiu sua sede para a Rua Dr. </a:t>
            </a:r>
            <a:r>
              <a:rPr lang="pt-BR" sz="2400" dirty="0" err="1"/>
              <a:t>Montaury</a:t>
            </a:r>
            <a:r>
              <a:rPr lang="pt-BR" sz="2400" dirty="0"/>
              <a:t>, n.º </a:t>
            </a:r>
            <a:r>
              <a:rPr lang="pt-BR" sz="2400" dirty="0" smtClean="0"/>
              <a:t>1110, centro – Caxias do Sul/RS.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</a:t>
            </a:r>
            <a:r>
              <a:rPr lang="pt-BR" sz="2400" dirty="0" smtClean="0"/>
              <a:t>oordena </a:t>
            </a:r>
            <a:r>
              <a:rPr lang="pt-BR" sz="2400" dirty="0"/>
              <a:t>o policiamento ostensivo em 68 </a:t>
            </a:r>
            <a:r>
              <a:rPr lang="pt-BR" sz="2400" dirty="0" smtClean="0"/>
              <a:t>municípios.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171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8" y="236113"/>
            <a:ext cx="226595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8" y="4615243"/>
            <a:ext cx="2965629" cy="224275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984136"/>
            <a:ext cx="9627446" cy="401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 </a:t>
            </a:r>
            <a:r>
              <a:rPr lang="pt-BR" sz="2400" dirty="0" smtClean="0"/>
              <a:t>Este </a:t>
            </a:r>
            <a:r>
              <a:rPr lang="pt-BR" sz="2400" dirty="0"/>
              <a:t>trabalho </a:t>
            </a:r>
            <a:r>
              <a:rPr lang="pt-BR" sz="2400" dirty="0" smtClean="0"/>
              <a:t>apresenta um </a:t>
            </a:r>
            <a:r>
              <a:rPr lang="pt-BR" sz="2400" dirty="0"/>
              <a:t>sistema de gerenciamento de escalas e fluxo de </a:t>
            </a:r>
            <a:r>
              <a:rPr lang="pt-BR" sz="2400" dirty="0" smtClean="0"/>
              <a:t>documentos;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sistema </a:t>
            </a:r>
            <a:r>
              <a:rPr lang="pt-BR" sz="2400" dirty="0" smtClean="0"/>
              <a:t>automatiza o </a:t>
            </a:r>
            <a:r>
              <a:rPr lang="pt-BR" sz="2400" dirty="0"/>
              <a:t>gerenciamento de horário de </a:t>
            </a:r>
            <a:r>
              <a:rPr lang="pt-BR" sz="2400" dirty="0" smtClean="0"/>
              <a:t>escalas; </a:t>
            </a:r>
          </a:p>
          <a:p>
            <a:r>
              <a:rPr lang="pt-BR" sz="2400" dirty="0" smtClean="0"/>
              <a:t>Controle </a:t>
            </a:r>
            <a:r>
              <a:rPr lang="pt-BR" sz="2400" dirty="0"/>
              <a:t>de boletins administrativos </a:t>
            </a:r>
            <a:r>
              <a:rPr lang="pt-BR" sz="2400" dirty="0" smtClean="0"/>
              <a:t>internos;</a:t>
            </a:r>
          </a:p>
          <a:p>
            <a:r>
              <a:rPr lang="pt-BR" sz="2400" dirty="0" smtClean="0"/>
              <a:t>Utiliza programação </a:t>
            </a:r>
            <a:r>
              <a:rPr lang="pt-BR" sz="2400" dirty="0"/>
              <a:t>orientado a </a:t>
            </a:r>
            <a:r>
              <a:rPr lang="pt-BR" sz="2400" dirty="0" smtClean="0"/>
              <a:t>objetos;</a:t>
            </a:r>
          </a:p>
          <a:p>
            <a:r>
              <a:rPr lang="pt-BR" sz="2400" dirty="0" smtClean="0"/>
              <a:t>Levantamento </a:t>
            </a:r>
            <a:r>
              <a:rPr lang="pt-BR" sz="2400" dirty="0"/>
              <a:t>dos requisitos 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Linguagem </a:t>
            </a:r>
            <a:r>
              <a:rPr lang="pt-BR" sz="2400" dirty="0"/>
              <a:t>UML 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Diagramas </a:t>
            </a:r>
            <a:r>
              <a:rPr lang="pt-BR" sz="2400" dirty="0"/>
              <a:t>de casos de uso, classes e </a:t>
            </a:r>
            <a:r>
              <a:rPr lang="pt-BR" sz="2400" dirty="0" smtClean="0"/>
              <a:t>sequencia</a:t>
            </a:r>
            <a:r>
              <a:rPr lang="pt-BR" sz="2400" dirty="0"/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793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8" y="236113"/>
            <a:ext cx="4455364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Requisitos de Software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50" y="5512158"/>
            <a:ext cx="2965629" cy="117841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984136"/>
            <a:ext cx="9627446" cy="474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 </a:t>
            </a:r>
            <a:r>
              <a:rPr lang="pt-BR" sz="2400" b="1" dirty="0" smtClean="0"/>
              <a:t>R</a:t>
            </a:r>
            <a:r>
              <a:rPr lang="pt-BR" sz="2400" dirty="0" smtClean="0"/>
              <a:t>equisitos </a:t>
            </a:r>
            <a:r>
              <a:rPr lang="pt-BR" sz="2400" dirty="0"/>
              <a:t>funcionais (RF</a:t>
            </a:r>
            <a:r>
              <a:rPr lang="pt-BR" sz="2400" dirty="0" smtClean="0"/>
              <a:t>):</a:t>
            </a:r>
          </a:p>
          <a:p>
            <a:pPr marL="0" indent="0">
              <a:buNone/>
            </a:pPr>
            <a:r>
              <a:rPr lang="pt-BR" sz="2400" dirty="0"/>
              <a:t>Os requisitos funcionais são declarações de serviços que o sistema deve </a:t>
            </a:r>
            <a:r>
              <a:rPr lang="pt-BR" sz="2400" dirty="0" smtClean="0"/>
              <a:t>fornecer.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 </a:t>
            </a:r>
            <a:r>
              <a:rPr lang="pt-BR" sz="2400" dirty="0"/>
              <a:t>R</a:t>
            </a:r>
            <a:r>
              <a:rPr lang="pt-BR" sz="2400" dirty="0" smtClean="0"/>
              <a:t>equisitos </a:t>
            </a:r>
            <a:r>
              <a:rPr lang="pt-BR" sz="2400" dirty="0"/>
              <a:t>não funcionais (RNF</a:t>
            </a:r>
            <a:r>
              <a:rPr lang="pt-BR" sz="2400" dirty="0" smtClean="0"/>
              <a:t>):</a:t>
            </a:r>
          </a:p>
          <a:p>
            <a:pPr marL="0" indent="0">
              <a:buNone/>
            </a:pPr>
            <a:r>
              <a:rPr lang="pt-BR" sz="2400" dirty="0"/>
              <a:t>Os requisitos não funcionais são considerados restrições ao sistema tanto para funções como para </a:t>
            </a:r>
            <a:r>
              <a:rPr lang="pt-BR" sz="2400" dirty="0" smtClean="0"/>
              <a:t>serviços.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Requisitos </a:t>
            </a:r>
            <a:r>
              <a:rPr lang="pt-BR" sz="2400" dirty="0"/>
              <a:t>gerais (RG</a:t>
            </a:r>
            <a:r>
              <a:rPr lang="pt-BR" sz="2400" dirty="0" smtClean="0"/>
              <a:t>)</a:t>
            </a:r>
          </a:p>
          <a:p>
            <a:pPr marL="0" indent="0">
              <a:buNone/>
            </a:pPr>
            <a:r>
              <a:rPr lang="pt-BR" sz="2400" dirty="0"/>
              <a:t>Os requisitos que são aplicados a todo o sistema</a:t>
            </a:r>
          </a:p>
        </p:txBody>
      </p:sp>
    </p:spTree>
    <p:extLst>
      <p:ext uri="{BB962C8B-B14F-4D97-AF65-F5344CB8AC3E}">
        <p14:creationId xmlns:p14="http://schemas.microsoft.com/office/powerpoint/2010/main" val="241631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2563" y="158840"/>
            <a:ext cx="4455364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Requisitos de Software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17645"/>
              </p:ext>
            </p:extLst>
          </p:nvPr>
        </p:nvGraphicFramePr>
        <p:xfrm>
          <a:off x="980147" y="1609859"/>
          <a:ext cx="8060196" cy="3562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0196"/>
              </a:tblGrid>
              <a:tr h="684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2400" dirty="0">
                          <a:effectLst/>
                        </a:rPr>
                        <a:t>F1 – Login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77817">
                <a:tc>
                  <a:txBody>
                    <a:bodyPr/>
                    <a:lstStyle/>
                    <a:p>
                      <a:pPr marL="2159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400" dirty="0">
                          <a:effectLst/>
                        </a:rPr>
                        <a:t>Descrição: Para se ter acesso </a:t>
                      </a:r>
                      <a:r>
                        <a:rPr lang="pt-BR" sz="2400" dirty="0" smtClean="0">
                          <a:effectLst/>
                        </a:rPr>
                        <a:t>as funcionalidades </a:t>
                      </a:r>
                      <a:r>
                        <a:rPr lang="pt-BR" sz="2400" dirty="0">
                          <a:effectLst/>
                        </a:rPr>
                        <a:t>do sistema será necessário efetuar o login. O processo de autenticação acontecera após o usuário informar o usuário e senha e o sistema validar as informações com os dados cadastrados no sistema.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40520" y="1141338"/>
            <a:ext cx="81394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pt-BR" sz="2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abela </a:t>
            </a:r>
            <a:r>
              <a:rPr lang="pt-BR" sz="2000" b="1" dirty="0" bmk="_Toc451975453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kumimoji="0" lang="pt-BR" sz="2000" b="1" i="0" u="none" strike="noStrike" cap="none" normalizeH="0" baseline="0" dirty="0" smtClean="0" bmk="_Toc451975453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RF1 – Login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4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2563" y="158840"/>
            <a:ext cx="4455364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Requisitos de Software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37902"/>
              </p:ext>
            </p:extLst>
          </p:nvPr>
        </p:nvGraphicFramePr>
        <p:xfrm>
          <a:off x="463639" y="984488"/>
          <a:ext cx="8718999" cy="5843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189"/>
                <a:gridCol w="7675810"/>
              </a:tblGrid>
              <a:tr h="30458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t-BR" sz="1800" dirty="0">
                          <a:effectLst/>
                        </a:rPr>
                        <a:t>Requisitos Não-Funcionais </a:t>
                      </a:r>
                      <a:r>
                        <a:rPr lang="pt-BR" sz="1800" dirty="0" smtClean="0">
                          <a:effectLst/>
                        </a:rPr>
                        <a:t>Associados - Login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09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NF </a:t>
                      </a:r>
                      <a:r>
                        <a:rPr lang="pt-BR" sz="1800" dirty="0" smtClean="0">
                          <a:effectLst/>
                        </a:rPr>
                        <a:t>1.21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 usuário terá a opção de recuperar a senha clicando no link Recuperar Senha presente na interface.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NF 1.2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 sistema deverá enviar e-mail de recuperar senha somente aos e-mails previamente cadastrados no sistema;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37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NF 1.3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 sistema deverá enviar para o e-mail do usuário um token com uma nova senha discriptografada gerada aleatoriamente pelo sistema respeitando os requisitos de criação de senha;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41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NF 1.4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 sistema deverá substituir a senha existente pela nova senha gerada pelo sistema quando houver a ação do usuário para recuperar senha;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719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NF 1.5 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Ao clicar em Logar o sistema deve validar se o campo de Usuário e Senha estão preenchidos e se a conta está cadastrada e a Senha está correta, caso contrário será apresentado a mensagem MG 1 para usuário incorreto e MG 2 para senha incorreta;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NF 1.6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Ao clicar no campo de e-mail ou senha os valores contidos deverão ser selecionados;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5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NF 1.7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 tela de Login deve conter os campos NG 1 e NG 2.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70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1199" y="145960"/>
            <a:ext cx="454551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Interface - Protótipo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30429" t="16187" r="28203" b="48556"/>
          <a:stretch/>
        </p:blipFill>
        <p:spPr bwMode="auto">
          <a:xfrm>
            <a:off x="1088628" y="1159099"/>
            <a:ext cx="8010659" cy="40954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88628" y="5514304"/>
            <a:ext cx="4545515" cy="6267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Interface - Login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1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1199" y="145960"/>
            <a:ext cx="454551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Dicionário De Dados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73015"/>
              </p:ext>
            </p:extLst>
          </p:nvPr>
        </p:nvGraphicFramePr>
        <p:xfrm>
          <a:off x="425001" y="2678805"/>
          <a:ext cx="9208758" cy="2762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281"/>
                <a:gridCol w="2524259"/>
                <a:gridCol w="1390918"/>
                <a:gridCol w="2871989"/>
                <a:gridCol w="1494311"/>
              </a:tblGrid>
              <a:tr h="4502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Posição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Campo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Tipo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Descrição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Observação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12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Id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Number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Identificador único da Cidade.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Primary Key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02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Nome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Varchar(50)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Nome da Cidade.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Not null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12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Data_ultima_alteracao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Timestamp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effectLst/>
                        </a:rPr>
                        <a:t>Data do último update na Entidade.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effectLst/>
                        </a:rPr>
                        <a:t>Not</a:t>
                      </a:r>
                      <a:r>
                        <a:rPr lang="pt-BR" sz="1800" dirty="0">
                          <a:effectLst/>
                        </a:rPr>
                        <a:t> </a:t>
                      </a:r>
                      <a:r>
                        <a:rPr lang="pt-BR" sz="1800" dirty="0" err="1">
                          <a:effectLst/>
                        </a:rPr>
                        <a:t>null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554153" y="875763"/>
            <a:ext cx="9079606" cy="809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Um </a:t>
            </a:r>
            <a:r>
              <a:rPr lang="pt-BR" b="1" dirty="0">
                <a:solidFill>
                  <a:schemeClr val="tx1"/>
                </a:solidFill>
              </a:rPr>
              <a:t>dicionário de dados</a:t>
            </a:r>
            <a:r>
              <a:rPr lang="pt-BR" dirty="0">
                <a:solidFill>
                  <a:schemeClr val="tx1"/>
                </a:solidFill>
              </a:rPr>
              <a:t> 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é uma coleção de </a:t>
            </a:r>
            <a:r>
              <a:rPr lang="pt-BR" dirty="0" err="1" smtClean="0">
                <a:solidFill>
                  <a:schemeClr val="tx1"/>
                </a:solidFill>
              </a:rPr>
              <a:t>metadados</a:t>
            </a:r>
            <a:r>
              <a:rPr lang="pt-BR" dirty="0">
                <a:solidFill>
                  <a:schemeClr val="tx1"/>
                </a:solidFill>
              </a:rPr>
              <a:t> que contêm definições e representações de elementos de dados.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858137" y="2098114"/>
            <a:ext cx="6193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400" b="1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 66: Dicionário da Entidade Cidade</a:t>
            </a:r>
            <a:endParaRPr lang="pt-BR" sz="2400" b="1" i="1" dirty="0">
              <a:solidFill>
                <a:srgbClr val="00B0F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2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71203" y="145959"/>
            <a:ext cx="251065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6728" y="4314422"/>
            <a:ext cx="9079606" cy="809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	Os </a:t>
            </a:r>
            <a:r>
              <a:rPr lang="pt-BR" sz="2400" dirty="0">
                <a:solidFill>
                  <a:schemeClr val="tx1"/>
                </a:solidFill>
              </a:rPr>
              <a:t>atores representam os papéis dos usuários que interagem com o sistema, são representados pelo desenho de um boneco. </a:t>
            </a:r>
            <a:r>
              <a:rPr lang="pt-BR" sz="2400" dirty="0" smtClean="0">
                <a:solidFill>
                  <a:schemeClr val="tx1"/>
                </a:solidFill>
              </a:rPr>
              <a:t>	Os </a:t>
            </a:r>
            <a:r>
              <a:rPr lang="pt-BR" sz="2400" dirty="0">
                <a:solidFill>
                  <a:schemeClr val="tx1"/>
                </a:solidFill>
              </a:rPr>
              <a:t>casos de uso referem-se a serviços, tarefas ou </a:t>
            </a:r>
            <a:r>
              <a:rPr lang="pt-BR" sz="2400" dirty="0" smtClean="0">
                <a:solidFill>
                  <a:schemeClr val="tx1"/>
                </a:solidFill>
              </a:rPr>
              <a:t>funcionalidades </a:t>
            </a:r>
            <a:r>
              <a:rPr lang="pt-BR" sz="2400" dirty="0">
                <a:solidFill>
                  <a:schemeClr val="tx1"/>
                </a:solidFill>
              </a:rPr>
              <a:t>e que podem ser utilizados pelos atores do sistema 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97260" y="970241"/>
            <a:ext cx="6858542" cy="31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44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683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Wingdings 3</vt:lpstr>
      <vt:lpstr>Facetado</vt:lpstr>
      <vt:lpstr>CRPO/SERRA</vt:lpstr>
      <vt:lpstr>CRPO</vt:lpstr>
      <vt:lpstr>Introdução</vt:lpstr>
      <vt:lpstr>Requisitos de Software</vt:lpstr>
      <vt:lpstr>Requisitos de Software</vt:lpstr>
      <vt:lpstr>Requisitos de Software</vt:lpstr>
      <vt:lpstr>Interface - Protótipo</vt:lpstr>
      <vt:lpstr>Dicionário De Dados</vt:lpstr>
      <vt:lpstr>Caso de Uso</vt:lpstr>
      <vt:lpstr>Caso de Uso</vt:lpstr>
      <vt:lpstr>Tabela Caso de Uso - Login</vt:lpstr>
      <vt:lpstr>Tabela Caso de Uso - Login</vt:lpstr>
      <vt:lpstr>Diagrama De Classe</vt:lpstr>
      <vt:lpstr>Diagrama Entidade relacionamento - ER</vt:lpstr>
      <vt:lpstr>Diagrama Entidade relacionamento - ER</vt:lpstr>
      <vt:lpstr>Conclusão</vt:lpstr>
      <vt:lpstr>Referencias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CRPO/SERRA</dc:title>
  <dc:creator>Diogo</dc:creator>
  <cp:lastModifiedBy>Diogo</cp:lastModifiedBy>
  <cp:revision>8</cp:revision>
  <dcterms:created xsi:type="dcterms:W3CDTF">2016-06-07T23:08:26Z</dcterms:created>
  <dcterms:modified xsi:type="dcterms:W3CDTF">2016-06-08T00:31:40Z</dcterms:modified>
</cp:coreProperties>
</file>