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8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75" r:id="rId5"/>
    <p:sldId id="278" r:id="rId6"/>
    <p:sldId id="262" r:id="rId7"/>
    <p:sldId id="277" r:id="rId8"/>
    <p:sldId id="281" r:id="rId9"/>
    <p:sldId id="279" r:id="rId10"/>
    <p:sldId id="282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3483" autoAdjust="0"/>
  </p:normalViewPr>
  <p:slideViewPr>
    <p:cSldViewPr snapToGrid="0">
      <p:cViewPr varScale="1">
        <p:scale>
          <a:sx n="62" d="100"/>
          <a:sy n="62" d="100"/>
        </p:scale>
        <p:origin x="102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7FD11-4E9F-44C1-A834-3767C312FD22}" type="datetimeFigureOut">
              <a:rPr lang="pt-BR" smtClean="0"/>
              <a:t>26/11/2016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D9C01-D751-4A74-854B-E5C067626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353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Demetrius</a:t>
            </a:r>
            <a:endParaRPr lang="pt-BR" dirty="0" smtClean="0"/>
          </a:p>
          <a:p>
            <a:r>
              <a:rPr lang="it-IT" dirty="0" smtClean="0"/>
              <a:t>Diogo</a:t>
            </a:r>
            <a:endParaRPr lang="it-IT" dirty="0" smtClean="0"/>
          </a:p>
          <a:p>
            <a:r>
              <a:rPr lang="it-IT" dirty="0" smtClean="0"/>
              <a:t>Carlos</a:t>
            </a:r>
          </a:p>
          <a:p>
            <a:r>
              <a:rPr lang="it-IT" dirty="0" smtClean="0"/>
              <a:t>Clei</a:t>
            </a:r>
          </a:p>
          <a:p>
            <a:r>
              <a:rPr lang="it-IT" dirty="0" smtClean="0"/>
              <a:t>Daniel</a:t>
            </a:r>
            <a:endParaRPr lang="it-IT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D9C01-D751-4A74-854B-E5C067626FA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9319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clei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D9C01-D751-4A74-854B-E5C067626FA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7067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Diogo</a:t>
            </a:r>
          </a:p>
          <a:p>
            <a:r>
              <a:rPr lang="it-IT" dirty="0" smtClean="0"/>
              <a:t>Carlos</a:t>
            </a:r>
          </a:p>
          <a:p>
            <a:r>
              <a:rPr lang="it-IT" dirty="0" smtClean="0"/>
              <a:t>Clei</a:t>
            </a:r>
          </a:p>
          <a:p>
            <a:r>
              <a:rPr lang="it-IT" dirty="0" smtClean="0"/>
              <a:t>Daniel</a:t>
            </a:r>
          </a:p>
          <a:p>
            <a:r>
              <a:rPr lang="it-IT" dirty="0" smtClean="0"/>
              <a:t>demetrius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D9C01-D751-4A74-854B-E5C067626FA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009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Diogo – 1:30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D9C01-D751-4A74-854B-E5C067626FA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235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carlos</a:t>
            </a:r>
            <a:r>
              <a:rPr lang="pt-BR" dirty="0" smtClean="0"/>
              <a:t> - 2:00 slide 3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D9C01-D751-4A74-854B-E5C067626FA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7432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clei</a:t>
            </a:r>
            <a:r>
              <a:rPr lang="pt-BR" dirty="0" smtClean="0"/>
              <a:t> - 2:00 slide 4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D9C01-D751-4A74-854B-E5C067626FA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429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daniel</a:t>
            </a:r>
            <a:r>
              <a:rPr lang="pt-BR" dirty="0" smtClean="0"/>
              <a:t> - 2:00 slide 5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D9C01-D751-4A74-854B-E5C067626FA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6547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demetrius</a:t>
            </a:r>
            <a:r>
              <a:rPr lang="pt-BR" dirty="0" smtClean="0"/>
              <a:t> 1:00 slide 6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D9C01-D751-4A74-854B-E5C067626FA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628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diogo</a:t>
            </a:r>
            <a:r>
              <a:rPr lang="pt-BR" dirty="0" smtClean="0"/>
              <a:t> </a:t>
            </a:r>
            <a:r>
              <a:rPr lang="pt-BR" dirty="0" smtClean="0"/>
              <a:t>1:00 slide 7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D9C01-D751-4A74-854B-E5C067626FA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512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carlos</a:t>
            </a:r>
            <a:r>
              <a:rPr lang="pt-BR" dirty="0" smtClean="0"/>
              <a:t> </a:t>
            </a:r>
            <a:r>
              <a:rPr lang="pt-BR" dirty="0" smtClean="0"/>
              <a:t>- 1:30 slide </a:t>
            </a:r>
            <a:r>
              <a:rPr lang="pt-BR" dirty="0" smtClean="0"/>
              <a:t>8</a:t>
            </a:r>
          </a:p>
          <a:p>
            <a:endParaRPr lang="pt-BR" dirty="0" smtClean="0"/>
          </a:p>
          <a:p>
            <a:r>
              <a:rPr lang="pt-BR" dirty="0" smtClean="0"/>
              <a:t>Colocar estatísticas de comparativo antes e depois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D9C01-D751-4A74-854B-E5C067626FA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629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Diogo</a:t>
            </a:r>
          </a:p>
          <a:p>
            <a:r>
              <a:rPr lang="it-IT" dirty="0" smtClean="0"/>
              <a:t>Carlos</a:t>
            </a:r>
          </a:p>
          <a:p>
            <a:r>
              <a:rPr lang="it-IT" dirty="0" smtClean="0"/>
              <a:t>Clei</a:t>
            </a:r>
          </a:p>
          <a:p>
            <a:r>
              <a:rPr lang="it-IT" dirty="0" smtClean="0"/>
              <a:t>Daniel</a:t>
            </a:r>
          </a:p>
          <a:p>
            <a:r>
              <a:rPr lang="it-IT" dirty="0" smtClean="0"/>
              <a:t>demetrius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D9C01-D751-4A74-854B-E5C067626FA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045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11/26/2016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188461" y="1322133"/>
            <a:ext cx="4163947" cy="882634"/>
          </a:xfrm>
        </p:spPr>
        <p:txBody>
          <a:bodyPr/>
          <a:lstStyle/>
          <a:p>
            <a:r>
              <a:rPr lang="pt-BR" dirty="0" smtClean="0"/>
              <a:t>CRPO/SERRA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6712" y="2876947"/>
            <a:ext cx="9627446" cy="1096899"/>
          </a:xfrm>
        </p:spPr>
        <p:txBody>
          <a:bodyPr>
            <a:normAutofit/>
          </a:bodyPr>
          <a:lstStyle/>
          <a:p>
            <a:pPr algn="ctr"/>
            <a:r>
              <a:rPr lang="pt-BR" sz="3200" dirty="0" smtClean="0"/>
              <a:t>Comando Regional de </a:t>
            </a:r>
            <a:r>
              <a:rPr lang="pt-BR" sz="3200" dirty="0"/>
              <a:t>P</a:t>
            </a:r>
            <a:r>
              <a:rPr lang="pt-BR" sz="3200" dirty="0" smtClean="0"/>
              <a:t>atrulhamento Ostensivo</a:t>
            </a:r>
            <a:endParaRPr lang="pt-BR" sz="32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456712" y="4435573"/>
            <a:ext cx="962744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6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CARLOS ANDRE </a:t>
            </a:r>
            <a:r>
              <a:rPr lang="pt-BR" sz="1600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ANTUNES, CLEI </a:t>
            </a:r>
            <a:r>
              <a:rPr lang="pt-BR" sz="16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EVERS </a:t>
            </a:r>
            <a:r>
              <a:rPr lang="pt-BR" sz="1600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FLORES, DANIEL RIBEIRO, </a:t>
            </a:r>
            <a:endParaRPr lang="pt-BR" sz="16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600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DIOGO PARADELLA, LUIS </a:t>
            </a:r>
            <a:r>
              <a:rPr lang="pt-BR" sz="16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DEMETRIUS TELES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32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90175" y="145957"/>
            <a:ext cx="4649273" cy="626771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Futuras Implementações</a:t>
            </a:r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31442" y="1481519"/>
            <a:ext cx="9124681" cy="41079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BR" sz="2800" dirty="0" smtClean="0">
                <a:solidFill>
                  <a:schemeClr val="tx1"/>
                </a:solidFill>
              </a:rPr>
              <a:t>Escalabilidade para outras unidades subordinadas;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BR" sz="2800" dirty="0" smtClean="0">
                <a:solidFill>
                  <a:schemeClr val="tx1"/>
                </a:solidFill>
              </a:rPr>
              <a:t>Implementação de novos relatórios;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BR" sz="2800" dirty="0" smtClean="0">
                <a:solidFill>
                  <a:schemeClr val="tx1"/>
                </a:solidFill>
              </a:rPr>
              <a:t>Chat interno;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BR" sz="2800" dirty="0" smtClean="0">
                <a:solidFill>
                  <a:schemeClr val="tx1"/>
                </a:solidFill>
              </a:rPr>
              <a:t>Aperfeiçoamento dos requisitos;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pt-BR" sz="28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pt-BR" sz="28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BR" sz="24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tx1"/>
              </a:solidFill>
            </a:endParaRPr>
          </a:p>
        </p:txBody>
      </p:sp>
      <p:pic>
        <p:nvPicPr>
          <p:cNvPr id="5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371" y="4615243"/>
            <a:ext cx="2965629" cy="2242757"/>
          </a:xfrm>
        </p:spPr>
      </p:pic>
    </p:spTree>
    <p:extLst>
      <p:ext uri="{BB962C8B-B14F-4D97-AF65-F5344CB8AC3E}">
        <p14:creationId xmlns:p14="http://schemas.microsoft.com/office/powerpoint/2010/main" val="164130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371" y="4615243"/>
            <a:ext cx="2965629" cy="2242757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95860" y="223231"/>
            <a:ext cx="2112135" cy="626771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47918" y="1171973"/>
            <a:ext cx="9408017" cy="3746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realidade vista nas repartições públicas, no quesito controle dos </a:t>
            </a:r>
            <a:r>
              <a:rPr lang="pt-BR" sz="24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processos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pt-BR" sz="24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objetivo </a:t>
            </a:r>
            <a:r>
              <a:rPr lang="pt-BR" sz="24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deste </a:t>
            </a: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estudo foi alcançado e permitirá aos usuários uma automatização do fluxo de trabalho, proporcionando-lhes maior controle sobre as escalas e menor probabilidade de </a:t>
            </a:r>
            <a:r>
              <a:rPr lang="pt-BR" sz="24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erro.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pt-BR" sz="24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 </a:t>
            </a: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ferramenta deste porte se define não apenas como um simples software de controle, e sim como uma ferramenta de apoio nas tomadas de decisão dos diferentes setores</a:t>
            </a:r>
            <a:r>
              <a:rPr lang="pt-BR" sz="24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42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371" y="4615243"/>
            <a:ext cx="2965629" cy="2242757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66492" y="223231"/>
            <a:ext cx="5170867" cy="626771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Referencias Bibliográficas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76705" y="1244954"/>
            <a:ext cx="940801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GUEDES, </a:t>
            </a:r>
            <a:r>
              <a:rPr lang="pt-BR" sz="2000" dirty="0" err="1"/>
              <a:t>Gilleanes</a:t>
            </a:r>
            <a:r>
              <a:rPr lang="pt-BR" sz="2000" dirty="0"/>
              <a:t>. UML 2: Uma Abordagem Prática. 2. ed. São Paulo: </a:t>
            </a:r>
            <a:r>
              <a:rPr lang="pt-BR" sz="2000" dirty="0" err="1"/>
              <a:t>Novatec</a:t>
            </a:r>
            <a:r>
              <a:rPr lang="pt-BR" sz="2000" dirty="0"/>
              <a:t>, 2011.</a:t>
            </a:r>
          </a:p>
          <a:p>
            <a:r>
              <a:rPr lang="pt-BR" sz="2000" dirty="0"/>
              <a:t> </a:t>
            </a:r>
          </a:p>
          <a:p>
            <a:r>
              <a:rPr lang="pt-BR" sz="2000" dirty="0" err="1"/>
              <a:t>Caelum</a:t>
            </a:r>
            <a:r>
              <a:rPr lang="pt-BR" sz="2000" dirty="0"/>
              <a:t>. et al. (2015) Java para Desenvolvimento Web. Disponível em: &lt; http://www.caelum.com.br/apostila-java-web&gt;</a:t>
            </a:r>
          </a:p>
          <a:p>
            <a:r>
              <a:rPr lang="pt-BR" sz="2000" dirty="0"/>
              <a:t> </a:t>
            </a:r>
          </a:p>
          <a:p>
            <a:r>
              <a:rPr lang="pt-BR" sz="2000" dirty="0"/>
              <a:t>CORREA, Hugo Henrique Rodrigues. Desenvolvimento com </a:t>
            </a:r>
            <a:r>
              <a:rPr lang="pt-BR" sz="2000" dirty="0" err="1"/>
              <a:t>java</a:t>
            </a:r>
            <a:r>
              <a:rPr lang="pt-BR" sz="2000" dirty="0"/>
              <a:t> EE e suas especificações. Disponível em: &lt;http://web.unipar.br/~seinpar/2015/_include/artigos/Hugo_Henrique_Rodrigues_Correa.pdf&gt;</a:t>
            </a:r>
          </a:p>
          <a:p>
            <a:r>
              <a:rPr lang="pt-BR" sz="2000" dirty="0"/>
              <a:t> </a:t>
            </a:r>
          </a:p>
          <a:p>
            <a:r>
              <a:rPr lang="pt-BR" sz="2000" dirty="0"/>
              <a:t> </a:t>
            </a:r>
          </a:p>
          <a:p>
            <a:r>
              <a:rPr lang="pt-BR" sz="2000" dirty="0"/>
              <a:t>LIMA, Hellen Daiane Pacheco. Um estudo sobre Software Livre nas Organizações Públicas. </a:t>
            </a:r>
            <a:r>
              <a:rPr lang="pt-BR" sz="2000" dirty="0" err="1"/>
              <a:t>Disponivel</a:t>
            </a:r>
            <a:r>
              <a:rPr lang="pt-BR" sz="2000" dirty="0"/>
              <a:t> em: &lt;http://pt.slideshare.net/darrochella/um-estudo-sobre-software-livre-nas-organizaes-pblicas&gt;</a:t>
            </a:r>
          </a:p>
        </p:txBody>
      </p:sp>
    </p:spTree>
    <p:extLst>
      <p:ext uri="{BB962C8B-B14F-4D97-AF65-F5344CB8AC3E}">
        <p14:creationId xmlns:p14="http://schemas.microsoft.com/office/powerpoint/2010/main" val="201619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48479" y="236113"/>
            <a:ext cx="1292782" cy="626771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CRPO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371" y="4615243"/>
            <a:ext cx="2965629" cy="2242757"/>
          </a:xfr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407842" y="984136"/>
            <a:ext cx="9627446" cy="32090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800" dirty="0" smtClean="0"/>
              <a:t>Comando Regional de Patrulhamento Ostensivo.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800" dirty="0"/>
              <a:t>F</a:t>
            </a:r>
            <a:r>
              <a:rPr lang="pt-BR" sz="2800" dirty="0" smtClean="0"/>
              <a:t>oi </a:t>
            </a:r>
            <a:r>
              <a:rPr lang="pt-BR" sz="2800" dirty="0"/>
              <a:t>criado no dia 09 de dezembro de 1986 </a:t>
            </a:r>
            <a:r>
              <a:rPr lang="pt-BR" sz="2800" dirty="0" smtClean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800" dirty="0"/>
              <a:t>Em 23 de Maio de 1990, o CRPO/Serra transferiu sua sede para a Rua Dr. </a:t>
            </a:r>
            <a:r>
              <a:rPr lang="pt-BR" sz="2800" dirty="0" err="1"/>
              <a:t>Montaury</a:t>
            </a:r>
            <a:r>
              <a:rPr lang="pt-BR" sz="2800" dirty="0"/>
              <a:t>, n.º </a:t>
            </a:r>
            <a:r>
              <a:rPr lang="pt-BR" sz="2800" dirty="0" smtClean="0"/>
              <a:t>1110, centro – Caxias do Sul/RS.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800" dirty="0"/>
              <a:t>C</a:t>
            </a:r>
            <a:r>
              <a:rPr lang="pt-BR" sz="2800" dirty="0" smtClean="0"/>
              <a:t>oordena </a:t>
            </a:r>
            <a:r>
              <a:rPr lang="pt-BR" sz="2800" dirty="0"/>
              <a:t>o policiamento ostensivo em 68 </a:t>
            </a:r>
            <a:r>
              <a:rPr lang="pt-BR" sz="2800" dirty="0" smtClean="0"/>
              <a:t>municípios.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92171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48478" y="236113"/>
            <a:ext cx="2265955" cy="626771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371" y="4615243"/>
            <a:ext cx="2965629" cy="2242757"/>
          </a:xfr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407842" y="1112924"/>
            <a:ext cx="9627446" cy="4012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sz="2800" dirty="0" smtClean="0"/>
              <a:t>Este </a:t>
            </a:r>
            <a:r>
              <a:rPr lang="pt-BR" sz="2800" dirty="0"/>
              <a:t>trabalho </a:t>
            </a:r>
            <a:r>
              <a:rPr lang="pt-BR" sz="2800" dirty="0" smtClean="0"/>
              <a:t>apresenta um </a:t>
            </a:r>
            <a:r>
              <a:rPr lang="pt-BR" sz="2800" dirty="0"/>
              <a:t>sistema de gerenciamento </a:t>
            </a:r>
            <a:r>
              <a:rPr lang="pt-BR" sz="2800" dirty="0" smtClean="0"/>
              <a:t>de fluxo </a:t>
            </a:r>
            <a:r>
              <a:rPr lang="pt-BR" sz="2800" dirty="0"/>
              <a:t>de </a:t>
            </a:r>
            <a:r>
              <a:rPr lang="pt-BR" sz="2800" dirty="0" smtClean="0"/>
              <a:t>documentos;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800" dirty="0" smtClean="0"/>
              <a:t>O </a:t>
            </a:r>
            <a:r>
              <a:rPr lang="pt-BR" sz="2800" dirty="0"/>
              <a:t>sistema </a:t>
            </a:r>
            <a:r>
              <a:rPr lang="pt-BR" sz="2800" dirty="0" smtClean="0"/>
              <a:t>automatiza o </a:t>
            </a:r>
            <a:r>
              <a:rPr lang="pt-BR" sz="2800" dirty="0"/>
              <a:t>gerenciamento </a:t>
            </a:r>
            <a:r>
              <a:rPr lang="pt-BR" sz="2800" dirty="0" smtClean="0"/>
              <a:t>de carga horária e escalas;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800" dirty="0" smtClean="0"/>
              <a:t>Controle </a:t>
            </a:r>
            <a:r>
              <a:rPr lang="pt-BR" sz="2800" dirty="0"/>
              <a:t>de boletins administrativos </a:t>
            </a:r>
            <a:r>
              <a:rPr lang="pt-BR" sz="2800" dirty="0" smtClean="0"/>
              <a:t>internos e externos;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800" dirty="0" smtClean="0"/>
              <a:t>Agilizar e padronizar processo de apontamento de horas;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800" dirty="0" smtClean="0"/>
              <a:t>Gestão administrativa do efetivo;</a:t>
            </a:r>
          </a:p>
        </p:txBody>
      </p:sp>
    </p:spTree>
    <p:extLst>
      <p:ext uri="{BB962C8B-B14F-4D97-AF65-F5344CB8AC3E}">
        <p14:creationId xmlns:p14="http://schemas.microsoft.com/office/powerpoint/2010/main" val="55793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48478" y="236113"/>
            <a:ext cx="2265955" cy="626771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371" y="4615243"/>
            <a:ext cx="2965629" cy="2242757"/>
          </a:xfr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407842" y="984136"/>
            <a:ext cx="9627446" cy="4012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sz="2800" dirty="0" smtClean="0"/>
              <a:t>Utiliza programação </a:t>
            </a:r>
            <a:r>
              <a:rPr lang="pt-BR" sz="2800" dirty="0"/>
              <a:t>orientado a </a:t>
            </a:r>
            <a:r>
              <a:rPr lang="pt-BR" sz="2800" dirty="0" smtClean="0"/>
              <a:t>objetos;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800" dirty="0" smtClean="0"/>
              <a:t>Levantamento </a:t>
            </a:r>
            <a:r>
              <a:rPr lang="pt-BR" sz="2800" dirty="0"/>
              <a:t>dos requisitos </a:t>
            </a:r>
            <a:r>
              <a:rPr lang="pt-BR" sz="2800" dirty="0" smtClean="0"/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800" dirty="0" smtClean="0"/>
              <a:t>Linguagem </a:t>
            </a:r>
            <a:r>
              <a:rPr lang="pt-BR" sz="2800" dirty="0"/>
              <a:t>UML </a:t>
            </a:r>
            <a:r>
              <a:rPr lang="pt-BR" sz="2800" dirty="0" smtClean="0"/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800" dirty="0" smtClean="0"/>
              <a:t>Diagramas </a:t>
            </a:r>
            <a:r>
              <a:rPr lang="pt-BR" sz="2800" dirty="0"/>
              <a:t>de casos de uso, classes e </a:t>
            </a:r>
            <a:r>
              <a:rPr lang="pt-BR" sz="2800" dirty="0" smtClean="0"/>
              <a:t>sequencia;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800" dirty="0" smtClean="0"/>
              <a:t>Banco de dados PostgreSQL;</a:t>
            </a:r>
            <a:endParaRPr lang="pt-BR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sz="2800" dirty="0" err="1" smtClean="0"/>
              <a:t>Ruby</a:t>
            </a:r>
            <a:r>
              <a:rPr lang="pt-BR" sz="2800" dirty="0" smtClean="0"/>
              <a:t> </a:t>
            </a:r>
            <a:r>
              <a:rPr lang="pt-BR" sz="2800" dirty="0" err="1"/>
              <a:t>on</a:t>
            </a:r>
            <a:r>
              <a:rPr lang="pt-BR" sz="2800" dirty="0"/>
              <a:t> </a:t>
            </a:r>
            <a:r>
              <a:rPr lang="pt-BR" sz="2800" dirty="0" err="1" smtClean="0"/>
              <a:t>Rails</a:t>
            </a:r>
            <a:r>
              <a:rPr lang="pt-BR" sz="2800" dirty="0" smtClean="0"/>
              <a:t>, CSS3, HTML 5, </a:t>
            </a:r>
            <a:r>
              <a:rPr lang="pt-BR" sz="2800" dirty="0" err="1" smtClean="0"/>
              <a:t>Jquery</a:t>
            </a:r>
            <a:r>
              <a:rPr lang="pt-BR" sz="2800" dirty="0" smtClean="0"/>
              <a:t>;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53253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90175" y="145957"/>
            <a:ext cx="3503053" cy="626771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Funcionalidades:</a:t>
            </a:r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31442" y="1481519"/>
            <a:ext cx="9124681" cy="41079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BR" sz="2800" dirty="0" smtClean="0">
                <a:solidFill>
                  <a:schemeClr val="tx1"/>
                </a:solidFill>
              </a:rPr>
              <a:t>Gerenciamento de Usuários, Unidades, funções, totalizando 21 cadastros (CRUD);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BR" sz="2800" dirty="0" smtClean="0">
                <a:solidFill>
                  <a:schemeClr val="tx1"/>
                </a:solidFill>
              </a:rPr>
              <a:t>Solicitação de licenças, férias, afastamento com níveis de aprovação;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BR" sz="2800" dirty="0" smtClean="0">
                <a:solidFill>
                  <a:schemeClr val="tx1"/>
                </a:solidFill>
              </a:rPr>
              <a:t>Importação de boletim externo;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BR" sz="2800" dirty="0" smtClean="0">
                <a:solidFill>
                  <a:schemeClr val="tx1"/>
                </a:solidFill>
              </a:rPr>
              <a:t>Gerenciamento de horas Extras;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BR" sz="2800" dirty="0" smtClean="0">
                <a:solidFill>
                  <a:schemeClr val="tx1"/>
                </a:solidFill>
              </a:rPr>
              <a:t>Gerenciamento de Quadro de Efetivo;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BR" sz="24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BR" sz="24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tx1"/>
              </a:solidFill>
            </a:endParaRPr>
          </a:p>
        </p:txBody>
      </p:sp>
      <p:pic>
        <p:nvPicPr>
          <p:cNvPr id="5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371" y="4615243"/>
            <a:ext cx="2965629" cy="2242757"/>
          </a:xfrm>
        </p:spPr>
      </p:pic>
    </p:spTree>
    <p:extLst>
      <p:ext uri="{BB962C8B-B14F-4D97-AF65-F5344CB8AC3E}">
        <p14:creationId xmlns:p14="http://schemas.microsoft.com/office/powerpoint/2010/main" val="35610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21199" y="145960"/>
            <a:ext cx="4545515" cy="626771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Interface - Protótipo</a:t>
            </a:r>
            <a:endParaRPr lang="pt-BR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875017" y="6003702"/>
            <a:ext cx="4545515" cy="62677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000" dirty="0" smtClean="0">
                <a:solidFill>
                  <a:schemeClr val="tx1"/>
                </a:solidFill>
              </a:rPr>
              <a:t>Interface - Home</a:t>
            </a:r>
            <a:endParaRPr lang="pt-B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31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90175" y="145957"/>
            <a:ext cx="4572000" cy="626771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Diagrama de Classes </a:t>
            </a:r>
            <a:endParaRPr lang="pt-BR" dirty="0"/>
          </a:p>
        </p:txBody>
      </p:sp>
      <p:pic>
        <p:nvPicPr>
          <p:cNvPr id="3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371" y="4615243"/>
            <a:ext cx="2965629" cy="2242757"/>
          </a:xfrm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1491401" y="6014658"/>
            <a:ext cx="8569548" cy="41079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BR" sz="2800" dirty="0" smtClean="0">
                <a:solidFill>
                  <a:schemeClr val="tx1"/>
                </a:solidFill>
              </a:rPr>
              <a:t>27 </a:t>
            </a:r>
            <a:r>
              <a:rPr lang="pt-BR" sz="2800" dirty="0" err="1" smtClean="0">
                <a:solidFill>
                  <a:schemeClr val="tx1"/>
                </a:solidFill>
              </a:rPr>
              <a:t>Controllers</a:t>
            </a:r>
            <a:r>
              <a:rPr lang="pt-BR" sz="2800" dirty="0" smtClean="0">
                <a:solidFill>
                  <a:schemeClr val="tx1"/>
                </a:solidFill>
              </a:rPr>
              <a:t>; 28 </a:t>
            </a:r>
            <a:r>
              <a:rPr lang="pt-BR" sz="2800" dirty="0" err="1" smtClean="0">
                <a:solidFill>
                  <a:schemeClr val="tx1"/>
                </a:solidFill>
              </a:rPr>
              <a:t>Models</a:t>
            </a:r>
            <a:r>
              <a:rPr lang="pt-BR" sz="2800" dirty="0" smtClean="0">
                <a:solidFill>
                  <a:schemeClr val="tx1"/>
                </a:solidFill>
              </a:rPr>
              <a:t>; 81 </a:t>
            </a:r>
            <a:r>
              <a:rPr lang="pt-BR" sz="2800" dirty="0" err="1">
                <a:solidFill>
                  <a:schemeClr val="tx1"/>
                </a:solidFill>
              </a:rPr>
              <a:t>V</a:t>
            </a:r>
            <a:r>
              <a:rPr lang="pt-BR" sz="2800" dirty="0" err="1" smtClean="0">
                <a:solidFill>
                  <a:schemeClr val="tx1"/>
                </a:solidFill>
              </a:rPr>
              <a:t>iews</a:t>
            </a:r>
            <a:r>
              <a:rPr lang="pt-BR" sz="2800" dirty="0" smtClean="0">
                <a:solidFill>
                  <a:schemeClr val="tx1"/>
                </a:solidFill>
              </a:rPr>
              <a:t>;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pt-BR" sz="28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BR" sz="24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BR" sz="24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tx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46" t="39061" r="36260" b="41122"/>
          <a:stretch/>
        </p:blipFill>
        <p:spPr>
          <a:xfrm>
            <a:off x="1962551" y="1255798"/>
            <a:ext cx="7627248" cy="427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37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90175" y="145957"/>
            <a:ext cx="4572000" cy="626771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Implementação</a:t>
            </a:r>
            <a:endParaRPr lang="pt-BR" dirty="0"/>
          </a:p>
        </p:txBody>
      </p:sp>
      <p:pic>
        <p:nvPicPr>
          <p:cNvPr id="5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371" y="4615243"/>
            <a:ext cx="2965629" cy="2242757"/>
          </a:xfrm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431442" y="1017879"/>
            <a:ext cx="10026203" cy="54344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BR" sz="2800" dirty="0" smtClean="0">
                <a:solidFill>
                  <a:schemeClr val="tx1"/>
                </a:solidFill>
              </a:rPr>
              <a:t>O sistema web CRPO/Serra visa agilizar as atividades administrativas;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BR" sz="2800" dirty="0" smtClean="0">
                <a:solidFill>
                  <a:schemeClr val="tx1"/>
                </a:solidFill>
              </a:rPr>
              <a:t>Gerenciar o efetivo;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BR" sz="2800" dirty="0" smtClean="0">
                <a:solidFill>
                  <a:schemeClr val="tx1"/>
                </a:solidFill>
              </a:rPr>
              <a:t>Agilizar o processo de apontamento de horas extras e gerenciamento de escala de serviço;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BR" sz="2800" dirty="0" smtClean="0">
                <a:solidFill>
                  <a:schemeClr val="tx1"/>
                </a:solidFill>
              </a:rPr>
              <a:t>Gerenciar o processo de solicitações e aprovações de dispensa, férias, licenças;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BR" sz="2800" dirty="0" smtClean="0">
                <a:solidFill>
                  <a:schemeClr val="tx1"/>
                </a:solidFill>
              </a:rPr>
              <a:t>Gerenciar o processo de documentos internos e 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pt-BR" sz="2800" dirty="0" smtClean="0">
                <a:solidFill>
                  <a:schemeClr val="tx1"/>
                </a:solidFill>
              </a:rPr>
              <a:t>   externos;</a:t>
            </a:r>
          </a:p>
          <a:p>
            <a:pPr>
              <a:lnSpc>
                <a:spcPct val="150000"/>
              </a:lnSpc>
            </a:pPr>
            <a:endParaRPr lang="pt-BR" sz="24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BR" sz="24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BR" sz="24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67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90175" y="145957"/>
            <a:ext cx="3503053" cy="626771"/>
          </a:xfrm>
        </p:spPr>
        <p:txBody>
          <a:bodyPr>
            <a:normAutofit fontScale="90000"/>
          </a:bodyPr>
          <a:lstStyle/>
          <a:p>
            <a:r>
              <a:rPr lang="pt-BR" dirty="0"/>
              <a:t>Lições aprendidas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31442" y="1481519"/>
            <a:ext cx="9124681" cy="41079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BR" sz="2800" dirty="0">
                <a:solidFill>
                  <a:schemeClr val="tx1"/>
                </a:solidFill>
              </a:rPr>
              <a:t>Levantamento de requisitos</a:t>
            </a:r>
            <a:r>
              <a:rPr lang="pt-BR" sz="2800" dirty="0" smtClean="0">
                <a:solidFill>
                  <a:schemeClr val="tx1"/>
                </a:solidFill>
              </a:rPr>
              <a:t>;</a:t>
            </a:r>
            <a:endParaRPr lang="pt-BR" sz="28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BR" sz="2800" dirty="0" smtClean="0">
                <a:solidFill>
                  <a:schemeClr val="tx1"/>
                </a:solidFill>
              </a:rPr>
              <a:t>Trabalho </a:t>
            </a:r>
            <a:r>
              <a:rPr lang="pt-BR" sz="2800" dirty="0" smtClean="0">
                <a:solidFill>
                  <a:schemeClr val="tx1"/>
                </a:solidFill>
              </a:rPr>
              <a:t>em equipe;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BR" sz="2800" dirty="0" smtClean="0">
                <a:solidFill>
                  <a:schemeClr val="tx1"/>
                </a:solidFill>
              </a:rPr>
              <a:t>Distribuição de responsabilidades;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BR" sz="2800" dirty="0" smtClean="0">
                <a:solidFill>
                  <a:schemeClr val="tx1"/>
                </a:solidFill>
              </a:rPr>
              <a:t>Controle de tempo;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BR" sz="2800" dirty="0" smtClean="0">
                <a:solidFill>
                  <a:schemeClr val="tx1"/>
                </a:solidFill>
              </a:rPr>
              <a:t>Assiduidade nas entregas;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BR" sz="24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tx1"/>
              </a:solidFill>
            </a:endParaRPr>
          </a:p>
        </p:txBody>
      </p:sp>
      <p:pic>
        <p:nvPicPr>
          <p:cNvPr id="5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371" y="4615243"/>
            <a:ext cx="2965629" cy="2242757"/>
          </a:xfrm>
        </p:spPr>
      </p:pic>
    </p:spTree>
    <p:extLst>
      <p:ext uri="{BB962C8B-B14F-4D97-AF65-F5344CB8AC3E}">
        <p14:creationId xmlns:p14="http://schemas.microsoft.com/office/powerpoint/2010/main" val="270241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486</TotalTime>
  <Words>444</Words>
  <Application>Microsoft Office PowerPoint</Application>
  <PresentationFormat>Widescreen</PresentationFormat>
  <Paragraphs>106</Paragraphs>
  <Slides>12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Arial</vt:lpstr>
      <vt:lpstr>Calibri</vt:lpstr>
      <vt:lpstr>Times New Roman</vt:lpstr>
      <vt:lpstr>Trebuchet MS</vt:lpstr>
      <vt:lpstr>Wingdings</vt:lpstr>
      <vt:lpstr>Wingdings 3</vt:lpstr>
      <vt:lpstr>Facetado</vt:lpstr>
      <vt:lpstr>CRPO/SERRA</vt:lpstr>
      <vt:lpstr>CRPO</vt:lpstr>
      <vt:lpstr>Introdução</vt:lpstr>
      <vt:lpstr>Introdução</vt:lpstr>
      <vt:lpstr>Funcionalidades:</vt:lpstr>
      <vt:lpstr>Interface - Protótipo</vt:lpstr>
      <vt:lpstr>Diagrama de Classes </vt:lpstr>
      <vt:lpstr>Implementação</vt:lpstr>
      <vt:lpstr>Lições aprendidas</vt:lpstr>
      <vt:lpstr>Futuras Implementações</vt:lpstr>
      <vt:lpstr>Conclusão</vt:lpstr>
      <vt:lpstr>Referencias Bibliográficas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CRPO/SERRA</dc:title>
  <dc:creator>Diogo</dc:creator>
  <cp:lastModifiedBy>Diogo</cp:lastModifiedBy>
  <cp:revision>38</cp:revision>
  <dcterms:created xsi:type="dcterms:W3CDTF">2016-06-07T23:08:26Z</dcterms:created>
  <dcterms:modified xsi:type="dcterms:W3CDTF">2016-11-26T18:42:33Z</dcterms:modified>
</cp:coreProperties>
</file>