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</p:sldMasterIdLst>
  <p:notesMasterIdLst>
    <p:notesMasterId r:id="rId51"/>
  </p:notesMasterIdLst>
  <p:sldIdLst>
    <p:sldId id="256" r:id="rId3"/>
    <p:sldId id="30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3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9144000" cy="6858000" type="screen4x3"/>
  <p:notesSz cx="9601200" cy="7315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D886A1F-3D04-48C2-AF9F-01277F518143}">
  <a:tblStyle styleId="{1D886A1F-3D04-48C2-AF9F-01277F518143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438775" y="0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6948486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438775" y="6948486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41824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5438775" y="6948486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00" cy="329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5438775" y="6948486"/>
            <a:ext cx="4160700" cy="3651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5438775" y="6948486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/>
        </p:nvSpPr>
        <p:spPr>
          <a:xfrm>
            <a:off x="5438775" y="6948486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5438775" y="6948486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130595" y="2404533"/>
            <a:ext cx="5826718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130595" y="4050833"/>
            <a:ext cx="5826718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09599" y="2777068"/>
            <a:ext cx="2790182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1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3"/>
          </p:nvPr>
        </p:nvSpPr>
        <p:spPr>
          <a:xfrm>
            <a:off x="3866639" y="2160983"/>
            <a:ext cx="309067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4"/>
          </p:nvPr>
        </p:nvSpPr>
        <p:spPr>
          <a:xfrm>
            <a:off x="3866639" y="2737246"/>
            <a:ext cx="3090671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3869203" y="2160590"/>
            <a:ext cx="3088109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09597" y="2700867"/>
            <a:ext cx="6347715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09597" y="4527448"/>
            <a:ext cx="6347715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 rot="5400000">
            <a:off x="3840992" y="2745919"/>
            <a:ext cx="5251450" cy="978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2"/>
            <a:ext cx="5251450" cy="5195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1843087" y="927099"/>
            <a:ext cx="3881436" cy="634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15847" y="609600"/>
            <a:ext cx="6341465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5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09597" y="1931988"/>
            <a:ext cx="6347715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3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3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3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3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09599" y="5367337"/>
            <a:ext cx="6347713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7937" y="-7936"/>
            <a:ext cx="9170987" cy="6873874"/>
            <a:chOff x="0" y="0"/>
            <a:chExt cx="2147483646" cy="2147483647"/>
          </a:xfrm>
        </p:grpSpPr>
        <p:cxnSp>
          <p:nvCxnSpPr>
            <p:cNvPr id="11" name="Shape 11"/>
            <p:cNvCxnSpPr/>
            <p:nvPr/>
          </p:nvCxnSpPr>
          <p:spPr>
            <a:xfrm rot="10800000" flipH="1">
              <a:off x="1203289800" y="1306840376"/>
              <a:ext cx="941963470" cy="83816316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1651224280" y="2479859"/>
              <a:ext cx="285116794" cy="2142523858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3" name="Shape 13"/>
            <p:cNvSpPr/>
            <p:nvPr/>
          </p:nvSpPr>
          <p:spPr>
            <a:xfrm>
              <a:off x="1615909855" y="2479859"/>
              <a:ext cx="531202063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1689140796" y="0"/>
              <a:ext cx="456112492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556433108" y="1226991909"/>
              <a:ext cx="588448531" cy="9180118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643417890" y="0"/>
              <a:ext cx="501835418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944519030" y="0"/>
              <a:ext cx="200734210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897309586" y="0"/>
              <a:ext cx="249802430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1891361900" y="1531508034"/>
              <a:ext cx="256121746" cy="6134957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0"/>
              <a:ext cx="202221315" cy="17799812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Shape 33"/>
          <p:cNvGrpSpPr/>
          <p:nvPr/>
        </p:nvGrpSpPr>
        <p:grpSpPr>
          <a:xfrm>
            <a:off x="-7936" y="-7936"/>
            <a:ext cx="9170986" cy="6873874"/>
            <a:chOff x="0" y="0"/>
            <a:chExt cx="2147483647" cy="2147483647"/>
          </a:xfrm>
        </p:grpSpPr>
        <p:sp>
          <p:nvSpPr>
            <p:cNvPr id="34" name="Shape 34"/>
            <p:cNvSpPr/>
            <p:nvPr/>
          </p:nvSpPr>
          <p:spPr>
            <a:xfrm>
              <a:off x="0" y="1256253278"/>
              <a:ext cx="107058344" cy="8912303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Shape 35"/>
            <p:cNvCxnSpPr/>
            <p:nvPr/>
          </p:nvCxnSpPr>
          <p:spPr>
            <a:xfrm rot="10800000" flipH="1">
              <a:off x="1203289667" y="1306840371"/>
              <a:ext cx="941963367" cy="83816316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1651224334" y="2479859"/>
              <a:ext cx="285116763" cy="2142523849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" name="Shape 37"/>
            <p:cNvSpPr/>
            <p:nvPr/>
          </p:nvSpPr>
          <p:spPr>
            <a:xfrm>
              <a:off x="1615909913" y="2479859"/>
              <a:ext cx="531202005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689140846" y="0"/>
              <a:ext cx="456112442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1556432937" y="1226991904"/>
              <a:ext cx="588448467" cy="918011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1643417945" y="0"/>
              <a:ext cx="50183536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1944519052" y="0"/>
              <a:ext cx="200734188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897309613" y="0"/>
              <a:ext cx="24980240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1891361927" y="1531508028"/>
              <a:ext cx="256121718" cy="6134957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3schools.com/html/html_basic.asp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Langage_de_balisage" TargetMode="External"/><Relationship Id="rId4" Type="http://schemas.openxmlformats.org/officeDocument/2006/relationships/hyperlink" Target="http://fr.wikipedia.org/wiki/Hypertex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www.wikipedia.org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130300" y="2405061"/>
            <a:ext cx="5827712" cy="16462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HTML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130300" y="4051300"/>
            <a:ext cx="5827712" cy="1096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Cours 1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912" y="5297487"/>
            <a:ext cx="2073274" cy="72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Structure générale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762000" y="3500437"/>
            <a:ext cx="6548437" cy="2308225"/>
          </a:xfrm>
          <a:prstGeom prst="rect">
            <a:avLst/>
          </a:prstGeom>
          <a:noFill/>
          <a:ln w="57150" cap="flat" cmpd="thickThin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&lt;html&gt;</a:t>
            </a:r>
          </a:p>
          <a:p>
            <a:pPr marL="4587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&lt;head&gt;</a:t>
            </a:r>
          </a:p>
          <a:p>
            <a:pPr marL="4587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&lt;title&gt;&lt;/title&gt;</a:t>
            </a:r>
          </a:p>
          <a:p>
            <a:pPr marL="4587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&lt;/head&gt;</a:t>
            </a:r>
          </a:p>
          <a:p>
            <a:pPr marL="4587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&lt;body&gt;</a:t>
            </a:r>
          </a:p>
          <a:p>
            <a:pPr marL="4587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Le contenu</a:t>
            </a:r>
          </a:p>
          <a:p>
            <a:pPr marL="4587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&lt;/body&gt;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&lt;/html&gt;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20712" y="1557337"/>
            <a:ext cx="6832599" cy="187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document HTML est séparé en deux parties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AutoNum type="arabicPeriod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L’en-tête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contient les informations sur le document, notamment son titre et des métadonnées pour le référencement.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AutoNum type="arabicPeriod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corps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contient ce qui est visible dans le site.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 de base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&lt;!DOCTYPE html&gt;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&lt;html&gt;</a:t>
            </a:r>
          </a:p>
          <a:p>
            <a:pPr marL="400050" marR="0" lvl="1" indent="-6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&lt;head&gt;</a:t>
            </a:r>
          </a:p>
          <a:p>
            <a:pPr marL="400050" marR="0" lvl="1" indent="-6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&lt;title&gt;&lt;/title&gt;</a:t>
            </a:r>
          </a:p>
          <a:p>
            <a:pPr marL="400050" marR="0" lvl="1" indent="-6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&lt;/head&gt;</a:t>
            </a:r>
          </a:p>
          <a:p>
            <a:pPr marL="400050" marR="0" lvl="1" indent="-6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&lt;body&gt;</a:t>
            </a:r>
          </a:p>
          <a:p>
            <a:pPr marL="400050" marR="0" lvl="1" indent="-6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marR="0" lvl="1" indent="-6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&lt;/body&gt;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&lt;/html&gt;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head + body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HEAD contient des informations qui ne sont </a:t>
            </a:r>
            <a:r>
              <a:rPr lang="en-US" sz="24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pas visibles </a:t>
            </a:r>
            <a: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dans l’espace prévu dans le navigateur pour afficher le site web. Le titre du site web par exemple.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&lt;head&gt;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&lt;title&gt;Titre de mon document&lt;/title&gt;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&lt;/head&gt;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head + body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BODY contient tout ce qui est </a:t>
            </a:r>
            <a:r>
              <a:rPr lang="en-US" sz="2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visible</a:t>
            </a: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dans le site web.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&lt;body&gt;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		&lt;p&gt;Ceci est un paragraphe&lt;/p&gt;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&lt;/body&gt;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Balise, attribut, valeur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2636836"/>
            <a:ext cx="7427912" cy="3489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4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Toujours dans le même ordre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4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HEAD + BODY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600075" y="3179750"/>
            <a:ext cx="6404100" cy="1200300"/>
          </a:xfrm>
          <a:prstGeom prst="rect">
            <a:avLst/>
          </a:prstGeom>
          <a:noFill/>
          <a:ln w="57150" cap="flat" cmpd="thinThick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&lt;body&gt;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Ceci est du texte&lt;br&gt;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Ceci pointe vers le &lt;a href="doc2.html"&gt;document 2&lt;/a&gt;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&lt;/body&gt;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1019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hyperlien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ou 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lien hypertexte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ou simplement 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lien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est une référence dans un système hypertexte permettant de passer d’un document à un autre.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liens hypertexte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Résultat</a:t>
            </a:r>
          </a:p>
        </p:txBody>
      </p:sp>
      <p:pic>
        <p:nvPicPr>
          <p:cNvPr id="235" name="Shape 2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94" t="1" r="1" b="-469"/>
          <a:stretch/>
        </p:blipFill>
        <p:spPr>
          <a:xfrm>
            <a:off x="1258887" y="1930400"/>
            <a:ext cx="5043487" cy="27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Résumé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612775" y="1484312"/>
            <a:ext cx="4679950" cy="5078411"/>
          </a:xfrm>
          <a:prstGeom prst="rect">
            <a:avLst/>
          </a:prstGeom>
          <a:noFill/>
          <a:ln w="57150" cap="flat" cmpd="thinThick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&lt;html&gt;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&lt;head&gt;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&lt;title&gt;Document 1&lt;/title&gt;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&lt;/head&gt;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&lt;body&gt;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Ceci est du texte&lt;br&gt;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Ceci pointe vers le &lt;a href="Document2.html"&gt;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document 2&lt;/a&gt;&lt;br&gt;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&lt;a href="Document3.html"&gt;Ceci pointe vers le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document 3&lt;/a&gt;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&lt;/body&gt;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-US" sz="18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&lt;/html&gt;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r="61468"/>
          <a:stretch/>
        </p:blipFill>
        <p:spPr>
          <a:xfrm>
            <a:off x="5508625" y="1484312"/>
            <a:ext cx="3170236" cy="4525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Balise, attribut, valeur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Élément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Nom, notion abstraite.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Forme concrète d'un élément. On parlera aussi de balise ouvrante et fermante. Par exemple &lt;html&gt; est la balise ouvrante de l'élément html.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Propriété d'une balise. Il permet de préciser le rôle ou certaines propriétés d'une balise dans le document. On lui assigne une valeur.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Précise l’attribut.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Balise, attribut, valeur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2636836"/>
            <a:ext cx="7499349" cy="3489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4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Toujours dans le même ordre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4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 &gt; attribut(s) &gt; valeur(s)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 txBox="1">
            <a:spLocks/>
          </p:cNvSpPr>
          <p:nvPr/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pPr algn="l"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dirty="0" smtClean="0"/>
              <a:t>Note</a:t>
            </a:r>
            <a:endParaRPr lang="en-US" sz="3600" dirty="0"/>
          </a:p>
        </p:txBody>
      </p:sp>
      <p:sp>
        <p:nvSpPr>
          <p:cNvPr id="5" name="Shape 151"/>
          <p:cNvSpPr txBox="1">
            <a:spLocks/>
          </p:cNvSpPr>
          <p:nvPr/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dirty="0"/>
              <a:t>L</a:t>
            </a:r>
            <a:r>
              <a:rPr lang="en-US" dirty="0" smtClean="0"/>
              <a:t>es notes de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cours</a:t>
            </a:r>
            <a:r>
              <a:rPr lang="en-US" dirty="0" smtClean="0"/>
              <a:t> </a:t>
            </a:r>
            <a:r>
              <a:rPr lang="en-US" dirty="0" err="1" smtClean="0"/>
              <a:t>ont</a:t>
            </a:r>
            <a:r>
              <a:rPr lang="en-US" dirty="0" smtClean="0"/>
              <a:t>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réalisées</a:t>
            </a:r>
            <a:r>
              <a:rPr lang="en-US" dirty="0" smtClean="0"/>
              <a:t> par François </a:t>
            </a:r>
            <a:r>
              <a:rPr lang="en-US" dirty="0" err="1" smtClean="0"/>
              <a:t>Gosselin</a:t>
            </a:r>
            <a:r>
              <a:rPr lang="en-US" dirty="0" smtClean="0"/>
              <a:t> </a:t>
            </a:r>
            <a:r>
              <a:rPr lang="en-US" dirty="0" err="1" smtClean="0"/>
              <a:t>Couillard</a:t>
            </a:r>
            <a:r>
              <a:rPr lang="en-US" dirty="0" smtClean="0"/>
              <a:t> et par la suite </a:t>
            </a:r>
            <a:r>
              <a:rPr lang="en-US" dirty="0" err="1" smtClean="0"/>
              <a:t>adaptées</a:t>
            </a:r>
            <a:r>
              <a:rPr lang="en-US" dirty="0" smtClean="0"/>
              <a:t> par Guillaume </a:t>
            </a:r>
            <a:r>
              <a:rPr lang="en-US" dirty="0" err="1" smtClean="0"/>
              <a:t>Croteau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16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Balise, attribut, valeur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09600" y="1484312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&lt;a href="http://www.perdu.com"&gt;vous êtes-perdus?&lt;/a&gt;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AutoNum type="arabicPeriod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est la balise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AutoNum type="arabicPeriod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href est l’attribut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AutoNum type="arabicPeriod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http://www.perdu.com est la valeur </a:t>
            </a:r>
            <a:b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 l’attribut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7318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Balise, attribut, valeur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09600" y="1412875"/>
            <a:ext cx="6348411" cy="2879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&lt;a href="http://www.perdu.com" title="Perdu!" &gt;vous êtes-perdus?&lt;/a&gt;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 encore…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&lt;a href="http://www.perdu.com" title="Perdu!" target="_blank"&gt;vous êtes-perdus?&lt;/a&gt;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Balise, attribut, valeur</a:t>
            </a:r>
          </a:p>
        </p:txBody>
      </p:sp>
      <p:pic>
        <p:nvPicPr>
          <p:cNvPr id="281" name="Shape 281" descr="C:\Users\Hecate\Documents\cute_white_cat_5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7900" y="1700211"/>
            <a:ext cx="4129086" cy="309721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179386" y="1711325"/>
            <a:ext cx="4378324" cy="3484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Char char="•"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</a:t>
            </a:r>
            <a:r>
              <a:rPr lang="en-US" sz="20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&lt;chat&gt;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Char char="•"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Possède les </a:t>
            </a:r>
            <a:r>
              <a:rPr lang="en-US" sz="20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attributs</a:t>
            </a: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nom, couleur et age.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Char char="•"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</a:t>
            </a:r>
            <a:r>
              <a:rPr lang="en-US" sz="20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0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l’attribut</a:t>
            </a: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nom est « Fripon ».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Char char="•"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</a:t>
            </a:r>
            <a:r>
              <a:rPr lang="en-US" sz="20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0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l’attribut</a:t>
            </a: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couleur est « blanc ».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Char char="•"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</a:t>
            </a:r>
            <a:r>
              <a:rPr lang="en-US" sz="20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0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l’attribut</a:t>
            </a: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âge est « 6 ».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179386" y="5008562"/>
            <a:ext cx="8507411" cy="585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&lt;chat nom=</a:t>
            </a:r>
            <a:r>
              <a:rPr lang="en-US" sz="3200">
                <a:solidFill>
                  <a:srgbClr val="404040"/>
                </a:solidFill>
              </a:rPr>
              <a:t>"</a:t>
            </a:r>
            <a:r>
              <a:rPr lang="en-US" sz="32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Fripon</a:t>
            </a:r>
            <a:r>
              <a:rPr lang="en-US" sz="3200">
                <a:solidFill>
                  <a:srgbClr val="404040"/>
                </a:solidFill>
              </a:rPr>
              <a:t>"</a:t>
            </a:r>
            <a:r>
              <a:rPr lang="en-US" sz="32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couleur=</a:t>
            </a:r>
            <a:r>
              <a:rPr lang="en-US" sz="3200">
                <a:solidFill>
                  <a:srgbClr val="404040"/>
                </a:solidFill>
              </a:rPr>
              <a:t>"</a:t>
            </a:r>
            <a:r>
              <a:rPr lang="en-US" sz="32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blanc</a:t>
            </a:r>
            <a:r>
              <a:rPr lang="en-US" sz="3200">
                <a:solidFill>
                  <a:srgbClr val="404040"/>
                </a:solidFill>
              </a:rPr>
              <a:t>"</a:t>
            </a:r>
            <a:r>
              <a:rPr lang="en-US" sz="32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age=</a:t>
            </a:r>
            <a:r>
              <a:rPr lang="en-US" sz="3200">
                <a:solidFill>
                  <a:srgbClr val="404040"/>
                </a:solidFill>
              </a:rPr>
              <a:t>"</a:t>
            </a:r>
            <a:r>
              <a:rPr lang="en-US" sz="32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3200">
                <a:solidFill>
                  <a:srgbClr val="404040"/>
                </a:solidFill>
              </a:rPr>
              <a:t>"</a:t>
            </a:r>
            <a:r>
              <a:rPr lang="en-US" sz="32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Quelques balises</a:t>
            </a:r>
          </a:p>
        </p:txBody>
      </p:sp>
      <p:graphicFrame>
        <p:nvGraphicFramePr>
          <p:cNvPr id="289" name="Shape 289"/>
          <p:cNvGraphicFramePr/>
          <p:nvPr/>
        </p:nvGraphicFramePr>
        <p:xfrm>
          <a:off x="609600" y="2160586"/>
          <a:ext cx="6348400" cy="2500550"/>
        </p:xfrm>
        <a:graphic>
          <a:graphicData uri="http://schemas.openxmlformats.org/drawingml/2006/table">
            <a:tbl>
              <a:tblPr>
                <a:noFill/>
                <a:tableStyleId>{1D886A1F-3D04-48C2-AF9F-01277F518143}</a:tableStyleId>
              </a:tblPr>
              <a:tblGrid>
                <a:gridCol w="1230300"/>
                <a:gridCol w="1666875"/>
                <a:gridCol w="34512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1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Balise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1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Usage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1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Exemple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Fait un paragraphe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&lt;p&gt;Ceci est un paragraphe&lt;/p&gt;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H1, h2 etc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Fait de titre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&lt;h1&gt;Ceci est un titre&lt;/h1&gt;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&lt;br&gt;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Retour de chariot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Ligne 1&lt;br&gt;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Ligne 2&lt;br&gt;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Quelques guides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Écrivez le code HTML en minuscule et sans caractères spéciaux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Fermez les balises fermantes</a:t>
            </a:r>
            <a:b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(par exemple &lt;html&gt;...&lt;/html&gt;) dans le bon ordre.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Mettez les valeurs des attributs entre "guillemets doubles</a:t>
            </a:r>
            <a:r>
              <a:rPr lang="en-US"/>
              <a:t>"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Assurez-vous que votre fichier HTML possède bien l’extension .htm ou .html.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Respectez la hiérarchie.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Hiérarchie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43362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&lt;head&gt;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&lt;title&gt;Pop&lt;/title&gt;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&lt;/head&gt;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&lt;body&gt;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&lt;p&gt;Allo &lt;br&gt;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la!&lt;/p&gt;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&lt;/body&gt;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203575" y="1601775"/>
            <a:ext cx="36453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Char char="•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Head est le « frère » de « body ».</a:t>
            </a:r>
          </a:p>
          <a:p>
            <a:pPr marL="342900" marR="0" lvl="0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Char char="•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Title est l’enfant de head.</a:t>
            </a:r>
          </a:p>
          <a:p>
            <a:pPr marL="342900" marR="0" lvl="0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Char char="•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Head est le parent de title.</a:t>
            </a:r>
          </a:p>
          <a:p>
            <a:pPr marL="342900" marR="0" lvl="0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Char char="•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Br est enfant de p et petit-enfant de body.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Titres et paragraphes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14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titres </a:t>
            </a:r>
            <a:r>
              <a:rPr lang="en-US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sont au nombre de 6, chacun ayant un niveau d'importance. Le plus haut niveau d'importance est le titre &lt;h1&gt;, suivit de &lt;h2&gt; et ainsi de suite jusqu'à &lt;h6&gt;. </a:t>
            </a:r>
          </a:p>
          <a:p>
            <a:pPr marL="342900" marR="0" lvl="0" indent="-3149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paragraphe </a:t>
            </a:r>
            <a:r>
              <a:rPr lang="en-US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 défini par l'élément &lt;p&gt;.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3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Deux types de balises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09600" y="2160579"/>
            <a:ext cx="6348300" cy="235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dirty="0" smtClean="0"/>
              <a:t>1. type </a:t>
            </a:r>
            <a:r>
              <a:rPr lang="en-US" dirty="0"/>
              <a:t>en </a:t>
            </a:r>
            <a:r>
              <a:rPr lang="en-US" dirty="0" err="1"/>
              <a:t>ligne</a:t>
            </a:r>
            <a:r>
              <a:rPr lang="en-US" dirty="0"/>
              <a:t> (inline) :  </a:t>
            </a:r>
            <a:r>
              <a:rPr lang="en-US" dirty="0" err="1"/>
              <a:t>i</a:t>
            </a:r>
            <a:r>
              <a:rPr lang="en-US" dirty="0"/>
              <a:t>, b, </a:t>
            </a:r>
            <a:r>
              <a:rPr lang="en-US" dirty="0" smtClean="0"/>
              <a:t>u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500" dirty="0" err="1"/>
              <a:t>Exemple</a:t>
            </a:r>
            <a:r>
              <a:rPr lang="en-US" sz="1500" dirty="0" smtClean="0"/>
              <a:t>: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500" dirty="0" smtClean="0"/>
              <a:t>Le HTML, </a:t>
            </a:r>
            <a:r>
              <a:rPr lang="en-US" sz="1500" dirty="0" err="1" smtClean="0"/>
              <a:t>c’est</a:t>
            </a:r>
            <a:r>
              <a:rPr lang="en-US" sz="1500" dirty="0" smtClean="0"/>
              <a:t> </a:t>
            </a:r>
            <a:r>
              <a:rPr lang="en-US" sz="1500" b="1" dirty="0" err="1" smtClean="0"/>
              <a:t>tripant</a:t>
            </a:r>
            <a:r>
              <a:rPr lang="en-US" sz="1500" dirty="0" smtClean="0"/>
              <a:t>!</a:t>
            </a:r>
            <a:endParaRPr lang="en-US" sz="1500" dirty="0"/>
          </a:p>
        </p:txBody>
      </p:sp>
      <p:graphicFrame>
        <p:nvGraphicFramePr>
          <p:cNvPr id="316" name="Shape 316"/>
          <p:cNvGraphicFramePr/>
          <p:nvPr>
            <p:extLst>
              <p:ext uri="{D42A27DB-BD31-4B8C-83A1-F6EECF244321}">
                <p14:modId xmlns:p14="http://schemas.microsoft.com/office/powerpoint/2010/main" val="2748711399"/>
              </p:ext>
            </p:extLst>
          </p:nvPr>
        </p:nvGraphicFramePr>
        <p:xfrm>
          <a:off x="609600" y="3874086"/>
          <a:ext cx="6138900" cy="517525"/>
        </p:xfrm>
        <a:graphic>
          <a:graphicData uri="http://schemas.openxmlformats.org/drawingml/2006/table">
            <a:tbl>
              <a:tblPr>
                <a:noFill/>
                <a:tableStyleId>{1D886A1F-3D04-48C2-AF9F-01277F518143}</a:tableStyleId>
              </a:tblPr>
              <a:tblGrid>
                <a:gridCol w="6138900"/>
              </a:tblGrid>
              <a:tr h="51752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Le </a:t>
                      </a:r>
                      <a:r>
                        <a:rPr lang="en-US" sz="1800" dirty="0" smtClean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HTML,</a:t>
                      </a:r>
                      <a:r>
                        <a:rPr lang="en-US" sz="1800" baseline="0" dirty="0" smtClean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c’est</a:t>
                      </a:r>
                      <a:r>
                        <a:rPr lang="en-US" sz="1800" dirty="0" smtClean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&lt;b</a:t>
                      </a:r>
                      <a:r>
                        <a:rPr lang="en-US" sz="1800" dirty="0" smtClean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</a:t>
                      </a:r>
                      <a:r>
                        <a:rPr lang="en-US" sz="1800" dirty="0" err="1" smtClean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tripant</a:t>
                      </a:r>
                      <a:r>
                        <a:rPr lang="en-US" sz="1800" dirty="0" smtClean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/b</a:t>
                      </a:r>
                      <a:r>
                        <a:rPr lang="en-US" sz="1800" dirty="0" smtClean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&gt;!</a:t>
                      </a:r>
                      <a:endParaRPr lang="en-US" sz="1800" dirty="0">
                        <a:solidFill>
                          <a:srgbClr val="40404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5425" marB="454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/>
              <a:t>Balise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de type en ligne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Elles sont affichées dans une succession horizontale. </a:t>
            </a:r>
          </a:p>
        </p:txBody>
      </p:sp>
      <p:graphicFrame>
        <p:nvGraphicFramePr>
          <p:cNvPr id="323" name="Shape 323"/>
          <p:cNvGraphicFramePr/>
          <p:nvPr/>
        </p:nvGraphicFramePr>
        <p:xfrm>
          <a:off x="539750" y="2924175"/>
          <a:ext cx="7056425" cy="2447925"/>
        </p:xfrm>
        <a:graphic>
          <a:graphicData uri="http://schemas.openxmlformats.org/drawingml/2006/table">
            <a:tbl>
              <a:tblPr>
                <a:noFill/>
                <a:tableStyleId>{1D886A1F-3D04-48C2-AF9F-01277F518143}</a:tableStyleId>
              </a:tblPr>
              <a:tblGrid>
                <a:gridCol w="3600450"/>
                <a:gridCol w="3455975"/>
              </a:tblGrid>
              <a:tr h="24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Le format de texte &lt;font&gt;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L'élément &lt;span&gt;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Le lien &lt;a&gt;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L'image &lt;img&gt; </a:t>
                      </a:r>
                    </a:p>
                  </a:txBody>
                  <a:tcPr marL="91425" marR="91425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Les emphases &lt;em&gt; et &lt;strong&gt;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Le gras &lt;b&gt; et &lt;strong&gt;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0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L’italique &lt;i&gt; ou &lt;em&gt;</a:t>
                      </a:r>
                    </a:p>
                  </a:txBody>
                  <a:tcPr marL="91425" marR="914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Deux types de balises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09600" y="2160585"/>
            <a:ext cx="6348300" cy="39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dirty="0"/>
              <a:t>2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type bloc (block) : p, h1,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ul</a:t>
            </a:r>
            <a:endParaRPr lang="en-US" sz="1800" b="0" i="0" u="none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500" dirty="0" err="1"/>
              <a:t>Exemple</a:t>
            </a:r>
            <a:r>
              <a:rPr lang="en-US" sz="1500" dirty="0"/>
              <a:t>: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500" dirty="0" err="1"/>
              <a:t>Ceci</a:t>
            </a:r>
            <a:r>
              <a:rPr lang="en-US" sz="1500" dirty="0"/>
              <a:t> </a:t>
            </a:r>
            <a:r>
              <a:rPr lang="en-US" sz="1500" dirty="0" err="1"/>
              <a:t>est</a:t>
            </a:r>
            <a:endParaRPr lang="en-US" sz="1500" dirty="0"/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500" dirty="0"/>
              <a:t>un </a:t>
            </a:r>
            <a:r>
              <a:rPr lang="en-US" sz="1500" dirty="0" err="1"/>
              <a:t>exemple</a:t>
            </a:r>
            <a:endParaRPr lang="en-US" sz="1500" dirty="0"/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500" dirty="0"/>
              <a:t>de type bloc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5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5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5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dirty="0"/>
          </a:p>
        </p:txBody>
      </p:sp>
      <p:graphicFrame>
        <p:nvGraphicFramePr>
          <p:cNvPr id="330" name="Shape 330"/>
          <p:cNvGraphicFramePr/>
          <p:nvPr/>
        </p:nvGraphicFramePr>
        <p:xfrm>
          <a:off x="609600" y="4387561"/>
          <a:ext cx="6138900" cy="1188130"/>
        </p:xfrm>
        <a:graphic>
          <a:graphicData uri="http://schemas.openxmlformats.org/drawingml/2006/table">
            <a:tbl>
              <a:tblPr>
                <a:noFill/>
                <a:tableStyleId>{1D886A1F-3D04-48C2-AF9F-01277F518143}</a:tableStyleId>
              </a:tblPr>
              <a:tblGrid>
                <a:gridCol w="6138900"/>
              </a:tblGrid>
              <a:tr h="51752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0" i="0" u="none" dirty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&lt;p&gt;</a:t>
                      </a:r>
                      <a:r>
                        <a:rPr lang="en-US" sz="2400" dirty="0" err="1">
                          <a:solidFill>
                            <a:srgbClr val="404040"/>
                          </a:solidFill>
                        </a:rPr>
                        <a:t>Ceci</a:t>
                      </a:r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404040"/>
                          </a:solidFill>
                        </a:rPr>
                        <a:t>est</a:t>
                      </a:r>
                      <a:r>
                        <a:rPr lang="en-US" sz="2400" b="0" i="0" u="none" dirty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&lt;/p&gt;</a:t>
                      </a:r>
                    </a:p>
                    <a:p>
                      <a:pPr marL="457200" lvl="0" indent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&lt;p&gt;un </a:t>
                      </a:r>
                      <a:r>
                        <a:rPr lang="en-US" sz="2400" dirty="0" err="1">
                          <a:solidFill>
                            <a:srgbClr val="404040"/>
                          </a:solidFill>
                        </a:rPr>
                        <a:t>exemple</a:t>
                      </a:r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&lt;/p&gt;</a:t>
                      </a:r>
                    </a:p>
                    <a:p>
                      <a:pPr marL="457200" lvl="0" indent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&lt;p&gt;de type bloc&lt;/p&gt;</a:t>
                      </a:r>
                    </a:p>
                  </a:txBody>
                  <a:tcPr marL="0" marR="0" marT="45425" marB="454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Aujourd’hui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HTML qu’est-ce que c’est?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Balise, attribut, valeur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Titres et paragraphes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Type bloc et type en ligne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Insérer une image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L’encodage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Type bloc</a:t>
            </a:r>
          </a:p>
        </p:txBody>
      </p:sp>
      <p:graphicFrame>
        <p:nvGraphicFramePr>
          <p:cNvPr id="336" name="Shape 336"/>
          <p:cNvGraphicFramePr/>
          <p:nvPr/>
        </p:nvGraphicFramePr>
        <p:xfrm>
          <a:off x="477837" y="3644900"/>
          <a:ext cx="6973875" cy="517569"/>
        </p:xfrm>
        <a:graphic>
          <a:graphicData uri="http://schemas.openxmlformats.org/drawingml/2006/table">
            <a:tbl>
              <a:tblPr>
                <a:noFill/>
                <a:tableStyleId>{1D886A1F-3D04-48C2-AF9F-01277F518143}</a:tableStyleId>
              </a:tblPr>
              <a:tblGrid>
                <a:gridCol w="69738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h1</a:t>
                      </a:r>
                    </a:p>
                  </a:txBody>
                  <a:tcPr marL="91425" marR="91425" marT="45425" marB="454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7" name="Shape 337"/>
          <p:cNvGraphicFramePr/>
          <p:nvPr/>
        </p:nvGraphicFramePr>
        <p:xfrm>
          <a:off x="477837" y="4221162"/>
          <a:ext cx="6973875" cy="517569"/>
        </p:xfrm>
        <a:graphic>
          <a:graphicData uri="http://schemas.openxmlformats.org/drawingml/2006/table">
            <a:tbl>
              <a:tblPr>
                <a:noFill/>
                <a:tableStyleId>{1D886A1F-3D04-48C2-AF9F-01277F518143}</a:tableStyleId>
              </a:tblPr>
              <a:tblGrid>
                <a:gridCol w="69738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91425" marR="91425" marT="45425" marB="454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Shape 338"/>
          <p:cNvGraphicFramePr/>
          <p:nvPr/>
        </p:nvGraphicFramePr>
        <p:xfrm>
          <a:off x="477837" y="4797425"/>
          <a:ext cx="6973875" cy="517569"/>
        </p:xfrm>
        <a:graphic>
          <a:graphicData uri="http://schemas.openxmlformats.org/drawingml/2006/table">
            <a:tbl>
              <a:tblPr>
                <a:noFill/>
                <a:tableStyleId>{1D886A1F-3D04-48C2-AF9F-01277F518143}</a:tableStyleId>
              </a:tblPr>
              <a:tblGrid>
                <a:gridCol w="69738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</a:p>
                  </a:txBody>
                  <a:tcPr marL="91425" marR="91425" marT="45425" marB="454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1339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Elles sont affichées dans une succession verticale.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élément de type bloc se sépare du reste du texte et occupe toute la largeur possible.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Type bloc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titres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h1, h2, h3, h4, h5, h6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paragraphe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listes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et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éléments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liste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ul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ol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li, dl,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dd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bloc de citation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blockquote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l'élément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div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navigateurs lisent le code verticalement, de haut en bas, de gauche à droite.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 utilise la totalité de l'espace disponible en largeur comme en hauteur.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Flux normal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Exercice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Faire 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laboratoire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1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partie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1 et 2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Références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285750" indent="-285750">
              <a:buSzPct val="25000"/>
              <a:buFont typeface="Wingdings" charset="2"/>
              <a:buChar char="²"/>
            </a:pPr>
            <a:r>
              <a:rPr lang="nl-NL" u="sng" dirty="0">
                <a:solidFill>
                  <a:schemeClr val="hlink"/>
                </a:solidFill>
                <a:hlinkClick r:id="rId3"/>
              </a:rPr>
              <a:t>http://www.w3schools.com</a:t>
            </a:r>
            <a:r>
              <a:rPr lang="nl-NL" u="sng" dirty="0" smtClean="0">
                <a:solidFill>
                  <a:schemeClr val="hlink"/>
                </a:solidFill>
                <a:hlinkClick r:id="rId3"/>
              </a:rPr>
              <a:t>/</a:t>
            </a:r>
          </a:p>
          <a:p>
            <a:pPr marL="285750" indent="-285750">
              <a:buSzPct val="25000"/>
              <a:buFont typeface="Wingdings" charset="2"/>
              <a:buChar char="²"/>
            </a:pPr>
            <a:r>
              <a:rPr lang="nl-NL" sz="1800" b="0" i="0" u="sng" dirty="0" smtClean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https://www.google.com/</a:t>
            </a:r>
          </a:p>
          <a:p>
            <a:pPr marL="285750" indent="-285750">
              <a:buSzPct val="25000"/>
              <a:buFont typeface="Wingdings" charset="2"/>
              <a:buChar char="²"/>
            </a:pPr>
            <a:r>
              <a:rPr lang="da-DK" u="sng" dirty="0" smtClean="0">
                <a:solidFill>
                  <a:schemeClr val="hlink"/>
                </a:solidFill>
                <a:hlinkClick r:id="rId3"/>
              </a:rPr>
              <a:t>https://www.stackoverflow.com</a:t>
            </a:r>
            <a:endParaRPr lang="en-US" sz="1800" b="0" i="0" u="sng" dirty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  <a:hlinkClick r:id="rId3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images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Exemple: &lt;img src=“roger.gif” width=“300” height=“100”&gt;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Attributs: src, width, height, border, align, vspace, hspace, alt, style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tableau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composé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lignes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colonnes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et de cellules.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&lt;table&gt;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Définit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la table.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width, height, border,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cellspacing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style.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&gt; (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lignes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 en-t</a:t>
            </a:r>
            <a:r>
              <a:rPr lang="en-US" dirty="0" smtClean="0"/>
              <a:t>ête de table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&lt;td&gt; (cellule,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colonne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colspan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rowspan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width.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tableaux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tableaux</a:t>
            </a:r>
            <a:endParaRPr lang="en-US"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755650" y="1593850"/>
            <a:ext cx="938212" cy="3365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7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Table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39737" y="2349500"/>
            <a:ext cx="1568449" cy="3508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Trebuchet M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  (ligne)</a:t>
            </a:r>
          </a:p>
        </p:txBody>
      </p:sp>
      <p:graphicFrame>
        <p:nvGraphicFramePr>
          <p:cNvPr id="377" name="Shape 377"/>
          <p:cNvGraphicFramePr/>
          <p:nvPr>
            <p:extLst>
              <p:ext uri="{D42A27DB-BD31-4B8C-83A1-F6EECF244321}">
                <p14:modId xmlns:p14="http://schemas.microsoft.com/office/powerpoint/2010/main" val="810311803"/>
              </p:ext>
            </p:extLst>
          </p:nvPr>
        </p:nvGraphicFramePr>
        <p:xfrm>
          <a:off x="2124075" y="2362200"/>
          <a:ext cx="4919650" cy="1112825"/>
        </p:xfrm>
        <a:graphic>
          <a:graphicData uri="http://schemas.openxmlformats.org/drawingml/2006/table">
            <a:tbl>
              <a:tblPr>
                <a:noFill/>
                <a:tableStyleId>{1D886A1F-3D04-48C2-AF9F-01277F518143}</a:tableStyleId>
              </a:tblPr>
              <a:tblGrid>
                <a:gridCol w="1511300"/>
                <a:gridCol w="1800225"/>
                <a:gridCol w="16081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dirty="0" err="1" smtClean="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th</a:t>
                      </a:r>
                      <a:r>
                        <a:rPr lang="en-US" sz="1800" b="1" i="0" u="none" dirty="0" smtClean="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</a:t>
                      </a:r>
                      <a:r>
                        <a:rPr lang="en-US" sz="1800" b="1" i="0" u="none" dirty="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</a:t>
                      </a:r>
                      <a:r>
                        <a:rPr lang="en-US" sz="1800" b="1" i="0" u="none" dirty="0" err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colonne</a:t>
                      </a:r>
                      <a:r>
                        <a:rPr lang="en-US" sz="1800" b="1" i="0" u="none" dirty="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dirty="0" err="1" smtClean="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th</a:t>
                      </a:r>
                      <a:endParaRPr lang="en-US" sz="1800" b="1" i="0" u="none" dirty="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dirty="0" err="1" smtClean="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th</a:t>
                      </a:r>
                      <a:endParaRPr lang="en-US" sz="1800" b="1" i="0" u="none" dirty="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td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td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td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td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td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dirty="0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td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</a:tr>
            </a:tbl>
          </a:graphicData>
        </a:graphic>
      </p:graphicFrame>
      <p:sp>
        <p:nvSpPr>
          <p:cNvPr id="378" name="Shape 378"/>
          <p:cNvSpPr txBox="1"/>
          <p:nvPr/>
        </p:nvSpPr>
        <p:spPr>
          <a:xfrm>
            <a:off x="436562" y="2767011"/>
            <a:ext cx="1568449" cy="3508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Trebuchet M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436562" y="3186111"/>
            <a:ext cx="1568449" cy="3508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Trebuchet M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tableaux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457200" y="2636836"/>
            <a:ext cx="6500812" cy="3489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3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Toujours dans le même ordre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3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table &gt; tr &gt; td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31187" cy="9112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tableaux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0058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&lt;table&gt;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&lt;tr&gt;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&lt;td&gt;Colonne 1 ligne 1&lt;/td&gt;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&lt;td&gt;Colonne 2 ligne 1&lt;/td&gt;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&lt;td&gt;Colonne 3 ligne 1&lt;/td&gt;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&lt;/tr&gt;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&lt;tr&gt;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&lt;td&gt;Colonne 1 ligne 2&lt;/td&gt;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&lt;td&gt;&lt;/td&gt;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&lt;td&gt;&lt;/td&gt;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&lt;/tr&gt;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&lt;tr&gt;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&lt;td&gt;Colonne 1 ligne 3&lt;/td&gt;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&lt;td&gt;&lt;/td&gt;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&lt;td&gt;&lt;/td&gt;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&lt;/tr&gt;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&lt;/table&gt;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8" name="Shape 398"/>
          <p:cNvPicPr preferRelativeResize="0"/>
          <p:nvPr/>
        </p:nvPicPr>
        <p:blipFill rotWithShape="1">
          <a:blip r:embed="rId3">
            <a:alphaModFix/>
          </a:blip>
          <a:srcRect l="21874" t="21665" r="51249" b="69166"/>
          <a:stretch/>
        </p:blipFill>
        <p:spPr>
          <a:xfrm>
            <a:off x="4067175" y="4652962"/>
            <a:ext cx="4373562" cy="111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tableaux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On peut regrouper les lignes dans des sections.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en-tête (thead) en utilisant &lt;th&gt; plutôt que &lt;td&gt;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 pied de page (tfoot)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et de corps (tbody)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Peut servir pour mieux déterminer l’apparence avec les CSS.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HTML 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L'</a:t>
            </a:r>
            <a:r>
              <a:rPr lang="en-US"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Hypertext Markup Language</a:t>
            </a: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généralement abrégé </a:t>
            </a:r>
            <a:r>
              <a:rPr lang="en-US"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HTML</a:t>
            </a: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est le format de données conçu pour représenter les pages web. C'est un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langage de balisage</a:t>
            </a: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est le format de données conçu pour représenter les pages web. </a:t>
            </a:r>
            <a:r>
              <a:rPr lang="en-US" sz="2000"/>
              <a:t>Il permet</a:t>
            </a: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d'écrire de l'</a:t>
            </a:r>
            <a:r>
              <a:rPr lang="en-US" sz="20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hypertexte</a:t>
            </a: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d’où son nom.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HTML permet de structurer et de mettre en forme le contenu des pages, d’inclure des ressources multimédias dont des images, des formulaires de saisie</a:t>
            </a:r>
            <a:r>
              <a:rPr lang="en-US" sz="2000"/>
              <a:t> etc</a:t>
            </a: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Tout ce qui gère l’apparence, l’esthétique, est géré en CSS. L’alignement d’un paragraphe, la couleur d’un titre ou la largeur d’une boite.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31187" cy="9112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tableaux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70058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&lt;table border="1" width="50%"&gt;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&lt;thead&gt;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   &lt;tr&gt;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  &lt;th&gt;En-tete colonne 1&lt;/th&gt;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  &lt;th&gt;En-tete colonne 2&lt;/th&gt;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   &lt;/tr&gt;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&lt;/thead&gt;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&lt;tbody&gt;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&lt;tr&gt;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  &lt;td&gt;Élément de tableau colonne 1 ligne 1&lt;/td&gt;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     &lt;td&gt;Élément de tableau colonne 2 ligne 1&lt;/td&gt;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&lt;/tr&gt;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&lt;tr&gt;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  &lt;td&gt;Élément de tableau colonne 1 ligne 2&lt;/td&gt;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  &lt;td&gt;Élément de tableau colonne 2 ligne 2&lt;/td&gt;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   &lt;/tr&gt;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&lt;/tbody&gt;</a:t>
            </a:r>
          </a:p>
          <a:p>
            <a:pPr marL="341312" marR="0" lvl="0" indent="-3413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	&lt;tfoot&gt;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&lt;tr&gt;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  &lt;td&gt;Pied-de-tableau colonne 1&lt;/td&gt;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  &lt;td&gt;Pied-de-tableau colonne 2&lt;/td&gt;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&lt;/tr&gt;</a:t>
            </a:r>
            <a:b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&lt;/tfoot&gt;</a:t>
            </a:r>
          </a:p>
          <a:p>
            <a:pPr marL="341312" marR="0" lvl="0" indent="-3413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&lt;/table&gt; </a:t>
            </a:r>
          </a:p>
        </p:txBody>
      </p:sp>
      <p:pic>
        <p:nvPicPr>
          <p:cNvPr id="406" name="Shape 406"/>
          <p:cNvPicPr preferRelativeResize="0"/>
          <p:nvPr/>
        </p:nvPicPr>
        <p:blipFill rotWithShape="1">
          <a:blip r:embed="rId3">
            <a:alphaModFix/>
          </a:blip>
          <a:srcRect l="21873" t="21665" r="4373" b="66667"/>
          <a:stretch/>
        </p:blipFill>
        <p:spPr>
          <a:xfrm>
            <a:off x="381000" y="5334000"/>
            <a:ext cx="8458200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31187" cy="10461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tableaux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827087" y="1412875"/>
            <a:ext cx="7543800" cy="26638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&lt;table border="1"&gt;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&lt;tr&gt;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 colspan="2"&gt;Titre&lt;/td&gt;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&lt;/tr&gt;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&lt;tr&gt;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 bgcolor="grey"&gt;Cellule de gauche&lt;/td&gt;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&lt;td&gt;Cellule de droite&lt;/td&gt;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&lt;/tr&gt;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&lt;/table&gt;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4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3" name="Shape 413"/>
          <p:cNvPicPr preferRelativeResize="0"/>
          <p:nvPr/>
        </p:nvPicPr>
        <p:blipFill rotWithShape="1">
          <a:blip r:embed="rId3">
            <a:alphaModFix/>
          </a:blip>
          <a:srcRect t="11805" r="75846" b="77559"/>
          <a:stretch/>
        </p:blipFill>
        <p:spPr>
          <a:xfrm>
            <a:off x="971550" y="3933825"/>
            <a:ext cx="4176711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Exemples de sites web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/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://www.w3schools.com/html/html_tables.asp</a:t>
            </a:r>
            <a:endParaRPr lang="en-US" sz="1800" b="0" i="0" u="sng" dirty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  <a:hlinkClick r:id="rId3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sng" dirty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  <a:hlinkClick r:id="rId3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ctrTitle"/>
          </p:nvPr>
        </p:nvSpPr>
        <p:spPr>
          <a:xfrm>
            <a:off x="1130300" y="2405061"/>
            <a:ext cx="5827712" cy="16462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L’encodage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ubTitle" idx="1"/>
          </p:nvPr>
        </p:nvSpPr>
        <p:spPr>
          <a:xfrm>
            <a:off x="1130300" y="4051300"/>
            <a:ext cx="5827712" cy="1096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Définit une manière de représenter les caractères (lettres, chiffres, symboles) dans un système informatique. Vous pouvez déclarer l’encodage dans l’entête.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Exemples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&lt;meta charset="UTF-8"&gt;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&lt;meta charset="ISO-8859-1"&gt;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&lt;meta http-equiv="content-type" content="text/html" charset="ISO-8859-1" &gt;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Encodage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1412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Mal encodé, les caractères ne seront pas restitués correctement</a:t>
            </a:r>
            <a:r>
              <a:rPr lang="en-US"/>
              <a:t>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Encodage</a:t>
            </a: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 l="24412" t="27299" r="42119" b="54500"/>
          <a:stretch/>
        </p:blipFill>
        <p:spPr>
          <a:xfrm>
            <a:off x="609600" y="2920200"/>
            <a:ext cx="6121500" cy="18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encodages les plus couramment utilisés sont :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utf-8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 définit la plupart des caractères existant dans le monde (y compris les idéogrammes japonais) ;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iso-8859-1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 adapté à l'alphabet latin ;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iso-8859-15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 pareil que iso-8859-1 mais avec quelques caractères supplémentaires (dont le caractère €, et les lettres accentuées).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Encodage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Encodage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Assurez-vous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l’encodage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affiché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votre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navigateur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même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celui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déclaré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Pour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 savoir plus,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voir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htmlpurifier.org/docs/enduser-utf8.</a:t>
            </a:r>
            <a:r>
              <a:rPr lang="en-US" sz="1800" b="0" i="0" u="sng" dirty="0" smtClean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html</a:t>
            </a:r>
            <a:endParaRPr lang="en-US" sz="1800" b="0" i="0" u="sng" dirty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Exercice</a:t>
            </a:r>
          </a:p>
        </p:txBody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Faire 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laboratoire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Code HTML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09600" y="2160584"/>
            <a:ext cx="6348300" cy="65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On code le HTML dans un outil d’édition, un éditeur de</a:t>
            </a:r>
            <a:r>
              <a:rPr lang="en-US"/>
              <a:t> texte comme Notepad.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t="27612" r="22468" b="18940"/>
          <a:stretch/>
        </p:blipFill>
        <p:spPr>
          <a:xfrm>
            <a:off x="395287" y="2816225"/>
            <a:ext cx="8021700" cy="34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Résultat</a:t>
            </a:r>
          </a:p>
        </p:txBody>
      </p:sp>
      <p:pic>
        <p:nvPicPr>
          <p:cNvPr id="171" name="Shape 17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65237" y="2709861"/>
            <a:ext cx="5037137" cy="278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Trebuchet MS"/>
              <a:buNone/>
            </a:pPr>
            <a:r>
              <a:rPr lang="en-US" sz="32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navigateur interprète le résultat </a:t>
            </a:r>
            <a:br>
              <a:rPr lang="en-US" sz="32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2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(Chrome, Firefox, Explorer etc)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223250" cy="1125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HTML 5</a:t>
            </a:r>
          </a:p>
        </p:txBody>
      </p:sp>
      <p:graphicFrame>
        <p:nvGraphicFramePr>
          <p:cNvPr id="179" name="Shape 179"/>
          <p:cNvGraphicFramePr/>
          <p:nvPr>
            <p:extLst>
              <p:ext uri="{D42A27DB-BD31-4B8C-83A1-F6EECF244321}">
                <p14:modId xmlns:p14="http://schemas.microsoft.com/office/powerpoint/2010/main" val="602211847"/>
              </p:ext>
            </p:extLst>
          </p:nvPr>
        </p:nvGraphicFramePr>
        <p:xfrm>
          <a:off x="250825" y="1484312"/>
          <a:ext cx="7129450" cy="3505200"/>
        </p:xfrm>
        <a:graphic>
          <a:graphicData uri="http://schemas.openxmlformats.org/drawingml/2006/table">
            <a:tbl>
              <a:tblPr>
                <a:noFill/>
                <a:tableStyleId>{1D886A1F-3D04-48C2-AF9F-01277F518143}</a:tableStyleId>
              </a:tblPr>
              <a:tblGrid>
                <a:gridCol w="3568700"/>
                <a:gridCol w="3560750"/>
              </a:tblGrid>
              <a:tr h="350520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Structure </a:t>
                      </a:r>
                      <a:r>
                        <a:rPr lang="en-US" sz="1800" b="0" i="0" u="none" strike="noStrike" cap="none" dirty="0" err="1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générale</a:t>
                      </a:r>
                      <a:r>
                        <a:rPr lang="en-US" sz="1800" b="0" i="0" u="none" strike="noStrike" cap="none" dirty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d’un document HTML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b="0" i="0" u="none" strike="noStrike" cap="none" dirty="0" err="1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Marquage</a:t>
                      </a:r>
                      <a:r>
                        <a:rPr lang="en-US" sz="1800" b="0" i="0" u="none" strike="noStrike" cap="none" dirty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sémantique</a:t>
                      </a:r>
                      <a:r>
                        <a:rPr lang="en-US" sz="1800" b="0" i="0" u="none" strike="noStrike" cap="none" dirty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b="0" i="0" u="none" strike="noStrike" cap="none" dirty="0" err="1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Listes</a:t>
                      </a:r>
                      <a:endParaRPr lang="en-US" sz="1800" b="0" i="0" u="none" strike="noStrike" cap="none" dirty="0">
                        <a:solidFill>
                          <a:srgbClr val="40404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Tables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b="0" i="0" u="none" strike="noStrike" cap="none" dirty="0" err="1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Hyperliens</a:t>
                      </a:r>
                      <a:r>
                        <a:rPr lang="en-US" sz="1800" b="0" i="0" u="none" strike="noStrike" cap="none" dirty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b="0" i="0" u="none" strike="noStrike" cap="none" dirty="0" smtClean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Images</a:t>
                      </a:r>
                      <a:endParaRPr lang="en-US" sz="1800" b="0" i="0" u="none" strike="noStrike" cap="none" dirty="0">
                        <a:solidFill>
                          <a:srgbClr val="40404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b="0" i="0" u="none" strike="noStrike" cap="none" dirty="0" smtClean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Canvas</a:t>
                      </a:r>
                      <a:endParaRPr lang="en-US" sz="1800" b="0" i="0" u="none" strike="noStrike" cap="none" dirty="0">
                        <a:solidFill>
                          <a:srgbClr val="40404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b="0" i="0" u="none" dirty="0" err="1" smtClean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Formulaire</a:t>
                      </a:r>
                      <a:r>
                        <a:rPr lang="en-US" sz="1800" b="0" i="0" u="none" dirty="0" smtClean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dirty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pour </a:t>
                      </a:r>
                      <a:r>
                        <a:rPr lang="en-US" sz="1800" b="0" i="0" u="none" dirty="0" err="1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l’insertion</a:t>
                      </a:r>
                      <a:r>
                        <a:rPr lang="en-US" sz="1800" b="0" i="0" u="none" dirty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interactive de </a:t>
                      </a:r>
                      <a:r>
                        <a:rPr lang="en-US" sz="1800" b="0" i="0" u="none" dirty="0" err="1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données</a:t>
                      </a:r>
                      <a:endParaRPr lang="en-US" sz="1800" b="0" i="0" u="none" dirty="0">
                        <a:solidFill>
                          <a:srgbClr val="40404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b="0" i="0" u="none" dirty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Scripts </a:t>
                      </a:r>
                      <a:r>
                        <a:rPr lang="en-US" sz="1800" b="0" i="0" u="none" dirty="0" err="1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Javascript</a:t>
                      </a:r>
                      <a:endParaRPr lang="en-US" sz="1800" b="0" i="0" u="none" dirty="0">
                        <a:solidFill>
                          <a:srgbClr val="40404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W3C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World Wide Web Consortium (W3C) est un organisme de standardisation à but non-lucratif, fondé en octobre 1994 comme un consortium chargé de promouvoir la compatibilité des technologies du World Wide Web telles que HTML.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HTML 5 est développé conjointement avec le WHATWG, composé des développeurs de navigateurs web.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HTML 5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Permet de…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Dessiner en 2D avec la balise canvas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Mettre des éléments audio et video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Faire des éléments en mode glisser-deposer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Animer des images en 3d via WebGL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1779</Words>
  <Application>Microsoft Macintosh PowerPoint</Application>
  <PresentationFormat>Présentation à l'écran (4:3)</PresentationFormat>
  <Paragraphs>303</Paragraphs>
  <Slides>48</Slides>
  <Notes>47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48</vt:i4>
      </vt:variant>
    </vt:vector>
  </HeadingPairs>
  <TitlesOfParts>
    <vt:vector size="51" baseType="lpstr">
      <vt:lpstr>Garamond</vt:lpstr>
      <vt:lpstr>1_Facet</vt:lpstr>
      <vt:lpstr>Facet</vt:lpstr>
      <vt:lpstr>HTML</vt:lpstr>
      <vt:lpstr>Présentation PowerPoint</vt:lpstr>
      <vt:lpstr>Aujourd’hui</vt:lpstr>
      <vt:lpstr>HTML </vt:lpstr>
      <vt:lpstr>Code HTML</vt:lpstr>
      <vt:lpstr>Résultat</vt:lpstr>
      <vt:lpstr>HTML 5</vt:lpstr>
      <vt:lpstr>W3C</vt:lpstr>
      <vt:lpstr>HTML 5</vt:lpstr>
      <vt:lpstr>Structure générale</vt:lpstr>
      <vt:lpstr>Balises de base</vt:lpstr>
      <vt:lpstr>head + body</vt:lpstr>
      <vt:lpstr>head + body</vt:lpstr>
      <vt:lpstr>Balise, attribut, valeur</vt:lpstr>
      <vt:lpstr>Les liens hypertexte</vt:lpstr>
      <vt:lpstr>Résultat</vt:lpstr>
      <vt:lpstr>Résumé</vt:lpstr>
      <vt:lpstr>Balise, attribut, valeur</vt:lpstr>
      <vt:lpstr>Balise, attribut, valeur</vt:lpstr>
      <vt:lpstr>Balise, attribut, valeur</vt:lpstr>
      <vt:lpstr>Balise, attribut, valeur</vt:lpstr>
      <vt:lpstr>Balise, attribut, valeur</vt:lpstr>
      <vt:lpstr>Quelques balises</vt:lpstr>
      <vt:lpstr>Quelques guides</vt:lpstr>
      <vt:lpstr>Hiérarchie</vt:lpstr>
      <vt:lpstr>Titres et paragraphes</vt:lpstr>
      <vt:lpstr>Deux types de balises</vt:lpstr>
      <vt:lpstr>Balise de type en ligne</vt:lpstr>
      <vt:lpstr>Deux types de balises</vt:lpstr>
      <vt:lpstr>Type bloc</vt:lpstr>
      <vt:lpstr>Type bloc</vt:lpstr>
      <vt:lpstr>Flux normal</vt:lpstr>
      <vt:lpstr>Exercice</vt:lpstr>
      <vt:lpstr>Les images</vt:lpstr>
      <vt:lpstr>Les tableaux</vt:lpstr>
      <vt:lpstr>Les tableaux</vt:lpstr>
      <vt:lpstr>Les tableaux</vt:lpstr>
      <vt:lpstr>Les tableaux</vt:lpstr>
      <vt:lpstr>Les tableaux</vt:lpstr>
      <vt:lpstr>Les tableaux</vt:lpstr>
      <vt:lpstr>Les tableaux</vt:lpstr>
      <vt:lpstr>Exemples de sites web</vt:lpstr>
      <vt:lpstr>L’encodage</vt:lpstr>
      <vt:lpstr>Encodage</vt:lpstr>
      <vt:lpstr>Encodage</vt:lpstr>
      <vt:lpstr>Encodage</vt:lpstr>
      <vt:lpstr>Encodage</vt:lpstr>
      <vt:lpstr>Exercice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cp:lastModifiedBy>Guillaume Croteau</cp:lastModifiedBy>
  <cp:revision>15</cp:revision>
  <dcterms:modified xsi:type="dcterms:W3CDTF">2017-02-12T20:30:04Z</dcterms:modified>
</cp:coreProperties>
</file>