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8"/>
  </p:notesMasterIdLst>
  <p:sldIdLst>
    <p:sldId id="256" r:id="rId4"/>
    <p:sldId id="257" r:id="rId5"/>
    <p:sldId id="299" r:id="rId6"/>
    <p:sldId id="300" r:id="rId7"/>
    <p:sldId id="30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302" r:id="rId16"/>
    <p:sldId id="265" r:id="rId17"/>
    <p:sldId id="266" r:id="rId18"/>
    <p:sldId id="267" r:id="rId19"/>
    <p:sldId id="270" r:id="rId20"/>
    <p:sldId id="271" r:id="rId21"/>
    <p:sldId id="303" r:id="rId22"/>
    <p:sldId id="272" r:id="rId23"/>
    <p:sldId id="273" r:id="rId24"/>
    <p:sldId id="274" r:id="rId25"/>
    <p:sldId id="275" r:id="rId26"/>
    <p:sldId id="277" r:id="rId27"/>
    <p:sldId id="29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6" r:id="rId44"/>
    <p:sldId id="294" r:id="rId45"/>
    <p:sldId id="295" r:id="rId46"/>
    <p:sldId id="297" r:id="rId47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9388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7" name="Shape 7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Shape 8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" name="Shape 10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-7936" y="-7936"/>
            <a:ext cx="9169399" cy="6873874"/>
            <a:chOff x="0" y="0"/>
            <a:chExt cx="2147483647" cy="2147483647"/>
          </a:xfrm>
        </p:grpSpPr>
        <p:cxnSp>
          <p:nvCxnSpPr>
            <p:cNvPr id="111" name="Shape 111"/>
            <p:cNvCxnSpPr/>
            <p:nvPr/>
          </p:nvCxnSpPr>
          <p:spPr>
            <a:xfrm rot="10800000" flipH="1">
              <a:off x="1203498069" y="1306840376"/>
              <a:ext cx="942126619" cy="838163164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1651138336" y="2479859"/>
              <a:ext cx="285538074" cy="2142523858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1615817850" y="2479859"/>
              <a:ext cx="53166579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689433215" y="0"/>
              <a:ext cx="45619150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556702458" y="1226991909"/>
              <a:ext cx="58855029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643702295" y="0"/>
              <a:ext cx="501922135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855696" y="0"/>
              <a:ext cx="200768954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893547982" y="0"/>
              <a:ext cx="24984574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889458560" y="1531508034"/>
              <a:ext cx="256537973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0"/>
              <a:ext cx="202256304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134" name="Shape 134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WAI/intro/wcag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arta.com/infos/?p=13993" TargetMode="External"/><Relationship Id="rId4" Type="http://schemas.openxmlformats.org/officeDocument/2006/relationships/hyperlink" Target="http://www.commentcamarche.net/faq/217-referencer-son-site-les-moteurs-de-recherc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penclassrooms.com/courses/ameliorez-la-visibilite-de-votre-site-grace-au-referencemen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validator.w3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6318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S'initier au HTML et aux feuilles de style CSS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Cours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lang="en-US" sz="2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moteurs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"author" 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=”John"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"description" 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”Mon blog"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"keywords" 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"java, html, 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applet”&gt;</a:t>
            </a:r>
            <a:endParaRPr lang="en-US" sz="14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valeurs</a:t>
            </a:r>
            <a:r>
              <a:rPr lang="en-US" dirty="0" smtClean="0"/>
              <a:t> possible pour </a:t>
            </a:r>
            <a:r>
              <a:rPr lang="en-US" dirty="0" err="1" smtClean="0"/>
              <a:t>l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'attribut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author,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l'auteur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la description de la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keywords,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mots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page</a:t>
            </a:r>
            <a:r>
              <a:rPr lang="en-US" dirty="0"/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http-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equiv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"refresh"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"3"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"http://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www.monsite.com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Web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qu'il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demander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nouvelle page (http://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www.monsite.com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),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3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secondes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après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chargé la page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cette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 usage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déconseillé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le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W3C's Web Content Accessibility Guidelines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le document </a:t>
            </a:r>
            <a:b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l'indexation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 document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l'indexation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l’équivalent</a:t>
            </a:r>
            <a:r>
              <a:rPr lang="en-US" dirty="0" smtClean="0"/>
              <a:t> de:</a:t>
            </a:r>
            <a:br>
              <a:rPr lang="en-US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&lt;</a:t>
            </a:r>
            <a:r>
              <a:rPr lang="it-IT" dirty="0"/>
              <a:t>meta </a:t>
            </a:r>
            <a:r>
              <a:rPr lang="it-IT" dirty="0" err="1"/>
              <a:t>charset</a:t>
            </a:r>
            <a:r>
              <a:rPr lang="it-IT" dirty="0" smtClean="0"/>
              <a:t>=”UTF-8"</a:t>
            </a:r>
            <a:r>
              <a:rPr lang="it-IT" dirty="0"/>
              <a:t>&gt;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32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annoncé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2009 ne plus supporter les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meta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dirty="0" smtClean="0"/>
              <a:t>meta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beaucoup 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moteurs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155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caractères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suggéré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09600" y="2160575"/>
            <a:ext cx="68769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important pour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référencement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volume de sites web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vôtre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précision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technique du code 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page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visionnées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L’emplacement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géographique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la langue etc.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juillet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2015, Google 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favoriser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sites web “mobile-friendly”.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À lire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google.com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addurl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d’infos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commentcamarche.net/faq/217-referencer-son-site-les-moteurs-de-recherche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Pour en savoir plus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Améliorez la visibilité de votre site grâce au référencement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Openclassrooms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s’agit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quarantaine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d’heures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référencement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réponde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normes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fr-FR" dirty="0" smtClean="0"/>
              <a:t>Ajouter des balises </a:t>
            </a:r>
            <a:r>
              <a:rPr lang="fr-FR" b="1" dirty="0" err="1" smtClean="0"/>
              <a:t>meta</a:t>
            </a:r>
            <a:r>
              <a:rPr lang="fr-FR" dirty="0" smtClean="0"/>
              <a:t> pour ajouter une description et un auteur à votre page.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690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800" dirty="0"/>
              <a:t>Liens </a:t>
            </a:r>
            <a:r>
              <a:rPr lang="en-US" sz="2800" dirty="0" err="1"/>
              <a:t>relatifs</a:t>
            </a:r>
            <a:r>
              <a:rPr lang="en-US" sz="2800" dirty="0"/>
              <a:t> et </a:t>
            </a:r>
            <a:r>
              <a:rPr lang="en-US" sz="2800" dirty="0" err="1"/>
              <a:t>absolus</a:t>
            </a:r>
            <a:endParaRPr lang="en-US" sz="2800" dirty="0"/>
          </a:p>
          <a:p>
            <a:pPr lvl="0" indent="-342900"/>
            <a:r>
              <a:rPr lang="en-US" sz="2800" dirty="0" err="1"/>
              <a:t>Intégrer</a:t>
            </a:r>
            <a:r>
              <a:rPr lang="en-US" sz="2800" dirty="0"/>
              <a:t> </a:t>
            </a:r>
            <a:r>
              <a:rPr lang="en-US" sz="2800" dirty="0" err="1"/>
              <a:t>contenu</a:t>
            </a:r>
            <a:r>
              <a:rPr lang="en-US" sz="2800" dirty="0"/>
              <a:t> son, </a:t>
            </a:r>
            <a:r>
              <a:rPr lang="en-US" sz="2800" dirty="0" err="1"/>
              <a:t>vidéo</a:t>
            </a:r>
            <a:r>
              <a:rPr lang="en-US" sz="2800" dirty="0"/>
              <a:t>, animations</a:t>
            </a:r>
          </a:p>
          <a:p>
            <a:pPr lvl="0" indent="-342900"/>
            <a:r>
              <a:rPr lang="en-US" sz="2800" dirty="0"/>
              <a:t>Les images </a:t>
            </a:r>
            <a:r>
              <a:rPr lang="en-US" sz="2800" dirty="0" err="1"/>
              <a:t>interactives</a:t>
            </a:r>
            <a:endParaRPr lang="en-US" sz="2800" dirty="0"/>
          </a:p>
          <a:p>
            <a:pPr lvl="0" indent="-342900"/>
            <a:r>
              <a:rPr lang="en-US" sz="2800" dirty="0"/>
              <a:t>Les “media queries” pour faire des sites </a:t>
            </a:r>
            <a:r>
              <a:rPr lang="en-US" sz="2800" dirty="0" err="1"/>
              <a:t>adaptatifs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L’ergonomie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principes clés pour faire un site web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critères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/>
            <a:r>
              <a:rPr lang="en-US" dirty="0" err="1" smtClean="0"/>
              <a:t>Simplicité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Lisibilité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Clarté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Structuration 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sous-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Organisation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hiérarchique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(le plus important en premier)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Utilisabilité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information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accessible en 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clics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possible)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Repérage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L’utilisateur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savoir a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endroit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Liberté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revenir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l’accueil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facilement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Homogénéité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structure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menu de navigation partout)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Rapidité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Temps de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chargement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rapide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l’aide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d’images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taille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optimisée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 Taper Website Performance test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Google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342900"/>
            <a:r>
              <a:rPr lang="en-US" dirty="0" err="1" smtClean="0"/>
              <a:t>Adaptativité</a:t>
            </a:r>
            <a:r>
              <a:rPr lang="en-US" dirty="0"/>
              <a:t>: Le site web </a:t>
            </a:r>
            <a:r>
              <a:rPr lang="en-US" dirty="0" err="1"/>
              <a:t>s’adapte</a:t>
            </a:r>
            <a:r>
              <a:rPr lang="en-US" dirty="0"/>
              <a:t> </a:t>
            </a:r>
            <a:r>
              <a:rPr lang="en-US" dirty="0" err="1"/>
              <a:t>automatiquement</a:t>
            </a:r>
            <a:r>
              <a:rPr lang="en-US" dirty="0"/>
              <a:t> sans intervention de </a:t>
            </a:r>
            <a:r>
              <a:rPr lang="en-US" dirty="0" err="1" smtClean="0"/>
              <a:t>l’utilisateur</a:t>
            </a:r>
            <a:endParaRPr lang="en-US" dirty="0" smtClean="0"/>
          </a:p>
          <a:p>
            <a:pPr lvl="0" indent="-342900"/>
            <a:r>
              <a:rPr lang="en-US" dirty="0" err="1"/>
              <a:t>Facilité</a:t>
            </a:r>
            <a:r>
              <a:rPr lang="en-US" dirty="0"/>
              <a:t> des </a:t>
            </a:r>
            <a:r>
              <a:rPr lang="en-US" dirty="0" err="1"/>
              <a:t>échanges</a:t>
            </a:r>
            <a:r>
              <a:rPr lang="en-US" dirty="0"/>
              <a:t> (</a:t>
            </a:r>
            <a:r>
              <a:rPr lang="en-US" dirty="0" err="1"/>
              <a:t>Commentaires</a:t>
            </a:r>
            <a:r>
              <a:rPr lang="en-US" dirty="0"/>
              <a:t>, </a:t>
            </a:r>
            <a:r>
              <a:rPr lang="en-US" dirty="0" err="1"/>
              <a:t>réseaux</a:t>
            </a:r>
            <a:r>
              <a:rPr lang="en-US" dirty="0"/>
              <a:t> </a:t>
            </a:r>
            <a:r>
              <a:rPr lang="en-US" dirty="0" err="1"/>
              <a:t>sociaux</a:t>
            </a:r>
            <a:r>
              <a:rPr lang="en-US" dirty="0"/>
              <a:t>)</a:t>
            </a:r>
          </a:p>
          <a:p>
            <a:pPr indent="-342900"/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Accessibilité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Universalité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accès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Prévoir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handicaps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visuels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(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daltonien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Interopérabilité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Respecter les standards W3C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permet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site de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bien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multiples supports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(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FireFox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Chrome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Opera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Edge,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Contraste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adapté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Entre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l’arrière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plan et le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texte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L’ergonomie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résumé: suivre le principe du KISS</a:t>
            </a:r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It </a:t>
            </a:r>
            <a:r>
              <a:rPr lang="fr-FR" dirty="0" err="1" smtClean="0"/>
              <a:t>Stupid</a:t>
            </a:r>
            <a:r>
              <a:rPr lang="fr-FR" dirty="0" smtClean="0"/>
              <a:t> and </a:t>
            </a:r>
            <a:r>
              <a:rPr lang="fr-FR" dirty="0" smtClean="0"/>
              <a:t>Simple</a:t>
            </a:r>
          </a:p>
          <a:p>
            <a:pPr lvl="1"/>
            <a:endParaRPr lang="fr-FR" dirty="0"/>
          </a:p>
          <a:p>
            <a:r>
              <a:rPr lang="fr-FR" dirty="0" smtClean="0"/>
              <a:t>Vous-avez de la difficulté? Ne vous inquiétez pas, il y a des personnes sont pay</a:t>
            </a:r>
            <a:r>
              <a:rPr lang="fr-FR" dirty="0" smtClean="0"/>
              <a:t>ées à ne faire que ça: les designers.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79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 formulaire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permettre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récupérer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saisir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l'internaute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site.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permet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passer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il</a:t>
            </a:r>
            <a:r>
              <a:rPr lang="en-US" dirty="0" smtClean="0"/>
              <a:t> y a de bonne chance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n’aurez</a:t>
            </a:r>
            <a:r>
              <a:rPr lang="en-US" dirty="0" smtClean="0"/>
              <a:t> </a:t>
            </a:r>
            <a:r>
              <a:rPr lang="en-US" dirty="0" err="1" smtClean="0"/>
              <a:t>jamais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formulaire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aurez</a:t>
            </a:r>
            <a:r>
              <a:rPr lang="en-US" dirty="0" smtClean="0"/>
              <a:t> </a:t>
            </a:r>
            <a:r>
              <a:rPr lang="en-US" dirty="0" err="1" smtClean="0"/>
              <a:t>probablement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en modifier un.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L'internaute va saisir ses informations soit en remplissant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 champs texte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liste déroulante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case à cocher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radio, checkbox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se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&lt;form&gt; &lt;/form&gt;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indispensables (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obligatoires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son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fonctionnement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destination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où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asp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mail (mailto).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d'envoi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(POST et GET).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Intégrer</a:t>
            </a:r>
            <a:r>
              <a:rPr lang="en-US" dirty="0"/>
              <a:t> du </a:t>
            </a:r>
            <a:r>
              <a:rPr lang="en-US" dirty="0" err="1"/>
              <a:t>multimédia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000" dirty="0" err="1"/>
              <a:t>Exemple</a:t>
            </a:r>
            <a:r>
              <a:rPr lang="en-US" sz="2000" dirty="0"/>
              <a:t>:</a:t>
            </a:r>
          </a:p>
          <a:p>
            <a:pPr marL="0" lvl="0" indent="0">
              <a:buSzPct val="25000"/>
              <a:buNone/>
            </a:pPr>
            <a:r>
              <a:rPr lang="en-US" dirty="0"/>
              <a:t>&lt;video controls preload&gt;</a:t>
            </a:r>
            <a:br>
              <a:rPr lang="en-US" dirty="0"/>
            </a:br>
            <a:r>
              <a:rPr lang="en-US" dirty="0"/>
              <a:t>	&lt;source </a:t>
            </a:r>
            <a:r>
              <a:rPr lang="en-US" dirty="0" err="1"/>
              <a:t>src</a:t>
            </a:r>
            <a:r>
              <a:rPr lang="en-US" dirty="0"/>
              <a:t>="test.mp4" type="video/mp4"&gt;</a:t>
            </a:r>
            <a:br>
              <a:rPr lang="en-US" dirty="0"/>
            </a:br>
            <a:r>
              <a:rPr lang="en-US" dirty="0"/>
              <a:t>	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test.ogg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&lt;/video</a:t>
            </a:r>
            <a:r>
              <a:rPr lang="en-US" dirty="0" smtClean="0"/>
              <a:t>&gt;</a:t>
            </a:r>
          </a:p>
          <a:p>
            <a:pPr marL="0" lvl="0" indent="0">
              <a:buSzPct val="25000"/>
              <a:buNone/>
            </a:pPr>
            <a:endParaRPr lang="en-US" dirty="0"/>
          </a:p>
          <a:p>
            <a:pPr marL="0" indent="0">
              <a:buSzPct val="25000"/>
              <a:buNone/>
            </a:pPr>
            <a:r>
              <a:rPr lang="en-US" dirty="0"/>
              <a:t>&lt;audio controls&gt;</a:t>
            </a:r>
            <a:br>
              <a:rPr lang="en-US" dirty="0"/>
            </a:br>
            <a:r>
              <a:rPr lang="en-US" dirty="0"/>
              <a:t>  &lt;source </a:t>
            </a:r>
            <a:r>
              <a:rPr lang="en-US" dirty="0" err="1"/>
              <a:t>src</a:t>
            </a:r>
            <a:r>
              <a:rPr lang="en-US" dirty="0"/>
              <a:t>="song.mp3" type="audio/mpeg" /&gt;</a:t>
            </a:r>
            <a:br>
              <a:rPr lang="en-US" dirty="0"/>
            </a:br>
            <a:r>
              <a:rPr lang="en-US" dirty="0"/>
              <a:t> 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song.ogg</a:t>
            </a:r>
            <a:r>
              <a:rPr lang="en-US" dirty="0"/>
              <a:t>" type="audio/</a:t>
            </a:r>
            <a:r>
              <a:rPr lang="en-US" dirty="0" err="1"/>
              <a:t>ogg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&lt;/audio&gt;</a:t>
            </a:r>
          </a:p>
          <a:p>
            <a:pPr marL="0" lvl="0" indent="0">
              <a:buSzPct val="25000"/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15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68312" y="2708275"/>
            <a:ext cx="6840537" cy="101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&lt;form action="mailto:votremail@machin.org" method="post" 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&lt;/form&gt;</a:t>
            </a:r>
            <a:r>
              <a:rPr lang="en-US" sz="20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755650" y="3789362"/>
            <a:ext cx="5832474" cy="4000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type="text" name="nom"&gt;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707186" cy="3557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L'attribut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name des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très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important. Il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deviendra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 de variable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fois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envoyé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Veillez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name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soit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significatif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ne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d'accent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de virgule, de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caractères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spéciaux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d’espace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Shape 338"/>
          <p:cNvGrpSpPr/>
          <p:nvPr/>
        </p:nvGrpSpPr>
        <p:grpSpPr>
          <a:xfrm>
            <a:off x="609600" y="2781300"/>
            <a:ext cx="6554787" cy="406399"/>
            <a:chOff x="468312" y="4581525"/>
            <a:chExt cx="8135937" cy="406399"/>
          </a:xfrm>
        </p:grpSpPr>
        <p:sp>
          <p:nvSpPr>
            <p:cNvPr id="339" name="Shape 339"/>
            <p:cNvSpPr txBox="1"/>
            <p:nvPr/>
          </p:nvSpPr>
          <p:spPr>
            <a:xfrm>
              <a:off x="2195511" y="4581525"/>
              <a:ext cx="6408737" cy="40639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&lt;input type="submit" value="Envoyer" /&gt; 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68312" y="4581525"/>
              <a:ext cx="1368425" cy="3762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1800" b="1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Envoyer</a:t>
              </a:r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l'action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exécuter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button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un simple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submit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envoyer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données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exécute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l’action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lvl="0" indent="-285750">
              <a:lnSpc>
                <a:spcPct val="90000"/>
              </a:lnSpc>
              <a:buSzPct val="80000"/>
            </a:pPr>
            <a:r>
              <a:rPr lang="en-US" b="1" dirty="0"/>
              <a:t>Value</a:t>
            </a:r>
            <a:r>
              <a:rPr lang="en-US" dirty="0"/>
              <a:t> correspond au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affiché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 </a:t>
            </a:r>
            <a:r>
              <a:rPr lang="en-US" dirty="0" err="1"/>
              <a:t>bouton</a:t>
            </a:r>
            <a:r>
              <a:rPr lang="en-US" dirty="0"/>
              <a:t>. </a:t>
            </a:r>
          </a:p>
          <a:p>
            <a:pPr marL="57150" indent="0">
              <a:lnSpc>
                <a:spcPct val="90000"/>
              </a:lnSpc>
              <a:buSzPct val="80000"/>
              <a:buNone/>
            </a:pPr>
            <a:endParaRPr lang="en-US"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277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série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en-US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disabled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max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maxlength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min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pattern : pour les expressions </a:t>
            </a:r>
            <a:r>
              <a:rPr lang="en-US" dirty="0" err="1" smtClean="0"/>
              <a:t>régulière</a:t>
            </a:r>
            <a:r>
              <a:rPr lang="en-US" dirty="0" smtClean="0"/>
              <a:t> (regex)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readonly</a:t>
            </a:r>
            <a:r>
              <a:rPr lang="en-US" dirty="0"/>
              <a:t>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required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size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value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placeholder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existe deux types de champs de texte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champ simple d'une ligne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champ multi-lignes.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Champ simple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&lt;input type="text" name="nom"&gt;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définit la forme de la balise &lt;input&gt;, donc pour une zone de texte simple c'est "text".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très important puisqu’il sert à déterminer le nom de la variable.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Champ multi-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800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textarea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name="nom" cols="30" rows="5"&gt;</a:t>
            </a:r>
          </a:p>
          <a:p>
            <a:pPr marL="800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textarea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correspond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largeur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champ (le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charactère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rows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correspond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hauteur du champ (le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nom de la variable.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 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9712" y="2276475"/>
            <a:ext cx="2933700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9712" y="3500437"/>
            <a:ext cx="2933700" cy="5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3087687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case à cocher permet de faire plusieurs choix sur un ensemble de propositions.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bouton radio permet de faire un choix sur un ensemble de propositions.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" y="4662436"/>
            <a:ext cx="7200900" cy="4063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type="checkbox" name="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reponse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 value="</a:t>
            </a:r>
            <a:r>
              <a:rPr lang="en-US" sz="20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Nom_du_choix</a:t>
            </a:r>
            <a:r>
              <a:rPr lang="en-US" sz="20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"&gt; 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case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cocher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&lt;INPUT&gt;,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case 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cocher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c'est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"checkbox".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nom de la variable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(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nom du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groupe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retournera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variable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case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cochée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09600" y="4508500"/>
            <a:ext cx="6683374" cy="101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value="rouge"&gt;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value="bleu"&gt;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value="jaune"&gt; 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radio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&lt;INPUT&gt;, pour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radio,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c'est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"radio".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la variable,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groupe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c'est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Les images </a:t>
            </a:r>
            <a:r>
              <a:rPr lang="en-US" dirty="0" err="1" smtClean="0"/>
              <a:t>interactives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/>
              <a:t>.</a:t>
            </a:r>
            <a:r>
              <a:rPr lang="en-US" dirty="0" err="1"/>
              <a:t>ville_swap</a:t>
            </a:r>
            <a:r>
              <a:rPr lang="en-US" dirty="0"/>
              <a:t> {</a:t>
            </a:r>
          </a:p>
          <a:p>
            <a:pPr marL="0" lvl="0" indent="0">
              <a:buSzPct val="25000"/>
              <a:buNone/>
            </a:pPr>
            <a:r>
              <a:rPr lang="en-US" dirty="0"/>
              <a:t>	background-image: </a:t>
            </a:r>
            <a:r>
              <a:rPr lang="en-US" dirty="0" err="1"/>
              <a:t>url</a:t>
            </a:r>
            <a:r>
              <a:rPr lang="en-US" dirty="0"/>
              <a:t>(“images/</a:t>
            </a:r>
            <a:r>
              <a:rPr lang="en-US" dirty="0" err="1"/>
              <a:t>ville_up.jpg</a:t>
            </a:r>
            <a:r>
              <a:rPr lang="en-US" dirty="0"/>
              <a:t>”);</a:t>
            </a:r>
          </a:p>
          <a:p>
            <a:pPr marL="0" lvl="0" indent="0">
              <a:buSzPct val="25000"/>
              <a:buNone/>
            </a:pPr>
            <a:r>
              <a:rPr lang="en-US" dirty="0"/>
              <a:t>	height:500px;</a:t>
            </a:r>
          </a:p>
          <a:p>
            <a:pPr marL="0" lvl="0" indent="0">
              <a:buSzPct val="25000"/>
              <a:buNone/>
            </a:pPr>
            <a:r>
              <a:rPr lang="en-US" dirty="0"/>
              <a:t>	width:200px;</a:t>
            </a:r>
          </a:p>
          <a:p>
            <a:pPr marL="0" lvl="0" indent="0">
              <a:buSzPct val="25000"/>
              <a:buNone/>
            </a:pPr>
            <a:r>
              <a:rPr lang="en-US" dirty="0"/>
              <a:t>}</a:t>
            </a:r>
          </a:p>
          <a:p>
            <a:pPr marL="0" lvl="0" indent="0">
              <a:buSzPct val="25000"/>
              <a:buNone/>
            </a:pPr>
            <a:r>
              <a:rPr lang="en-US" dirty="0"/>
              <a:t>.</a:t>
            </a:r>
            <a:r>
              <a:rPr lang="en-US" dirty="0" err="1"/>
              <a:t>ville_swap:hover</a:t>
            </a:r>
            <a:r>
              <a:rPr lang="en-US" dirty="0"/>
              <a:t> {</a:t>
            </a:r>
          </a:p>
          <a:p>
            <a:pPr marL="0" lvl="0" indent="0">
              <a:buSzPct val="25000"/>
              <a:buNone/>
            </a:pPr>
            <a:r>
              <a:rPr lang="en-US" dirty="0"/>
              <a:t>	background-image: </a:t>
            </a:r>
            <a:r>
              <a:rPr lang="en-US" dirty="0" err="1"/>
              <a:t>url</a:t>
            </a:r>
            <a:r>
              <a:rPr lang="en-US" dirty="0"/>
              <a:t>(“images/</a:t>
            </a:r>
            <a:r>
              <a:rPr lang="en-US" dirty="0" err="1"/>
              <a:t>ville_down.jpg</a:t>
            </a:r>
            <a:r>
              <a:rPr lang="en-US" dirty="0"/>
              <a:t>”);</a:t>
            </a:r>
          </a:p>
          <a:p>
            <a:pPr marL="0" lvl="0" indent="0">
              <a:buSzPct val="25000"/>
              <a:buNone/>
            </a:pPr>
            <a:r>
              <a:rPr lang="en-US" dirty="0"/>
              <a:t>}</a:t>
            </a:r>
          </a:p>
          <a:p>
            <a:pPr marL="0" lvl="0" indent="0">
              <a:buSzPct val="25000"/>
              <a:buNone/>
            </a:pPr>
            <a:r>
              <a:rPr lang="en-US" dirty="0"/>
              <a:t>&lt;div class="</a:t>
            </a:r>
            <a:r>
              <a:rPr lang="en-US" dirty="0" err="1"/>
              <a:t>ville_swap</a:t>
            </a:r>
            <a:r>
              <a:rPr lang="en-US" dirty="0"/>
              <a:t>"&gt;&lt;/div&gt;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131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menus déroulant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le nom de la variable.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balise &lt;OPTION&gt; correspond à un élément de la liste. Vous pouvez en avoir un nombre illimité.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la valeur renvoyée dans la variable selon l’option sélectionnée.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09600" y="4508500"/>
            <a:ext cx="5986461" cy="13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&lt;select name="Nom_de_la_selection"&gt; </a:t>
            </a:r>
            <a:b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 &lt;option value="choix1"&gt;Premier_choix&lt;/option&gt;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 &lt;option value="choix2"&gt;Deuxième_choix&lt;/option&gt;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&lt;/select&gt; 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labels</a:t>
            </a:r>
            <a:b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4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&lt;label&gt; pour assigner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étiquettes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divers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b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CA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Ne change </a:t>
            </a:r>
            <a:r>
              <a:rPr lang="fr-CA" dirty="0"/>
              <a:t>r</a:t>
            </a:r>
            <a:r>
              <a:rPr lang="fr-CA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ien visuellement, mais si l’utilisateur clique sur le label, l’input associé sera sélectionné.</a:t>
            </a: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342900">
              <a:buSzPct val="25000"/>
              <a:buNone/>
            </a:pPr>
            <a:r>
              <a:rPr lang="fr-CA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&lt;label for=</a:t>
            </a:r>
            <a:r>
              <a:rPr lang="fr-FR" dirty="0" smtClean="0"/>
              <a:t>"</a:t>
            </a:r>
            <a:r>
              <a:rPr lang="fr-FR" dirty="0" err="1"/>
              <a:t>labelPrenom</a:t>
            </a:r>
            <a:r>
              <a:rPr lang="fr-FR" dirty="0"/>
              <a:t>"</a:t>
            </a:r>
            <a:r>
              <a:rPr lang="fr-CA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&gt;Prénom&lt;/label&gt;</a:t>
            </a:r>
          </a:p>
          <a:p>
            <a:pPr lvl="0" indent="-342900">
              <a:buSzPct val="25000"/>
              <a:buNone/>
            </a:pPr>
            <a:r>
              <a:rPr lang="fr-CA" dirty="0" smtClean="0"/>
              <a:t>&lt;input type=</a:t>
            </a:r>
            <a:r>
              <a:rPr lang="fr-FR" dirty="0"/>
              <a:t>"</a:t>
            </a:r>
            <a:r>
              <a:rPr lang="fr-FR" dirty="0" err="1" smtClean="0"/>
              <a:t>text</a:t>
            </a:r>
            <a:r>
              <a:rPr lang="fr-FR" dirty="0" smtClean="0"/>
              <a:t>" </a:t>
            </a:r>
            <a:r>
              <a:rPr lang="fr-FR" dirty="0" err="1" smtClean="0"/>
              <a:t>name</a:t>
            </a:r>
            <a:r>
              <a:rPr lang="fr-FR" dirty="0" smtClean="0"/>
              <a:t>=</a:t>
            </a:r>
            <a:r>
              <a:rPr lang="fr-FR" dirty="0"/>
              <a:t>"</a:t>
            </a:r>
            <a:r>
              <a:rPr lang="fr-FR" dirty="0" err="1" smtClean="0"/>
              <a:t>prenom</a:t>
            </a:r>
            <a:r>
              <a:rPr lang="fr-FR" dirty="0"/>
              <a:t>" id</a:t>
            </a:r>
            <a:r>
              <a:rPr lang="fr-FR" dirty="0" smtClean="0"/>
              <a:t>=</a:t>
            </a:r>
            <a:r>
              <a:rPr lang="fr-FR" dirty="0"/>
              <a:t>"</a:t>
            </a:r>
            <a:r>
              <a:rPr lang="fr-FR" dirty="0" err="1" smtClean="0"/>
              <a:t>labelPrenom</a:t>
            </a:r>
            <a:r>
              <a:rPr lang="fr-FR" dirty="0" smtClean="0"/>
              <a:t>"</a:t>
            </a:r>
            <a:r>
              <a:rPr lang="fr-CA" dirty="0" smtClean="0"/>
              <a:t>&gt;</a:t>
            </a: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faire un formulaire il vous faut les ingrédients suivants: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balise &lt;form&gt;&lt;/form&gt; correctement configurée.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ou plusieurs éléments (&lt;input&gt;, &lt;select&gt;, &lt;textarea&gt; etc).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bouton d’envoi.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 par courriel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mode mailto,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ne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facilement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s’affiche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légèrement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indigeste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 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nom=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Caron</a:t>
            </a:r>
            <a:r>
              <a:rPr lang="en-US" sz="18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prenom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=Roger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plus,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devez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engin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poste,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n’est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09600" y="1987246"/>
            <a:ext cx="7806344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avec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radio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choix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 smtClean="0"/>
              <a:t>Des cases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cocher</a:t>
            </a:r>
            <a:r>
              <a:rPr lang="en-US" dirty="0" smtClean="0"/>
              <a:t> avec les </a:t>
            </a:r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voulez</a:t>
            </a:r>
            <a:r>
              <a:rPr lang="en-US" dirty="0" smtClean="0"/>
              <a:t> (au </a:t>
            </a:r>
            <a:r>
              <a:rPr lang="en-US" dirty="0" err="1" smtClean="0"/>
              <a:t>moins</a:t>
            </a:r>
            <a:r>
              <a:rPr lang="en-US" dirty="0" smtClean="0"/>
              <a:t> 3)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comportant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3 optio</a:t>
            </a:r>
            <a:r>
              <a:rPr lang="en-US" dirty="0" smtClean="0"/>
              <a:t>ns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champs simples pour le nom et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prénom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résulat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</a:t>
            </a:r>
            <a:r>
              <a:rPr lang="en-US" dirty="0" err="1" smtClean="0"/>
              <a:t>courriel</a:t>
            </a:r>
            <a:r>
              <a:rPr lang="en-US" dirty="0" smtClean="0"/>
              <a:t> </a:t>
            </a:r>
            <a:r>
              <a:rPr lang="en-US" dirty="0" err="1" smtClean="0"/>
              <a:t>personnelle</a:t>
            </a:r>
            <a:r>
              <a:rPr lang="en-US" dirty="0" smtClean="0"/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également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w3schools pour faire </a:t>
            </a:r>
            <a:r>
              <a:rPr lang="en-US" dirty="0" err="1" smtClean="0"/>
              <a:t>vos</a:t>
            </a:r>
            <a:r>
              <a:rPr lang="en-US" dirty="0" smtClean="0"/>
              <a:t> tests</a:t>
            </a: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dirty="0"/>
          </a:p>
          <a:p>
            <a:pPr marL="0" lvl="0" indent="0">
              <a:buNone/>
            </a:pPr>
            <a:r>
              <a:rPr lang="fr-FR" dirty="0"/>
              <a:t>a</a:t>
            </a:r>
            <a:r>
              <a:rPr lang="en-US" dirty="0" err="1" smtClean="0"/>
              <a:t>ction</a:t>
            </a:r>
            <a:r>
              <a:rPr lang="en-US" dirty="0" smtClean="0"/>
              <a:t>=</a:t>
            </a:r>
            <a:r>
              <a:rPr lang="fr-FR" dirty="0" smtClean="0"/>
              <a:t>"</a:t>
            </a:r>
            <a:r>
              <a:rPr lang="fr-FR" dirty="0" err="1" smtClean="0"/>
              <a:t>mailto:votreadresse@votrefournisseur.com</a:t>
            </a:r>
            <a:r>
              <a:rPr lang="fr-FR" dirty="0" smtClean="0"/>
              <a:t>" </a:t>
            </a:r>
            <a:r>
              <a:rPr lang="fr-FR" dirty="0" err="1" smtClean="0"/>
              <a:t>method</a:t>
            </a:r>
            <a:r>
              <a:rPr lang="fr-FR" dirty="0" smtClean="0"/>
              <a:t>=</a:t>
            </a:r>
            <a:r>
              <a:rPr lang="fr-FR" dirty="0" smtClean="0"/>
              <a:t>"POST</a:t>
            </a:r>
            <a:r>
              <a:rPr lang="fr-FR" dirty="0"/>
              <a:t>"</a:t>
            </a:r>
            <a:endParaRPr lang="fr-FR" dirty="0" smtClean="0"/>
          </a:p>
          <a:p>
            <a:pPr marL="0" lvl="0" indent="0">
              <a:buNone/>
            </a:pPr>
            <a:r>
              <a:rPr lang="en-US" dirty="0" smtClean="0"/>
              <a:t>action=</a:t>
            </a:r>
            <a:r>
              <a:rPr lang="fr-FR" dirty="0" smtClean="0"/>
              <a:t>"</a:t>
            </a:r>
            <a:r>
              <a:rPr lang="en-US" dirty="0" smtClean="0"/>
              <a:t>https</a:t>
            </a:r>
            <a:r>
              <a:rPr lang="en-US" dirty="0"/>
              <a:t>://www.w3schools.com/</a:t>
            </a:r>
            <a:r>
              <a:rPr lang="en-US" dirty="0" err="1" smtClean="0"/>
              <a:t>action_page.php</a:t>
            </a:r>
            <a:r>
              <a:rPr lang="fr-FR" dirty="0" smtClean="0"/>
              <a:t>" </a:t>
            </a:r>
            <a:r>
              <a:rPr lang="fr-FR" dirty="0" err="1" smtClean="0"/>
              <a:t>method</a:t>
            </a:r>
            <a:r>
              <a:rPr lang="fr-FR" dirty="0" smtClean="0"/>
              <a:t>="GET</a:t>
            </a:r>
            <a:r>
              <a:rPr lang="fr-FR" dirty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“media queries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25000"/>
              <a:buNone/>
            </a:pPr>
            <a:r>
              <a:rPr lang="en-US" dirty="0"/>
              <a:t>@media screen and (max-width: 300px) {</a:t>
            </a:r>
          </a:p>
          <a:p>
            <a:pPr marL="0" lvl="0" indent="0">
              <a:buSzPct val="25000"/>
              <a:buNone/>
            </a:pPr>
            <a:r>
              <a:rPr lang="en-US" dirty="0"/>
              <a:t>	footer {</a:t>
            </a:r>
          </a:p>
          <a:p>
            <a:pPr marL="0" lvl="0" indent="0">
              <a:buSzPct val="25000"/>
              <a:buNone/>
            </a:pPr>
            <a:r>
              <a:rPr lang="en-US" dirty="0"/>
              <a:t>		</a:t>
            </a:r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pPr marL="0" lvl="0" indent="0">
              <a:buSzPct val="25000"/>
              <a:buNone/>
            </a:pPr>
            <a:r>
              <a:rPr lang="en-US" dirty="0"/>
              <a:t>	}</a:t>
            </a:r>
          </a:p>
          <a:p>
            <a:pPr marL="0" lvl="0" indent="0">
              <a:buSzPct val="25000"/>
              <a:buNone/>
            </a:pPr>
            <a:r>
              <a:rPr lang="en-US" dirty="0"/>
              <a:t>}</a:t>
            </a:r>
          </a:p>
          <a:p>
            <a:pPr marL="9144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4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et l'indexation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principes d’ergonomie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formulaires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Informations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Sur le document </a:t>
            </a:r>
            <a:b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Référencer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Indexer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sur internet, c'est faire en sorte qu'un site web soit présent dans un index, une sorte d’annuaire. 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 votre site web apparait dans Google, il est indexé.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appelle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Référencement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Positionnement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l’ensemble des techniques pour s’assurer que le site web bénéficie de la meilleure place dans les moteurs de recherche.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dit SEO en anglais (</a:t>
            </a:r>
            <a:r>
              <a:rPr lang="en-US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Engine Optimisation)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dirty="0"/>
              <a:t> </a:t>
            </a:r>
            <a:r>
              <a:rPr lang="en-US" dirty="0" smtClean="0"/>
              <a:t>meta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(metadata) du 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 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"type de 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meta” content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meta”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dirty="0" smtClean="0"/>
              <a:t>La </a:t>
            </a:r>
            <a:r>
              <a:rPr lang="en-US" dirty="0" err="1" smtClean="0"/>
              <a:t>balise</a:t>
            </a:r>
            <a:r>
              <a:rPr lang="en-US" dirty="0" smtClean="0"/>
              <a:t> meta du type:</a:t>
            </a:r>
            <a:br>
              <a:rPr lang="en-US" dirty="0" smtClean="0"/>
            </a:br>
            <a:r>
              <a:rPr lang="en-US" dirty="0" smtClean="0"/>
              <a:t>&lt;meta http-</a:t>
            </a:r>
            <a:r>
              <a:rPr lang="en-US" dirty="0" err="1" smtClean="0"/>
              <a:t>equiv</a:t>
            </a:r>
            <a:r>
              <a:rPr lang="en-US" dirty="0" smtClean="0"/>
              <a:t>=</a:t>
            </a:r>
            <a:r>
              <a:rPr lang="en-US" dirty="0"/>
              <a:t>"refresh" </a:t>
            </a:r>
            <a:r>
              <a:rPr lang="en-US" dirty="0" smtClean="0"/>
              <a:t>content=</a:t>
            </a:r>
            <a:r>
              <a:rPr lang="en-US" dirty="0"/>
              <a:t>"3" </a:t>
            </a:r>
            <a:r>
              <a:rPr lang="en-US" dirty="0" err="1" smtClean="0"/>
              <a:t>url</a:t>
            </a:r>
            <a:r>
              <a:rPr lang="en-US" dirty="0" smtClean="0"/>
              <a:t>=</a:t>
            </a:r>
            <a:r>
              <a:rPr lang="en-US" dirty="0"/>
              <a:t>"http://</a:t>
            </a:r>
            <a:r>
              <a:rPr lang="en-US" dirty="0" err="1"/>
              <a:t>www.monsite.com</a:t>
            </a:r>
            <a:r>
              <a:rPr lang="en-US" dirty="0"/>
              <a:t>"&gt;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endParaRPr lang="en-US"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1543</Words>
  <Application>Microsoft Macintosh PowerPoint</Application>
  <PresentationFormat>Présentation à l'écran (4:3)</PresentationFormat>
  <Paragraphs>232</Paragraphs>
  <Slides>44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44</vt:i4>
      </vt:variant>
    </vt:vector>
  </HeadingPairs>
  <TitlesOfParts>
    <vt:vector size="47" baseType="lpstr">
      <vt:lpstr>Facet</vt:lpstr>
      <vt:lpstr>1_Facet</vt:lpstr>
      <vt:lpstr>4_Facet</vt:lpstr>
      <vt:lpstr>S'initier au HTML et aux feuilles de style CSS</vt:lpstr>
      <vt:lpstr>Retour</vt:lpstr>
      <vt:lpstr>Intégrer du multimédia</vt:lpstr>
      <vt:lpstr>Les images interactives</vt:lpstr>
      <vt:lpstr>Les “media queries”</vt:lpstr>
      <vt:lpstr>Aujourd’hui</vt:lpstr>
      <vt:lpstr>Informations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Pour en savoir plus</vt:lpstr>
      <vt:lpstr>Exercice</vt:lpstr>
      <vt:lpstr>Exercice</vt:lpstr>
      <vt:lpstr>L’ergonomie</vt:lpstr>
      <vt:lpstr>L’ergonomie</vt:lpstr>
      <vt:lpstr>L’ergonomie</vt:lpstr>
      <vt:lpstr>L’ergonomie</vt:lpstr>
      <vt:lpstr>L’ergonomie</vt:lpstr>
      <vt:lpstr>L’ergonomie</vt:lpstr>
      <vt:lpstr>Le formulaire</vt:lpstr>
      <vt:lpstr>Le formulaire</vt:lpstr>
      <vt:lpstr>Le formulaire</vt:lpstr>
      <vt:lpstr>Le formulaire</vt:lpstr>
      <vt:lpstr>Le formulaire</vt:lpstr>
      <vt:lpstr>Le formulaire</vt:lpstr>
      <vt:lpstr>Les balises du formulaire</vt:lpstr>
      <vt:lpstr>Le formulaire</vt:lpstr>
      <vt:lpstr>Les balises du formulaire</vt:lpstr>
      <vt:lpstr>Les balises du formulaire</vt:lpstr>
      <vt:lpstr>Les balises du formulaire</vt:lpstr>
      <vt:lpstr>Les balises du formulaire </vt:lpstr>
      <vt:lpstr>Les balises du formulaire </vt:lpstr>
      <vt:lpstr>Les balises du formulaire</vt:lpstr>
      <vt:lpstr>Les balises du formulaire</vt:lpstr>
      <vt:lpstr>Les labels </vt:lpstr>
      <vt:lpstr>En résumé</vt:lpstr>
      <vt:lpstr>Résultat par courriel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S'initier au HTML et aux feuilles de style CSS</dc:title>
  <cp:lastModifiedBy>Guillaume Croteau</cp:lastModifiedBy>
  <cp:revision>55</cp:revision>
  <dcterms:modified xsi:type="dcterms:W3CDTF">2017-03-13T20:34:41Z</dcterms:modified>
</cp:coreProperties>
</file>