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9388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55625"/>
            <a:ext cx="3657600" cy="2743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78736" cy="3290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0" y="5556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28588"/>
            <a:ext cx="8228013" cy="1433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599" y="2777068"/>
            <a:ext cx="2790182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2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3866639" y="2160983"/>
            <a:ext cx="309067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4"/>
          </p:nvPr>
        </p:nvSpPr>
        <p:spPr>
          <a:xfrm>
            <a:off x="3866639" y="2737246"/>
            <a:ext cx="3090671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09597" y="2700867"/>
            <a:ext cx="6347715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130595" y="2404533"/>
            <a:ext cx="5826718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130595" y="4050833"/>
            <a:ext cx="5826718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69203" y="2160590"/>
            <a:ext cx="3088109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3840992" y="2745919"/>
            <a:ext cx="5251450" cy="978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0" cy="5195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43087" y="927099"/>
            <a:ext cx="3881436" cy="634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15847" y="609600"/>
            <a:ext cx="6341465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5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597" y="1931988"/>
            <a:ext cx="6347715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09597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3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3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3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3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09599" y="5367337"/>
            <a:ext cx="6347713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7" name="Shape 7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Shape 8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" name="Shape 10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-7936" y="-7936"/>
            <a:ext cx="9169399" cy="6873874"/>
            <a:chOff x="0" y="0"/>
            <a:chExt cx="2147483647" cy="2147483647"/>
          </a:xfrm>
        </p:grpSpPr>
        <p:cxnSp>
          <p:nvCxnSpPr>
            <p:cNvPr id="111" name="Shape 111"/>
            <p:cNvCxnSpPr/>
            <p:nvPr/>
          </p:nvCxnSpPr>
          <p:spPr>
            <a:xfrm rot="10800000" flipH="1">
              <a:off x="1203498069" y="1306840376"/>
              <a:ext cx="942126619" cy="838163164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1651138336" y="2479859"/>
              <a:ext cx="285538074" cy="2142523858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3" name="Shape 113"/>
            <p:cNvSpPr/>
            <p:nvPr/>
          </p:nvSpPr>
          <p:spPr>
            <a:xfrm>
              <a:off x="1615817850" y="2479859"/>
              <a:ext cx="531665796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689433215" y="0"/>
              <a:ext cx="456191506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556702458" y="1226991909"/>
              <a:ext cx="588550291" cy="9180118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643702295" y="0"/>
              <a:ext cx="501922135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855696" y="0"/>
              <a:ext cx="200768954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893547982" y="0"/>
              <a:ext cx="249845740" cy="2145003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889458560" y="1531508034"/>
              <a:ext cx="256537973" cy="6134957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0"/>
              <a:ext cx="202256304" cy="1779981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-7937" y="-7936"/>
            <a:ext cx="9169399" cy="6873874"/>
            <a:chOff x="0" y="0"/>
            <a:chExt cx="2147483647" cy="2147483647"/>
          </a:xfrm>
        </p:grpSpPr>
        <p:sp>
          <p:nvSpPr>
            <p:cNvPr id="134" name="Shape 134"/>
            <p:cNvSpPr/>
            <p:nvPr/>
          </p:nvSpPr>
          <p:spPr>
            <a:xfrm>
              <a:off x="0" y="1256253278"/>
              <a:ext cx="107076934" cy="8912303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 rot="10800000" flipH="1">
              <a:off x="1203497936" y="1306840371"/>
              <a:ext cx="942126516" cy="838163160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651138390" y="2479859"/>
              <a:ext cx="285538043" cy="2142523849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1615817908" y="2479859"/>
              <a:ext cx="531665738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89433265" y="0"/>
              <a:ext cx="456191456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556702522" y="1226991904"/>
              <a:ext cx="588550443" cy="918011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643702350" y="0"/>
              <a:ext cx="501922081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944855718" y="0"/>
              <a:ext cx="200768932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893548009" y="0"/>
              <a:ext cx="249845713" cy="2145003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889458352" y="1531508028"/>
              <a:ext cx="256537945" cy="6134957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5405437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445250" y="6042025"/>
            <a:ext cx="5127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arta.com/infos/?p=13993" TargetMode="External"/><Relationship Id="rId4" Type="http://schemas.openxmlformats.org/officeDocument/2006/relationships/hyperlink" Target="http://www.commentcamarche.net/faq/217-referencer-son-site-les-moteurs-de-recherc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penclassrooms.com/courses/ameliorez-la-visibilite-de-votre-site-grace-au-referenceme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validator.w3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francoisgosselincouillard@hot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WAI/intro/wca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63180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S'initier au HTML et aux feuilles de style CSS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Cours</a:t>
            </a:r>
            <a:r>
              <a:rPr lang="en-US" sz="2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lang="en-US" sz="28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a annoncé en 2009 ne plus supporter les META de keywords.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META « description » est beaucoup plus utilisé. Il est utilisé dans le résultat de recherche des moteurs de recherche. Moins de 155 caractères est suggéré.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09600" y="2160575"/>
            <a:ext cx="6876900" cy="38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 important pour le référencement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volume de sites web utilisant le vôtre comme référence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quantité et la qualité du contenu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précision technique du code 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nombre de page visionnées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L’emplacement géographique, la langue etc.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juillet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2015, Google 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favoriser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sites web “mobile-friendly”.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À lire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google.com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addurl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plus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d’infos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commentcamarche.net/faq/217-referencer-son-site-les-moteurs-de-recherche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Pour en savoir plus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Améliorez la visibilité de votre site grâce au référencement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Openclassrooms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Exercice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Assurez-vous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réponde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normes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W3C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L’ergonomie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principes clés pour faire un site web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critères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Sobriété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Simplicité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Lisibilité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Clarté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Structuration 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Paragraphes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sous-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titre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etc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Organisation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hiérarchique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(le plus important en premier)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Utilisabilité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Navigation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toute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information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accessible en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moins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600" b="0" i="0" u="none" strike="noStrike" cap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clics</a:t>
            </a:r>
            <a:r>
              <a:rPr lang="en-US" sz="1600" b="0" i="0" u="none" strike="noStrike" cap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possible)</a:t>
            </a:r>
            <a:endParaRPr lang="en-US" sz="1600" b="0" i="0" u="none" strike="noStrike" cap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Repérage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L’utilisateur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savoir a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endroit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est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Liberté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revenir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l’accueil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facilement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Homogénéité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structure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Même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menu de navigation partout)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Rapidité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Temps de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chargement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rapide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l’aide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d’images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taille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optimisée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 Taper Website Performance test </a:t>
            </a:r>
            <a:r>
              <a:rPr lang="en-US" sz="16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dans</a:t>
            </a:r>
            <a:r>
              <a:rPr lang="en-US" sz="16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Google.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Facilité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échanges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Commentaires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réseaux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sociaux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Adaptativité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Le site web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s’adapte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automatiquement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sans intervention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l’utilisateur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Retour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800" dirty="0"/>
              <a:t>Liens </a:t>
            </a:r>
            <a:r>
              <a:rPr lang="en-US" sz="2800" dirty="0" err="1"/>
              <a:t>relatifs</a:t>
            </a:r>
            <a:r>
              <a:rPr lang="en-US" sz="2800" dirty="0"/>
              <a:t> et </a:t>
            </a:r>
            <a:r>
              <a:rPr lang="en-US" sz="2800" dirty="0" err="1"/>
              <a:t>absolus</a:t>
            </a:r>
            <a:endParaRPr lang="en-US" sz="2800" dirty="0"/>
          </a:p>
          <a:p>
            <a:pPr lvl="0" indent="-342900"/>
            <a:r>
              <a:rPr lang="en-US" sz="2800" dirty="0" err="1"/>
              <a:t>Intégrer</a:t>
            </a:r>
            <a:r>
              <a:rPr lang="en-US" sz="2800" dirty="0"/>
              <a:t> </a:t>
            </a:r>
            <a:r>
              <a:rPr lang="en-US" sz="2800" dirty="0" err="1"/>
              <a:t>contenu</a:t>
            </a:r>
            <a:r>
              <a:rPr lang="en-US" sz="2800" dirty="0"/>
              <a:t> son, </a:t>
            </a:r>
            <a:r>
              <a:rPr lang="en-US" sz="2800" dirty="0" err="1"/>
              <a:t>vidéo</a:t>
            </a:r>
            <a:r>
              <a:rPr lang="en-US" sz="2800" dirty="0"/>
              <a:t>, animations</a:t>
            </a:r>
          </a:p>
          <a:p>
            <a:pPr lvl="0" indent="-342900"/>
            <a:r>
              <a:rPr lang="en-US" sz="2800" dirty="0"/>
              <a:t>Les images </a:t>
            </a:r>
            <a:r>
              <a:rPr lang="en-US" sz="2800" dirty="0" err="1"/>
              <a:t>interactives</a:t>
            </a:r>
            <a:endParaRPr lang="en-US" sz="2800" dirty="0"/>
          </a:p>
          <a:p>
            <a:pPr lvl="0" indent="-342900"/>
            <a:r>
              <a:rPr lang="en-US" sz="2800" dirty="0"/>
              <a:t>Les “media queries” pour faire des sites </a:t>
            </a:r>
            <a:r>
              <a:rPr lang="en-US" sz="2800" dirty="0" err="1"/>
              <a:t>adaptatifs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L’ergonomie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Accessibilité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Universalité des accès: Prévoir les handicaps visuels.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Interopérabilité: Respecter les standards W3C permet a votre site de bien fonctionner sur de multiples supports.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Contraste adapté: Entre l’arrière plan et le texte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L’ergonomie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résumé: suivre le principe du KISS</a:t>
            </a:r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It </a:t>
            </a:r>
            <a:r>
              <a:rPr lang="fr-FR" dirty="0" err="1" smtClean="0"/>
              <a:t>Stupid</a:t>
            </a:r>
            <a:r>
              <a:rPr lang="fr-FR" dirty="0" smtClean="0"/>
              <a:t> and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79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 formulaire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 HTML va vous permettre de récupérer des informations que va saisir l'internaute sur votre site.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permet aussi de passer des données au serveur.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L'internaute va saisir ses informations soit en remplissant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 champs texte (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liste déroulante (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 case à cocher (</a:t>
            </a: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radio, checkbox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HTML se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&lt;form&gt; &lt;/form&gt;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contient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indispensables.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action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destination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où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donnés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page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asp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mail (mailto).</a:t>
            </a:r>
          </a:p>
          <a:p>
            <a:pPr marL="609600" marR="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définit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d'envoi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(POST et GET).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68312" y="2708275"/>
            <a:ext cx="6840537" cy="101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&lt;form action="mailto:votremail@machin.org" method="post" 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&lt;/form&gt;</a:t>
            </a:r>
            <a:r>
              <a:rPr lang="en-US" sz="20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755650" y="3789362"/>
            <a:ext cx="5832474" cy="4000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4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type="text" name="nom"&gt;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707186" cy="3557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L'attribut name des éléments de votre formulaire est très important. Il deviendra votre nom de variable une fois que votre formulaire est envoyé.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Veillez à ce que l’attribut name soit significatif et ne comporte pas d'accent, de virgule, de caractères spéciaux ou d’espace. 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Shape 338"/>
          <p:cNvGrpSpPr/>
          <p:nvPr/>
        </p:nvGrpSpPr>
        <p:grpSpPr>
          <a:xfrm>
            <a:off x="609600" y="2781300"/>
            <a:ext cx="6554787" cy="406399"/>
            <a:chOff x="468312" y="4581525"/>
            <a:chExt cx="8135937" cy="406399"/>
          </a:xfrm>
        </p:grpSpPr>
        <p:sp>
          <p:nvSpPr>
            <p:cNvPr id="339" name="Shape 339"/>
            <p:cNvSpPr txBox="1"/>
            <p:nvPr/>
          </p:nvSpPr>
          <p:spPr>
            <a:xfrm>
              <a:off x="2195511" y="4581525"/>
              <a:ext cx="6408737" cy="40639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ramond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&lt;input type="submit" value="Envoyer" /&gt; 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68312" y="4581525"/>
              <a:ext cx="1368425" cy="376236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aramond"/>
                <a:buNone/>
              </a:pPr>
              <a:r>
                <a:rPr lang="en-US" sz="1800" b="1" i="0" u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Envoyer</a:t>
              </a:r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bouton d’envoi.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correspond au texte affiché sur le bouton.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définit pour ces deux boutons l'action à exécuter 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button</a:t>
            </a:r>
            <a:r>
              <a:rPr lang="en-US"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un simple bouton.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16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submit</a:t>
            </a:r>
            <a:r>
              <a:rPr lang="en-US" sz="16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envoyer les données du formulaire.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 formulaire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277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série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d’attributs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r>
              <a:rPr lang="en-US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disabled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max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maxlength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min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pattern : pour les expressions </a:t>
            </a:r>
            <a:r>
              <a:rPr lang="en-US" dirty="0" err="1" smtClean="0"/>
              <a:t>régulière</a:t>
            </a:r>
            <a:r>
              <a:rPr lang="en-US" dirty="0" smtClean="0"/>
              <a:t> (regex)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readonly</a:t>
            </a:r>
            <a:r>
              <a:rPr lang="en-US" dirty="0"/>
              <a:t>	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required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size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Aujourd’hui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et l'indexation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Quelques principes d’ergonomie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formulaires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existe deux types de champs de texte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champ simple d'une ligne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champ multi-lignes.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Champ simple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&lt;input type="text" name="nom"&gt;</a:t>
            </a:r>
            <a:b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 strike="noStrike" cap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définit la forme de la balise &lt;input&gt;, donc pour une zone de texte simple c'est "text".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très important puisqu’il sert à déterminer le nom de la variable.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Champ multi-lignes </a:t>
            </a:r>
          </a:p>
          <a:p>
            <a:pPr marL="800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&lt;textarea name="nom" cols="30" rows="5"&gt;</a:t>
            </a:r>
          </a:p>
          <a:p>
            <a:pPr marL="800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&lt;/textarea&gt;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correspond à la largeur du champ.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rows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correspond à la hauteur du champ (le nombre de ligne).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le nom de la variable.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 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9712" y="2276475"/>
            <a:ext cx="2933700" cy="5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9712" y="3500437"/>
            <a:ext cx="2933700" cy="5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3087687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case à cocher permet de faire plusieurs choix sur un ensemble de propositions.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bouton radio permet de faire un choix sur un ensemble de propositions.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" y="4508500"/>
            <a:ext cx="7200900" cy="4063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type="checkbox" name="reponse" value="Nom_du_choix"&gt; 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case à cocher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définit la forme de la balise &lt;INPUT&gt;, pour une case a cocher, c'est "checkbox".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le nom de la variable.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retournera la valeur dans la variable si la case est cochée. 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609600" y="4508500"/>
            <a:ext cx="6683374" cy="101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name="couleur_preferee" value="rouge"&gt;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name="couleur_preferee" value="bleu"&gt;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type="radio" name="couleur_preferee" value="jaune"&gt; 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boutons radio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définit la forme de la balise &lt;INPUT&gt;, pour un bouton radio, c'est "radio".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Les boutons radio du même groupe auront la même valeur.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c'est la valeur de la sélection. </a:t>
            </a:r>
            <a:b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Les menus déroulant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le nom de la variable.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balise &lt;OPTION&gt; correspond à un élément de la liste. Vous pouvez en avoir un nombre illimité.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1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est la valeur renvoyée dans la variable selon l’option sélectionnée.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609600" y="4508500"/>
            <a:ext cx="5986461" cy="1320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&lt;select name="Nom_de_la_selection"&gt; </a:t>
            </a:r>
            <a:b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 &lt;option value="choix1"&gt;Premier_choix&lt;/option&gt;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 &lt;option value="choix2"&gt;Deuxième_choix&lt;/option&gt;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&lt;/select&gt; 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balises du formulaire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Pour faire un formulaire il vous faut les ingrédients suivants: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La balise &lt;form&gt;&lt;/form&gt; correctement configurée.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ou plusieurs éléments (&lt;input&gt;, &lt;select&gt;, &lt;textarea&gt; etc).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AutoNum type="arabicPeriod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bouton d’envoi.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 résumé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 par courriel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mode mailto,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courriel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ne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peut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être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mis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facilement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Il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s’affiche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façon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légèrement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indigeste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  </a:t>
            </a:r>
            <a:b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1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</a:t>
            </a:r>
            <a:r>
              <a:rPr lang="en-US" sz="1800" b="1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nom=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Caron</a:t>
            </a:r>
            <a:r>
              <a:rPr lang="en-US" sz="1800" b="0" i="0" u="none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prenom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=Roger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 plus,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vous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devez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avoir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engin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d’envoi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courriel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correctement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configuré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votre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poste,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qui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n’est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toujours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cas</a:t>
            </a:r>
            <a:r>
              <a:rPr lang="en-US" sz="18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Les labels</a:t>
            </a:r>
            <a:br>
              <a:rPr lang="en-US"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40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684212" y="2852736"/>
            <a:ext cx="7920036" cy="7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aramond"/>
              <a:buNone/>
            </a:pP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&lt;LABEL for="label_prenom"&gt;Prénom&lt;/LABEL&gt; </a:t>
            </a:r>
            <a:b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0" i="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&lt;INPUT type="text" name="prenom" id="label_prenom"&gt; 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la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&lt;label&gt; pour assigner des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étiquettes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les divers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éléments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1130300" y="2405061"/>
            <a:ext cx="5827712" cy="1646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Informations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1130300" y="4051300"/>
            <a:ext cx="5827712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Sur le document </a:t>
            </a:r>
            <a:b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Laboratoire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Faire 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formulaire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radio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fonctionnel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avec les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choix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oui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et non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Deux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champs simples pour le nom et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prénom</a:t>
            </a:r>
            <a:endParaRPr lang="en-US"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bouton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pour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envoyer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résulat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par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courriel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à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 </a:t>
            </a:r>
            <a:r>
              <a:rPr lang="en-US" dirty="0" err="1" smtClean="0"/>
              <a:t>courriel</a:t>
            </a:r>
            <a:r>
              <a:rPr lang="en-US" dirty="0" smtClean="0"/>
              <a:t> </a:t>
            </a:r>
            <a:r>
              <a:rPr lang="en-US" dirty="0" err="1" smtClean="0"/>
              <a:t>personnelle</a:t>
            </a:r>
            <a:r>
              <a:rPr lang="en-US" dirty="0" smtClean="0"/>
              <a:t>.</a:t>
            </a:r>
            <a:endParaRPr sz="1800" b="0" i="0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Référencer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Indexer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sur internet, c'est faire en sorte qu'un site web soit présent dans un index, une sorte d’annuaire. 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Si votre site web apparait dans Google, il est indexé.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appelle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Référencement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en-US" sz="1800" b="1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Positionnement</a:t>
            </a: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l’ensemble des techniques pour s’assurer que le site web bénéficie de la meilleure place dans les moteurs de recherche.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dit SEO en anglais (</a:t>
            </a:r>
            <a:r>
              <a:rPr lang="en-US" sz="1800" b="0" i="1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Engine Optimisation)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Il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existe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deux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types de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&lt;META&gt; 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Celles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destinées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moteurs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du type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NAME="type de meta"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CONTENT="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meta"&gt;.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</a:pP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Celles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destinées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serveurs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Web, de la 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forme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HTTP-EQUIV="type de meta" </a:t>
            </a:r>
            <a:b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CONTENT="</a:t>
            </a:r>
            <a:r>
              <a:rPr lang="en-US" sz="1800" b="0" i="0" u="none" strike="noStrike" cap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contenu</a:t>
            </a:r>
            <a:r>
              <a:rPr lang="en-US" sz="18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du meta"&gt;.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balises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destinées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aux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moteurs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800" b="0" i="0" u="none" dirty="0" err="1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recherche</a:t>
            </a:r>
            <a:r>
              <a:rPr lang="en-US" sz="18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NAME="author" CONTENT="Francois"&gt;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NAME="description" CONTENT</a:t>
            </a:r>
            <a:r>
              <a:rPr lang="en-US" sz="1400" b="0" i="0" u="none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=”Mon blog"</a:t>
            </a: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NAME="keywords" CONTENT="java, html, applet"&gt;</a:t>
            </a:r>
          </a:p>
          <a:p>
            <a:pPr marL="0" marR="0" lvl="0" indent="25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1400" b="0" i="0" u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NAME="ROBOTS" CONTENT="NOINDEX"&gt;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L'attribut NAME peut avoir trois valeurs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author, l'auteur de la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description, la description de la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keywords, quelques mots clés pour définir la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robots, pour empêcher l’indexation.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09600" y="2160586"/>
            <a:ext cx="6348411" cy="3881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&lt;META HTTP-EQUIV="refresh" CONTENT="3" URL="http://www.monsite.com"&gt;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Indique au serveur Web qu'il doit envoyer une nouvelle page (http://www.monsite.com) au client, 3 secondes après avoir chargé la page contenant cette balise.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Son usage est déconseillé par le </a:t>
            </a:r>
            <a:r>
              <a:rPr lang="en-US" sz="1800" b="0" i="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W3C's Web Content Accessibility Guidelines</a:t>
            </a:r>
            <a:r>
              <a:rPr lang="en-US" sz="1800" b="0" i="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84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Informations sur le document 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et l'indexation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1358</Words>
  <Application>Microsoft Macintosh PowerPoint</Application>
  <PresentationFormat>Présentation à l'écran (4:3)</PresentationFormat>
  <Paragraphs>195</Paragraphs>
  <Slides>40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Garamond</vt:lpstr>
      <vt:lpstr>Facet</vt:lpstr>
      <vt:lpstr>1_Facet</vt:lpstr>
      <vt:lpstr>4_Facet</vt:lpstr>
      <vt:lpstr>S'initier au HTML et aux feuilles de style CSS</vt:lpstr>
      <vt:lpstr>Retour</vt:lpstr>
      <vt:lpstr>Aujourd’hui</vt:lpstr>
      <vt:lpstr>Informations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Informations sur le document  et l'indexation</vt:lpstr>
      <vt:lpstr>Pour en savoir plus</vt:lpstr>
      <vt:lpstr>Exercice</vt:lpstr>
      <vt:lpstr>L’ergonomie</vt:lpstr>
      <vt:lpstr>L’ergonomie</vt:lpstr>
      <vt:lpstr>L’ergonomie</vt:lpstr>
      <vt:lpstr>L’ergonomie</vt:lpstr>
      <vt:lpstr>L’ergonomie</vt:lpstr>
      <vt:lpstr>L’ergonomie</vt:lpstr>
      <vt:lpstr>L’ergonomie</vt:lpstr>
      <vt:lpstr>Le formulaire</vt:lpstr>
      <vt:lpstr>Le formulaire</vt:lpstr>
      <vt:lpstr>Le formulaire</vt:lpstr>
      <vt:lpstr>Le formulaire</vt:lpstr>
      <vt:lpstr>Le formulaire</vt:lpstr>
      <vt:lpstr>Le formulaire</vt:lpstr>
      <vt:lpstr>Les balises du formulaire</vt:lpstr>
      <vt:lpstr>Le formulaire</vt:lpstr>
      <vt:lpstr>Les balises du formulaire</vt:lpstr>
      <vt:lpstr>Les balises du formulaire</vt:lpstr>
      <vt:lpstr>Les balises du formulaire</vt:lpstr>
      <vt:lpstr>Les balises du formulaire </vt:lpstr>
      <vt:lpstr>Les balises du formulaire </vt:lpstr>
      <vt:lpstr>Les balises du formulaire</vt:lpstr>
      <vt:lpstr>Les balises du formulaire</vt:lpstr>
      <vt:lpstr>En résumé</vt:lpstr>
      <vt:lpstr>Résultat par courriel</vt:lpstr>
      <vt:lpstr>Les labels </vt:lpstr>
      <vt:lpstr>Laboratoire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S'initier au HTML et aux feuilles de style CSS</dc:title>
  <cp:lastModifiedBy>Guillaume Croteau</cp:lastModifiedBy>
  <cp:revision>13</cp:revision>
  <dcterms:modified xsi:type="dcterms:W3CDTF">2017-03-05T16:06:25Z</dcterms:modified>
</cp:coreProperties>
</file>