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51"/>
  </p:notesMasterIdLst>
  <p:sldIdLst>
    <p:sldId id="256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D886A1F-3D04-48C2-AF9F-01277F518143}">
  <a:tblStyle styleId="{1D886A1F-3D04-48C2-AF9F-01277F51814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182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00" cy="32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700" cy="3651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37" y="-7936"/>
            <a:ext cx="9170987" cy="6873874"/>
            <a:chOff x="0" y="0"/>
            <a:chExt cx="2147483646" cy="2147483647"/>
          </a:xfrm>
        </p:grpSpPr>
        <p:cxnSp>
          <p:nvCxnSpPr>
            <p:cNvPr id="11" name="Shape 11"/>
            <p:cNvCxnSpPr/>
            <p:nvPr/>
          </p:nvCxnSpPr>
          <p:spPr>
            <a:xfrm rot="10800000" flipH="1">
              <a:off x="1203289800" y="1306840376"/>
              <a:ext cx="941963470" cy="83816316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651224280" y="2479859"/>
              <a:ext cx="285116794" cy="2142523858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1615909855" y="2479859"/>
              <a:ext cx="531202063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689140796" y="0"/>
              <a:ext cx="456112492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556433108" y="1226991909"/>
              <a:ext cx="58844853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643417890" y="0"/>
              <a:ext cx="501835418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944519030" y="0"/>
              <a:ext cx="20073421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897309586" y="0"/>
              <a:ext cx="24980243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891361900" y="1531508034"/>
              <a:ext cx="256121746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0"/>
              <a:ext cx="202221315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34" name="Shape 3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" name="Shape 3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3schools.com/html/html_basic.as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Langage_de_balisage" TargetMode="External"/><Relationship Id="rId4" Type="http://schemas.openxmlformats.org/officeDocument/2006/relationships/hyperlink" Target="http://fr.wikipedia.org/wiki/Hypertex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gnification-des-prenoms.com/" TargetMode="External"/><Relationship Id="rId4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htmlpurifier.org/docs/enduser-utf8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1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912" y="5297487"/>
            <a:ext cx="2073274" cy="72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générale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62000" y="3500437"/>
            <a:ext cx="6548437" cy="2308225"/>
          </a:xfrm>
          <a:prstGeom prst="rect">
            <a:avLst/>
          </a:prstGeom>
          <a:noFill/>
          <a:ln w="57150" cap="flat" cmpd="thickThin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&lt;html&gt;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&lt;title&gt;&lt;/title&gt;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&lt;body&gt;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Le contenu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&lt;/html&gt;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20712" y="1557337"/>
            <a:ext cx="6832599" cy="187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document HTML est séparé en deux parties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L’en-tête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contient les informations sur le document, notamment son titre et des métadonnées pour le référencement.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corps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contient ce qui est visible dans le site.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 de base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&lt;title&gt;&lt;/title&gt;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HEAD contient des informations qui ne sont </a:t>
            </a:r>
            <a:r>
              <a:rPr lang="en-US" sz="24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pas visibles </a:t>
            </a: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 l’espace prévu dans le navigateur pour afficher le site web. Le titre du site web par exemple.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&lt;title&gt;Titre de mon document&lt;/title&gt;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BODY contient tout ce qui est </a:t>
            </a:r>
            <a:r>
              <a:rPr lang="en-US" sz="2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visible</a:t>
            </a: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dans le site web.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	&lt;p&gt;Ceci est un paragraphe&lt;/p&gt;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7427912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600075" y="3179750"/>
            <a:ext cx="6404100" cy="1200300"/>
          </a:xfrm>
          <a:prstGeom prst="rect">
            <a:avLst/>
          </a:prstGeom>
          <a:noFill/>
          <a:ln w="57150" cap="flat" cmpd="thinThick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Ceci est du texte&lt;br&gt;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Ceci pointe vers le &lt;a href="doc2.html"&gt;document 2&lt;/a&gt;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&lt;/body&gt;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019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hyperlien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 hypertexte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simplement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une référence dans un système hypertexte permettant de passer d’un document à un autre.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liens hypertexte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</a:p>
        </p:txBody>
      </p:sp>
      <p:pic>
        <p:nvPicPr>
          <p:cNvPr id="235" name="Shape 2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94" t="1" r="1" b="-469"/>
          <a:stretch/>
        </p:blipFill>
        <p:spPr>
          <a:xfrm>
            <a:off x="1258887" y="1930400"/>
            <a:ext cx="5043487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Résumé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12775" y="1484312"/>
            <a:ext cx="4679950" cy="5078411"/>
          </a:xfrm>
          <a:prstGeom prst="rect">
            <a:avLst/>
          </a:prstGeom>
          <a:noFill/>
          <a:ln w="57150" cap="flat" cmpd="thinThick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&lt;title&gt;Document 1&lt;/title&gt;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Ceci est du texte&lt;br&gt;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Ceci pointe vers le &lt;a href="Document2.html"&gt;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document 2&lt;/a&gt;&lt;br&gt;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&lt;a href="Document3.html"&gt;Ceci pointe vers 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document 3&lt;/a&gt;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r="61468"/>
          <a:stretch/>
        </p:blipFill>
        <p:spPr>
          <a:xfrm>
            <a:off x="5508625" y="1484312"/>
            <a:ext cx="3170236" cy="452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Nom, notion abstraite.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 concrète d'un élément. On parlera aussi de balise ouvrante et fermante. Par exemple &lt;html&gt; est la balise ouvrante de l'élément html.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 d'une balise. Il permet de préciser le rôle ou certaines propriétés d'une balise dans le document. On lui assigne une valeur.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Précise l’attribut.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7499349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 &gt; attribut(s) &gt; valeur(s)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>
            <a:spLocks/>
          </p:cNvSpPr>
          <p:nvPr/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 algn="l"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/>
              <a:t>Note</a:t>
            </a:r>
            <a:endParaRPr lang="en-US" sz="3600" dirty="0"/>
          </a:p>
        </p:txBody>
      </p:sp>
      <p:sp>
        <p:nvSpPr>
          <p:cNvPr id="5" name="Shape 151"/>
          <p:cNvSpPr txBox="1">
            <a:spLocks/>
          </p:cNvSpPr>
          <p:nvPr/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/>
              <a:t>L</a:t>
            </a:r>
            <a:r>
              <a:rPr lang="en-US" dirty="0" smtClean="0"/>
              <a:t>es notes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réalisées</a:t>
            </a:r>
            <a:r>
              <a:rPr lang="en-US" dirty="0" smtClean="0"/>
              <a:t> par François </a:t>
            </a:r>
            <a:r>
              <a:rPr lang="en-US" dirty="0" err="1" smtClean="0"/>
              <a:t>Gosselin</a:t>
            </a:r>
            <a:r>
              <a:rPr lang="en-US" dirty="0" smtClean="0"/>
              <a:t> </a:t>
            </a:r>
            <a:r>
              <a:rPr lang="en-US" dirty="0" err="1" smtClean="0"/>
              <a:t>Couillard</a:t>
            </a:r>
            <a:r>
              <a:rPr lang="en-US" dirty="0" smtClean="0"/>
              <a:t> et par la suite </a:t>
            </a:r>
            <a:r>
              <a:rPr lang="en-US" dirty="0" err="1" smtClean="0"/>
              <a:t>adaptées</a:t>
            </a:r>
            <a:r>
              <a:rPr lang="en-US" dirty="0" smtClean="0"/>
              <a:t> par Guillaume </a:t>
            </a:r>
            <a:r>
              <a:rPr lang="en-US" dirty="0" err="1" smtClean="0"/>
              <a:t>Croteau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09600" y="1484312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href="http://www.perdu.com"&gt;vous êtes-perdus?&lt;/a&gt;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est la balise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href est l’attribut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http://www.perdu.com est la valeur 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l’attribut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731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6348411" cy="287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 title="Perdu!" &gt;vous êtes-perdus?&lt;/a&gt;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 encore…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 title="Perdu!" target="_blank"&gt;vous êtes-perdus?&lt;/a&gt;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pic>
        <p:nvPicPr>
          <p:cNvPr id="281" name="Shape 281" descr="C:\Users\Hecate\Documents\cute_white_cat_5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7900" y="1700211"/>
            <a:ext cx="4129086" cy="309721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79386" y="1711325"/>
            <a:ext cx="4378324" cy="3484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&lt;chat&gt;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Possède les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nom, couleur et 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 est « Fripon ».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couleur est « blanc ».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âge est « 6 ».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79386" y="5008562"/>
            <a:ext cx="8507411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&lt;chat nom=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Fripon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couleur=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blanc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age=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balises</a:t>
            </a:r>
          </a:p>
        </p:txBody>
      </p:sp>
      <p:graphicFrame>
        <p:nvGraphicFramePr>
          <p:cNvPr id="289" name="Shape 289"/>
          <p:cNvGraphicFramePr/>
          <p:nvPr/>
        </p:nvGraphicFramePr>
        <p:xfrm>
          <a:off x="609600" y="2160586"/>
          <a:ext cx="6348400" cy="250055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1230300"/>
                <a:gridCol w="1666875"/>
                <a:gridCol w="34512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Balise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Usage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Exemple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Fait un paragraphe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&lt;p&gt;Ceci est un paragraphe&lt;/p&gt;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H1, h2 etc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Fait de titre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&lt;h1&gt;Ceci est un titre&lt;/h1&gt;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&lt;br&gt;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Retour de chariot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Ligne 1&lt;br&gt;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Ligne 2&lt;br&gt;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guides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Écrivez le code HTML en minuscule et sans caractères spéciaux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Fermez les balises fermantes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(par exemple &lt;html&gt;...&lt;/html&gt;) dans le bon ordre.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Mettez les valeurs des attributs entre "guillemets doubles</a:t>
            </a:r>
            <a:r>
              <a:rPr lang="en-US"/>
              <a:t>"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 que votre fichier HTML possède bien l’extension .htm ou .html.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Respectez la hiérarchie.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Hiérarchie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3362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&lt;title&gt;Pop&lt;/title&gt;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&lt;p&gt;Allo 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la!&lt;/p&gt;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203575" y="1601775"/>
            <a:ext cx="36453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est le « frère » de « body ».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Title est l’enfant de head.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est le parent de title.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Br est enfant de p et petit-enfant de body.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Titres et paragraphes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4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titres </a:t>
            </a: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 au nombre de 6, chacun ayant un niveau d'importance. Le plus haut niveau d'importance est le titre &lt;h1&gt;, suivit de &lt;h2&gt; et ainsi de suite jusqu'à &lt;h6&gt;. </a:t>
            </a:r>
          </a:p>
          <a:p>
            <a:pPr marL="342900" marR="0" lvl="0" indent="-3149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paragraphe </a:t>
            </a: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 défini par l'élément &lt;p&gt;.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Deux types de balises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09600" y="2160579"/>
            <a:ext cx="6348300" cy="235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smtClean="0"/>
              <a:t>1. type </a:t>
            </a:r>
            <a:r>
              <a:rPr lang="en-US" dirty="0"/>
              <a:t>en </a:t>
            </a:r>
            <a:r>
              <a:rPr lang="en-US" dirty="0" err="1"/>
              <a:t>ligne</a:t>
            </a:r>
            <a:r>
              <a:rPr lang="en-US" dirty="0"/>
              <a:t> (inline) :  </a:t>
            </a:r>
            <a:r>
              <a:rPr lang="en-US" dirty="0" err="1"/>
              <a:t>i</a:t>
            </a:r>
            <a:r>
              <a:rPr lang="en-US" dirty="0"/>
              <a:t>, b, </a:t>
            </a:r>
            <a:r>
              <a:rPr lang="en-US" dirty="0" smtClean="0"/>
              <a:t>u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Exemple</a:t>
            </a:r>
            <a:r>
              <a:rPr lang="en-US" sz="1500" dirty="0" smtClean="0"/>
              <a:t>: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smtClean="0"/>
              <a:t>Le HTML, </a:t>
            </a:r>
            <a:r>
              <a:rPr lang="en-US" sz="1500" dirty="0" err="1" smtClean="0"/>
              <a:t>c’est</a:t>
            </a:r>
            <a:r>
              <a:rPr lang="en-US" sz="1500" dirty="0" smtClean="0"/>
              <a:t> </a:t>
            </a:r>
            <a:r>
              <a:rPr lang="en-US" sz="1500" b="1" dirty="0" err="1" smtClean="0"/>
              <a:t>tripant</a:t>
            </a:r>
            <a:r>
              <a:rPr lang="en-US" sz="1500" dirty="0" smtClean="0"/>
              <a:t>!</a:t>
            </a:r>
            <a:endParaRPr lang="en-US" sz="1500" dirty="0"/>
          </a:p>
        </p:txBody>
      </p:sp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2748711399"/>
              </p:ext>
            </p:extLst>
          </p:nvPr>
        </p:nvGraphicFramePr>
        <p:xfrm>
          <a:off x="609600" y="3874086"/>
          <a:ext cx="6138900" cy="5175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138900"/>
              </a:tblGrid>
              <a:tr h="5175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HTML,</a:t>
                      </a:r>
                      <a:r>
                        <a:rPr lang="en-US" sz="1800" baseline="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c’est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  <a:r>
                        <a:rPr lang="en-US" sz="1800" dirty="0" err="1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tripant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/b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&gt;!</a:t>
                      </a:r>
                      <a:endParaRPr lang="en-US" sz="1800" dirty="0">
                        <a:solidFill>
                          <a:srgbClr val="40404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Balise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 type en ligne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Elles sont affichées dans une succession horizontale. 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539750" y="2924175"/>
          <a:ext cx="7056425" cy="24479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3600450"/>
                <a:gridCol w="3455975"/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format de texte &lt;font&gt;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L'élément &lt;span&gt;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lien &lt;a&gt;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L'image &lt;img&gt; </a:t>
                      </a:r>
                    </a:p>
                  </a:txBody>
                  <a:tcPr marL="91425" marR="91425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Les emphases &lt;em&gt; et &lt;strong&gt;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gras &lt;b&gt; et &lt;strong&gt;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L’italique &lt;i&gt; ou &lt;em&gt;</a:t>
                      </a:r>
                    </a:p>
                  </a:txBody>
                  <a:tcPr marL="91425" marR="9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Deux types de balises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09600" y="2160585"/>
            <a:ext cx="6348300" cy="39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/>
              <a:t>2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type bloc (block) : p, h1,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Exemple</a:t>
            </a:r>
            <a:r>
              <a:rPr lang="en-US" sz="1500" dirty="0"/>
              <a:t>: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Ceci</a:t>
            </a:r>
            <a:r>
              <a:rPr lang="en-US" sz="1500" dirty="0"/>
              <a:t> </a:t>
            </a:r>
            <a:r>
              <a:rPr lang="en-US" sz="1500" dirty="0" err="1"/>
              <a:t>est</a:t>
            </a:r>
            <a:endParaRPr lang="en-US" sz="1500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/>
              <a:t>un </a:t>
            </a:r>
            <a:r>
              <a:rPr lang="en-US" sz="1500" dirty="0" err="1"/>
              <a:t>exemple</a:t>
            </a:r>
            <a:endParaRPr lang="en-US" sz="1500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/>
              <a:t>de type bloc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</p:txBody>
      </p:sp>
      <p:graphicFrame>
        <p:nvGraphicFramePr>
          <p:cNvPr id="330" name="Shape 330"/>
          <p:cNvGraphicFramePr/>
          <p:nvPr/>
        </p:nvGraphicFramePr>
        <p:xfrm>
          <a:off x="609600" y="4387561"/>
          <a:ext cx="6138900" cy="118813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138900"/>
              </a:tblGrid>
              <a:tr h="5175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&lt;p&gt;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Ceci</a:t>
                      </a: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est</a:t>
                      </a:r>
                      <a:r>
                        <a:rPr lang="en-US" sz="24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&lt;/p&gt;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&lt;p&gt;un 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exemple</a:t>
                      </a: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&lt;/p&gt;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&lt;p&gt;de type bloc&lt;/p&gt;</a:t>
                      </a:r>
                    </a:p>
                  </a:txBody>
                  <a:tcPr marL="0" marR="0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HTML qu’est-ce que c’est?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 et paragraphes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 et type en ligne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Insérer une image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L’encodage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477837" y="3644900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477837" y="4221162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Shape 338"/>
          <p:cNvGraphicFramePr/>
          <p:nvPr/>
        </p:nvGraphicFramePr>
        <p:xfrm>
          <a:off x="477837" y="4797425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33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Elles sont affichées dans une succession verticale.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élément de type bloc se sépare du reste du texte et occupe toute la largeur possible.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h1, h2, h3, h4, h5, h6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li, dl,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bloc de citation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blockquote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div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navigateurs lisent le code verticalement, de haut en bas, de gauche à droite.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utilise la totalité de l'espace disponible en largeur comme en hauteur.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Flux normal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1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partie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1 et 2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nl-NL" u="sng" dirty="0">
                <a:solidFill>
                  <a:schemeClr val="hlink"/>
                </a:solidFill>
                <a:hlinkClick r:id="rId3"/>
              </a:rPr>
              <a:t>http://www.w3schools.com</a:t>
            </a:r>
            <a:r>
              <a:rPr lang="nl-NL" u="sng" dirty="0" smtClean="0">
                <a:solidFill>
                  <a:schemeClr val="hlink"/>
                </a:solidFill>
                <a:hlinkClick r:id="rId3"/>
              </a:rPr>
              <a:t>/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nl-NL" sz="1800" b="0" i="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https://www.google.com/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da-DK" u="sng" dirty="0" smtClean="0">
                <a:solidFill>
                  <a:schemeClr val="hlink"/>
                </a:solidFill>
                <a:hlinkClick r:id="rId3"/>
              </a:rPr>
              <a:t>https://www.stackoverflow.com</a:t>
            </a:r>
            <a:endParaRPr lang="en-US"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images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Exemple: &lt;img src=“roger.gif” width=“300” height=“100”&gt;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Attributs: src, width, height, border, align, vspace, hspace, alt, style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tableau est composé de lignes, de colonnes et de cellules.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&lt;table&gt; Définit la table. Attributs: width, height, border, cellspacing, style.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&lt;tr&gt; (lignes)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&lt;td&gt; (cellule, colonne) attributs: colspan, rowspan, width.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troika des tableaux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55650" y="1593850"/>
            <a:ext cx="938212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Table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39737" y="2349500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  (ligne)</a:t>
            </a:r>
          </a:p>
        </p:txBody>
      </p:sp>
      <p:graphicFrame>
        <p:nvGraphicFramePr>
          <p:cNvPr id="377" name="Shape 377"/>
          <p:cNvGraphicFramePr/>
          <p:nvPr/>
        </p:nvGraphicFramePr>
        <p:xfrm>
          <a:off x="2124075" y="2362200"/>
          <a:ext cx="4919650" cy="11128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1511300"/>
                <a:gridCol w="1800225"/>
                <a:gridCol w="1608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 (colonne)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436562" y="2767011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36562" y="3186111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6500812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table &gt; tr &gt; td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peut regrouper les lignes dans des sections.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en-tête (thead) en utilisant &lt;th&gt; plutôt que &lt;td&gt;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pied de page (tfoot)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 de corps (tbody)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 servir pour mieux déterminer l’apparence avec les CSS.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31187" cy="911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0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2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3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2&lt;/td&gt;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3&lt;/td&gt;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&lt;/table&gt;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l="21874" t="21665" r="51249" b="69166"/>
          <a:stretch/>
        </p:blipFill>
        <p:spPr>
          <a:xfrm>
            <a:off x="4067175" y="4652962"/>
            <a:ext cx="4373562" cy="111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</a:t>
            </a:r>
            <a:r>
              <a:rPr lang="en-US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Hypertext Markup Language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généralement abrégé </a:t>
            </a:r>
            <a:r>
              <a:rPr lang="en-US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le format de données conçu pour représenter les pages web. C'est un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langage de balisage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le format de données conçu pour représenter les pages web. </a:t>
            </a:r>
            <a:r>
              <a:rPr lang="en-US" sz="2000"/>
              <a:t>Il permet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d'écrire de l'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hypertexte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d’où son nom.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 permet de structurer et de mettre en forme le contenu des pages, d’inclure des ressources multimédias dont des images, des formulaires de saisie</a:t>
            </a:r>
            <a:r>
              <a:rPr lang="en-US" sz="2000"/>
              <a:t> etc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 ce qui gère l’apparence, l’esthétique, est géré en CSS. L’alignement d’un paragraphe, la couleur d’un titre ou la largeur d’une boite.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31187" cy="911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700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border="1" width="50%"&gt;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&lt;thead&gt;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  &lt;th&gt;En-tete colonne 1&lt;/th&gt;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&lt;th&gt;En-tete colonne 2&lt;/th&gt;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&lt;/thead&gt;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&lt;tbody&gt;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1 ligne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   &lt;td&gt;Élément de tableau colonne 2 ligne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1 ligne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2 ligne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&lt;/tbody&gt;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	&lt;tfoot&gt;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&lt;td&gt;Pied-de-tableau colonne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&lt;td&gt;Pied-de-tableau colonne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&lt;/tfoot&gt;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&lt;/table&gt; </a:t>
            </a:r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l="21873" t="21665" r="4373" b="66667"/>
          <a:stretch/>
        </p:blipFill>
        <p:spPr>
          <a:xfrm>
            <a:off x="381000" y="5334000"/>
            <a:ext cx="8458200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31187" cy="10461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827087" y="1412875"/>
            <a:ext cx="7543800" cy="26638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border="1"&gt;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 colspan="2"&gt;Titre&lt;/td&gt;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 bgcolor="grey"&gt;Cellule de gauche&lt;/td&gt;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&lt;td&gt;Cellule de droite&lt;/td&gt;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&lt;/table&gt;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4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t="11805" r="75846" b="77559"/>
          <a:stretch/>
        </p:blipFill>
        <p:spPr>
          <a:xfrm>
            <a:off x="971550" y="3933825"/>
            <a:ext cx="4176711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sites web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signification-des-prenoms.com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wikipedia.org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L’encodage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 une manière de représenter les caractères (lettres, chiffres, symboles) dans un système informatique. Vous pouvez déclarer l’encodage dans l’entête.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charset="UTF-8"&gt;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charset="ISO-8859-1"&gt;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http-equiv="content-type" content="text/html" charset="ISO-8859-1" 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Mal encodé, les caractères ne seront pas restitués correctement</a:t>
            </a:r>
            <a:r>
              <a:rPr lang="en-US"/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l="24412" t="27299" r="42119" b="54500"/>
          <a:stretch/>
        </p:blipFill>
        <p:spPr>
          <a:xfrm>
            <a:off x="609600" y="2920200"/>
            <a:ext cx="6121500" cy="1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encodages les plus couramment utilisés sont 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utf-8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définit la plupart des caractères existant dans le monde (y compris les idéogrammes japonais) 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iso-8859-1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adapté à l'alphabet latin 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iso-8859-15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pareil que iso-8859-1 mais avec quelques caractères supplémentaires (dont le caractère €, et les lettres accentuées).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 que l’encodage affiché par votre navigateur est le même que celui déclaré.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D’autres choses peuvent interférer avec l’encodage déclaré.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en savoir plus, voir </a:t>
            </a: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</a:t>
            </a: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tmlpurifier.org/docs/enduser-utf8.html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HTML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09600" y="2160584"/>
            <a:ext cx="6348300" cy="65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code le HTML dans un outil d’édition, un éditeur de</a:t>
            </a:r>
            <a:r>
              <a:rPr lang="en-US"/>
              <a:t> texte comme Notepad.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27612" r="22468" b="18940"/>
          <a:stretch/>
        </p:blipFill>
        <p:spPr>
          <a:xfrm>
            <a:off x="395287" y="2816225"/>
            <a:ext cx="8021700" cy="3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</a:p>
        </p:txBody>
      </p:sp>
      <p:pic>
        <p:nvPicPr>
          <p:cNvPr id="171" name="Shape 1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5237" y="2709861"/>
            <a:ext cx="5037137" cy="278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navigateur interprète le résultat </a:t>
            </a:r>
            <a:b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(Chrome, Firefox, Explorer etc)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223250" cy="1125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5</a:t>
            </a:r>
          </a:p>
        </p:txBody>
      </p:sp>
      <p:graphicFrame>
        <p:nvGraphicFramePr>
          <p:cNvPr id="179" name="Shape 179"/>
          <p:cNvGraphicFramePr/>
          <p:nvPr>
            <p:extLst>
              <p:ext uri="{D42A27DB-BD31-4B8C-83A1-F6EECF244321}">
                <p14:modId xmlns:p14="http://schemas.microsoft.com/office/powerpoint/2010/main" val="602211847"/>
              </p:ext>
            </p:extLst>
          </p:nvPr>
        </p:nvGraphicFramePr>
        <p:xfrm>
          <a:off x="250825" y="1484312"/>
          <a:ext cx="7129450" cy="350520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3568700"/>
                <a:gridCol w="3560750"/>
              </a:tblGrid>
              <a:tr h="35052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 </a:t>
                      </a: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générale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d’un document HTML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Marquage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sémantique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Listes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Tables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Hyperliens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Canvas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dirty="0" err="1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Formulaire</a:t>
                      </a:r>
                      <a:r>
                        <a:rPr lang="en-US" sz="1800" b="0" i="0" u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pour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l’insertion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interactive de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</a:t>
                      </a:r>
                      <a:endParaRPr lang="en-US" sz="1800" b="0" i="0" u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Scripts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lang="en-US" sz="1800" b="0" i="0" u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W3C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World Wide Web Consortium (W3C) est un organisme de standardisation à but non-lucratif, fondé en octobre 1994 comme un consortium chargé de promouvoir la compatibilité des technologies du World Wide Web telles que HTML.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HTML 5 est développé conjointement avec le WHATWG, composé des développeurs de navigateurs web.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5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Permet de…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Dessiner en 2D avec la balise canvas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Mettre des éléments audio et video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des éléments en mode glisser-deposer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Animer des images en 3d via WebGL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1787</Words>
  <Application>Microsoft Macintosh PowerPoint</Application>
  <PresentationFormat>Présentation à l'écran (4:3)</PresentationFormat>
  <Paragraphs>304</Paragraphs>
  <Slides>48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48</vt:i4>
      </vt:variant>
    </vt:vector>
  </HeadingPairs>
  <TitlesOfParts>
    <vt:vector size="51" baseType="lpstr">
      <vt:lpstr>Garamond</vt:lpstr>
      <vt:lpstr>1_Facet</vt:lpstr>
      <vt:lpstr>Facet</vt:lpstr>
      <vt:lpstr>HTML</vt:lpstr>
      <vt:lpstr>Présentation PowerPoint</vt:lpstr>
      <vt:lpstr>Aujourd’hui</vt:lpstr>
      <vt:lpstr>HTML </vt:lpstr>
      <vt:lpstr>Code HTML</vt:lpstr>
      <vt:lpstr>Résultat</vt:lpstr>
      <vt:lpstr>HTML 5</vt:lpstr>
      <vt:lpstr>W3C</vt:lpstr>
      <vt:lpstr>HTML 5</vt:lpstr>
      <vt:lpstr>Structure générale</vt:lpstr>
      <vt:lpstr>Balises de base</vt:lpstr>
      <vt:lpstr>head + body</vt:lpstr>
      <vt:lpstr>head + body</vt:lpstr>
      <vt:lpstr>Balise, attribut, valeur</vt:lpstr>
      <vt:lpstr>Les liens hypertexte</vt:lpstr>
      <vt:lpstr>Résultat</vt:lpstr>
      <vt:lpstr>Résumé</vt:lpstr>
      <vt:lpstr>Balise, attribut, valeur</vt:lpstr>
      <vt:lpstr>Balise, attribut, valeur</vt:lpstr>
      <vt:lpstr>Balise, attribut, valeur</vt:lpstr>
      <vt:lpstr>Balise, attribut, valeur</vt:lpstr>
      <vt:lpstr>Balise, attribut, valeur</vt:lpstr>
      <vt:lpstr>Quelques balises</vt:lpstr>
      <vt:lpstr>Quelques guides</vt:lpstr>
      <vt:lpstr>Hiérarchie</vt:lpstr>
      <vt:lpstr>Titres et paragraphes</vt:lpstr>
      <vt:lpstr>Deux types de balises</vt:lpstr>
      <vt:lpstr>Balise de type en ligne</vt:lpstr>
      <vt:lpstr>Deux types de balises</vt:lpstr>
      <vt:lpstr>Type bloc</vt:lpstr>
      <vt:lpstr>Type bloc</vt:lpstr>
      <vt:lpstr>Flux normal</vt:lpstr>
      <vt:lpstr>Exercice</vt:lpstr>
      <vt:lpstr>Les images</vt:lpstr>
      <vt:lpstr>Les tableaux</vt:lpstr>
      <vt:lpstr>La troika des tableaux</vt:lpstr>
      <vt:lpstr>Les tableaux</vt:lpstr>
      <vt:lpstr>Les tableaux</vt:lpstr>
      <vt:lpstr>Les tableaux</vt:lpstr>
      <vt:lpstr>Les tableaux</vt:lpstr>
      <vt:lpstr>Les tableaux</vt:lpstr>
      <vt:lpstr>Exemples de sites web</vt:lpstr>
      <vt:lpstr>L’encodage</vt:lpstr>
      <vt:lpstr>Encodage</vt:lpstr>
      <vt:lpstr>Encodage</vt:lpstr>
      <vt:lpstr>Encodage</vt:lpstr>
      <vt:lpstr>Encodage</vt:lpstr>
      <vt:lpstr>Exercice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Guillaume Croteau</cp:lastModifiedBy>
  <cp:revision>8</cp:revision>
  <dcterms:modified xsi:type="dcterms:W3CDTF">2017-02-11T20:20:19Z</dcterms:modified>
</cp:coreProperties>
</file>