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  <p:sldMasterId id="2147483666" r:id="rId3"/>
    <p:sldMasterId id="2147483667" r:id="rId4"/>
  </p:sldMasterIdLst>
  <p:notesMasterIdLst>
    <p:notesMasterId r:id="rId25"/>
  </p:notes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70" r:id="rId12"/>
    <p:sldId id="272" r:id="rId13"/>
    <p:sldId id="273" r:id="rId14"/>
    <p:sldId id="274" r:id="rId15"/>
    <p:sldId id="275" r:id="rId16"/>
    <p:sldId id="276" r:id="rId17"/>
    <p:sldId id="279" r:id="rId18"/>
    <p:sldId id="287" r:id="rId19"/>
    <p:sldId id="284" r:id="rId20"/>
    <p:sldId id="285" r:id="rId21"/>
    <p:sldId id="289" r:id="rId22"/>
    <p:sldId id="286" r:id="rId23"/>
    <p:sldId id="288" r:id="rId24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A933A20-9A55-47EA-BA60-CDAA8D5B1300}">
  <a:tblStyle styleId="{0A933A20-9A55-47EA-BA60-CDAA8D5B1300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600500" y="548625"/>
            <a:ext cx="6401099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9499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600500" y="548625"/>
            <a:ext cx="6401099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600500" y="548625"/>
            <a:ext cx="6401099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600500" y="548625"/>
            <a:ext cx="6401099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600500" y="548625"/>
            <a:ext cx="6401099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600500" y="548625"/>
            <a:ext cx="6401099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60100" y="3474700"/>
            <a:ext cx="7680949" cy="3291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718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718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386663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386663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869203" y="2160590"/>
            <a:ext cx="3088109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09597" y="2700867"/>
            <a:ext cx="6347715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609597" y="4470400"/>
            <a:ext cx="6347715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 rot="5400000">
            <a:off x="3840992" y="2745919"/>
            <a:ext cx="5251450" cy="978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0" cy="5195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1843087" y="927099"/>
            <a:ext cx="3881436" cy="634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15847" y="609600"/>
            <a:ext cx="6341465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597" y="1931988"/>
            <a:ext cx="6347715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3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3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09599" y="5367337"/>
            <a:ext cx="6347713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609599" y="2777068"/>
            <a:ext cx="2790182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7937" y="-7936"/>
            <a:ext cx="9170987" cy="6873874"/>
            <a:chOff x="0" y="0"/>
            <a:chExt cx="2147483646" cy="2147483647"/>
          </a:xfrm>
        </p:grpSpPr>
        <p:cxnSp>
          <p:nvCxnSpPr>
            <p:cNvPr id="7" name="Shape 7"/>
            <p:cNvCxnSpPr/>
            <p:nvPr/>
          </p:nvCxnSpPr>
          <p:spPr>
            <a:xfrm rot="10800000" flipH="1">
              <a:off x="1203289800" y="1306840376"/>
              <a:ext cx="941963470" cy="83816316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651224280" y="2479859"/>
              <a:ext cx="285116794" cy="2142523858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1615909855" y="2479859"/>
              <a:ext cx="531202063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1689140796" y="0"/>
              <a:ext cx="456112492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1556433108" y="1226991909"/>
              <a:ext cx="588448531" cy="9180118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1643417890" y="0"/>
              <a:ext cx="501835418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944519030" y="0"/>
              <a:ext cx="20073421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897309586" y="0"/>
              <a:ext cx="24980243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891361900" y="1531508034"/>
              <a:ext cx="256121746" cy="6134957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0"/>
              <a:ext cx="202221315" cy="1779981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30" name="Shape 30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Shape 31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" name="Shape 32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3" name="Shape 33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129" name="Shape 129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Shape 130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748461" y="2886075"/>
            <a:ext cx="457200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Shape 154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155" name="Shape 155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Shape 156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7" name="Shape 157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58" name="Shape 158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Shape 165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748461" y="2886075"/>
            <a:ext cx="457200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ref/css3_pr_mediaquery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example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Internet_Explorer" TargetMode="External"/><Relationship Id="rId12" Type="http://schemas.openxmlformats.org/officeDocument/2006/relationships/hyperlink" Target="https://en.wikipedia.org/wiki/OpenCodecs" TargetMode="External"/><Relationship Id="rId13" Type="http://schemas.openxmlformats.org/officeDocument/2006/relationships/hyperlink" Target="https://en.wikipedia.org/wiki/Mozilla_Firefox" TargetMode="External"/><Relationship Id="rId14" Type="http://schemas.openxmlformats.org/officeDocument/2006/relationships/hyperlink" Target="https://en.wikipedia.org/wiki/Opera_(web_browser)" TargetMode="External"/><Relationship Id="rId15" Type="http://schemas.openxmlformats.org/officeDocument/2006/relationships/hyperlink" Target="https://en.wikipedia.org/wiki/Safari_(web_browser)" TargetMode="External"/><Relationship Id="rId16" Type="http://schemas.openxmlformats.org/officeDocument/2006/relationships/hyperlink" Target="https://en.wikipedia.org/wiki/Xiph_QuickTime_Components" TargetMode="External"/><Relationship Id="rId17" Type="http://schemas.openxmlformats.org/officeDocument/2006/relationships/hyperlink" Target="https://developer.mozilla.org/fr/docs/Web/HTML/formats_media_supp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Theora" TargetMode="External"/><Relationship Id="rId4" Type="http://schemas.openxmlformats.org/officeDocument/2006/relationships/hyperlink" Target="https://en.wikipedia.org/wiki/H.264/MPEG-4_AVC" TargetMode="External"/><Relationship Id="rId5" Type="http://schemas.openxmlformats.org/officeDocument/2006/relationships/hyperlink" Target="https://en.wikipedia.org/wiki/MP4" TargetMode="External"/><Relationship Id="rId6" Type="http://schemas.openxmlformats.org/officeDocument/2006/relationships/hyperlink" Target="https://en.wikipedia.org/wiki/VP8" TargetMode="External"/><Relationship Id="rId7" Type="http://schemas.openxmlformats.org/officeDocument/2006/relationships/hyperlink" Target="https://en.wikipedia.org/wiki/WebM_Project" TargetMode="External"/><Relationship Id="rId8" Type="http://schemas.openxmlformats.org/officeDocument/2006/relationships/hyperlink" Target="https://en.wikipedia.org/wiki/VP9" TargetMode="External"/><Relationship Id="rId9" Type="http://schemas.openxmlformats.org/officeDocument/2006/relationships/hyperlink" Target="https://en.wikipedia.org/wiki/Android_(operating_system)" TargetMode="External"/><Relationship Id="rId10" Type="http://schemas.openxmlformats.org/officeDocument/2006/relationships/hyperlink" Target="https://en.wikipedia.org/wiki/Google_Chrom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iveintohtml5.info/vide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S'initier au HTML et aux feuilles de style CSS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Cours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Intégrer du multimédia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09600" y="2160575"/>
            <a:ext cx="67767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 5 &lt;video&gt;&lt;/video&gt;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autoplay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– commence 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jouer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aussitôt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qu’il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téléchargé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– fait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apparaitre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boutons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(pause,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recule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avance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fr-FR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en-US" sz="1800" b="1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oop</a:t>
            </a:r>
            <a:r>
              <a:rPr lang="en-US" sz="180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180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r>
              <a:rPr lang="en-US" sz="180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mode en boucle</a:t>
            </a:r>
            <a:endParaRPr lang="en-US" sz="1800" b="1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preload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- pre download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vidéo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dès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page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ête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qu’il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prêt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quand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l’utilisateur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veut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visionner</a:t>
            </a:r>
            <a:r>
              <a:rPr lang="en-US" dirty="0"/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poster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l’image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voulez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afficher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lorsque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vidéo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arrêté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src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width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height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1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Intégrer du multimédia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prendre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charge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deux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codecs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distincts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prendra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premier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qu’il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faire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jouer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&lt;video controls preload&gt;</a:t>
            </a:r>
            <a:b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&lt;source </a:t>
            </a:r>
            <a:r>
              <a:rPr lang="en-US" sz="16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src</a:t>
            </a:r>
            <a: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="test.mp4" type="video/mp4"&gt;</a:t>
            </a:r>
            <a:b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&lt;source </a:t>
            </a:r>
            <a:r>
              <a:rPr lang="en-US" sz="16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src</a:t>
            </a:r>
            <a: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="</a:t>
            </a:r>
            <a:r>
              <a:rPr lang="en-US" sz="16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test.ogg</a:t>
            </a:r>
            <a: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 type="video/</a:t>
            </a:r>
            <a:r>
              <a:rPr lang="en-US" sz="16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ogg</a:t>
            </a:r>
            <a: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  <a:b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&lt;/video&gt;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Intégrer du multimédia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 5 &lt;source&gt;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src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chemin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vers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fichier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indique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type mime du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vidéo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(video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/mp4,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video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ogg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video/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webm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Intégrer du multimédia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 HTML5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&lt;audio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controls&gt;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&lt;source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src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="song.mp3" type="audio/mpeg" /&gt;</a:t>
            </a:r>
            <a:b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&lt;source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src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="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song.ogg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 type="audio/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ogg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 /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b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/audio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page avec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vidéo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audio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Images interactives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ville_swap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background-image: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url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(“images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ville_up.jpg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”)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height:500px;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width:200px;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ville_swap:hover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background-image: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url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(“images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ville_down.jpg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”)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class="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ville_swap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"&gt;&lt;/div&gt;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Site web adaptatif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Sert à </a:t>
            </a:r>
            <a:r>
              <a:rPr lang="en-US"/>
              <a:t>préparer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site web pour différentes tailles d’écran. Float et inline-block suffisent bien souvent. Sinon, il y a les media queries.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l="15350" t="30400" r="44093" b="36000"/>
          <a:stretch/>
        </p:blipFill>
        <p:spPr>
          <a:xfrm>
            <a:off x="622300" y="3141661"/>
            <a:ext cx="6335711" cy="295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types de médias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Screen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Écrans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Impression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précédents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médias «</a:t>
            </a:r>
            <a:r>
              <a:rPr lang="fr-FR" dirty="0" err="1" smtClean="0"/>
              <a:t>features</a:t>
            </a:r>
            <a:r>
              <a:rPr lang="fr-FR" dirty="0" smtClean="0"/>
              <a:t>»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</a:t>
            </a:r>
            <a:r>
              <a:rPr lang="fr-FR" dirty="0" err="1" smtClean="0"/>
              <a:t>idth</a:t>
            </a:r>
            <a:endParaRPr lang="fr-FR" dirty="0" smtClean="0"/>
          </a:p>
          <a:p>
            <a:r>
              <a:rPr lang="fr-FR" dirty="0" err="1"/>
              <a:t>h</a:t>
            </a:r>
            <a:r>
              <a:rPr lang="fr-FR" dirty="0" err="1" smtClean="0"/>
              <a:t>eight</a:t>
            </a:r>
            <a:endParaRPr lang="fr-FR" dirty="0" smtClean="0"/>
          </a:p>
          <a:p>
            <a:r>
              <a:rPr lang="fr-FR" dirty="0"/>
              <a:t>m</a:t>
            </a:r>
            <a:r>
              <a:rPr lang="fr-FR" dirty="0" smtClean="0"/>
              <a:t>in-</a:t>
            </a:r>
            <a:r>
              <a:rPr lang="fr-FR" dirty="0" err="1" smtClean="0"/>
              <a:t>width</a:t>
            </a:r>
            <a:r>
              <a:rPr lang="fr-FR" dirty="0" smtClean="0"/>
              <a:t> (plus grand que)</a:t>
            </a:r>
          </a:p>
          <a:p>
            <a:r>
              <a:rPr lang="fr-FR" dirty="0" smtClean="0"/>
              <a:t>min-</a:t>
            </a:r>
            <a:r>
              <a:rPr lang="fr-FR" dirty="0" err="1" smtClean="0"/>
              <a:t>height</a:t>
            </a:r>
            <a:endParaRPr lang="fr-FR" dirty="0" smtClean="0"/>
          </a:p>
          <a:p>
            <a:r>
              <a:rPr lang="fr-FR" dirty="0"/>
              <a:t>m</a:t>
            </a:r>
            <a:r>
              <a:rPr lang="fr-FR" dirty="0" smtClean="0"/>
              <a:t>ax-</a:t>
            </a:r>
            <a:r>
              <a:rPr lang="fr-FR" dirty="0" err="1" smtClean="0"/>
              <a:t>width</a:t>
            </a:r>
            <a:r>
              <a:rPr lang="fr-FR" dirty="0" smtClean="0"/>
              <a:t> (plus petit que)</a:t>
            </a:r>
          </a:p>
          <a:p>
            <a:r>
              <a:rPr lang="fr-FR" dirty="0"/>
              <a:t>m</a:t>
            </a:r>
            <a:r>
              <a:rPr lang="fr-FR" dirty="0" smtClean="0"/>
              <a:t>ax-</a:t>
            </a:r>
            <a:r>
              <a:rPr lang="fr-FR" dirty="0" err="1" smtClean="0"/>
              <a:t>height</a:t>
            </a:r>
            <a:endParaRPr lang="fr-FR" dirty="0" smtClean="0"/>
          </a:p>
          <a:p>
            <a:r>
              <a:rPr lang="fr-FR" dirty="0" smtClean="0"/>
              <a:t>orientation (paysage ou portrait)</a:t>
            </a:r>
          </a:p>
          <a:p>
            <a:r>
              <a:rPr lang="fr-FR" dirty="0" err="1" smtClean="0"/>
              <a:t>resolution</a:t>
            </a:r>
            <a:endParaRPr lang="fr-FR" dirty="0"/>
          </a:p>
          <a:p>
            <a:r>
              <a:rPr lang="fr-FR" dirty="0" smtClean="0"/>
              <a:t>E</a:t>
            </a:r>
            <a:r>
              <a:rPr lang="fr-FR" dirty="0" smtClean="0"/>
              <a:t>tc.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://www.w3schools.com/cssref/</a:t>
            </a:r>
            <a:r>
              <a:rPr lang="en-US" dirty="0" smtClean="0">
                <a:hlinkClick r:id="rId2"/>
              </a:rPr>
              <a:t>css3_pr_mediaquery.asp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588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Site web adaptatif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/* Pour les petits écrans, on cache le bas de page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@media screen and (max-width: 300px)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footer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display:none;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 sur la semaine dernière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Différents sélecteurs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 id (#)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 class (.)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 de balise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 err="1" smtClean="0"/>
              <a:t>Faite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page </a:t>
            </a:r>
            <a:r>
              <a:rPr lang="en-US" dirty="0" err="1" smtClean="0"/>
              <a:t>contenant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image interactive. Celle-ci </a:t>
            </a:r>
            <a:r>
              <a:rPr lang="en-US" dirty="0" err="1" smtClean="0"/>
              <a:t>devra</a:t>
            </a:r>
            <a:r>
              <a:rPr lang="en-US" dirty="0"/>
              <a:t> </a:t>
            </a:r>
            <a:r>
              <a:rPr lang="en-US" dirty="0" err="1" smtClean="0"/>
              <a:t>dispar</a:t>
            </a:r>
            <a:r>
              <a:rPr lang="en-US" dirty="0" err="1" smtClean="0"/>
              <a:t>aître</a:t>
            </a:r>
            <a:r>
              <a:rPr lang="en-US" dirty="0" smtClean="0"/>
              <a:t> </a:t>
            </a:r>
            <a:r>
              <a:rPr lang="en-US" dirty="0" err="1" smtClean="0"/>
              <a:t>lorsque</a:t>
            </a:r>
            <a:r>
              <a:rPr lang="en-US" dirty="0" smtClean="0"/>
              <a:t> la </a:t>
            </a:r>
            <a:r>
              <a:rPr lang="en-US" dirty="0" err="1" smtClean="0"/>
              <a:t>largeur</a:t>
            </a:r>
            <a:r>
              <a:rPr lang="en-US" dirty="0" smtClean="0"/>
              <a:t> de la page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inférieure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500px.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err="1" smtClean="0"/>
              <a:t>trouver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images sous le </a:t>
            </a:r>
            <a:r>
              <a:rPr lang="en-US" dirty="0" err="1" smtClean="0"/>
              <a:t>répertoire</a:t>
            </a:r>
            <a:r>
              <a:rPr lang="en-US" dirty="0" smtClean="0"/>
              <a:t> images/ du </a:t>
            </a:r>
            <a:r>
              <a:rPr lang="en-US" dirty="0" err="1" smtClean="0"/>
              <a:t>cours</a:t>
            </a:r>
            <a:r>
              <a:rPr lang="en-US" dirty="0" smtClean="0"/>
              <a:t> 4.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 sur la semaine dernière</a:t>
            </a:r>
          </a:p>
        </p:txBody>
      </p:sp>
      <p:graphicFrame>
        <p:nvGraphicFramePr>
          <p:cNvPr id="202" name="Shape 202"/>
          <p:cNvGraphicFramePr/>
          <p:nvPr>
            <p:extLst>
              <p:ext uri="{D42A27DB-BD31-4B8C-83A1-F6EECF244321}">
                <p14:modId xmlns:p14="http://schemas.microsoft.com/office/powerpoint/2010/main" val="1308528920"/>
              </p:ext>
            </p:extLst>
          </p:nvPr>
        </p:nvGraphicFramePr>
        <p:xfrm>
          <a:off x="468312" y="1700211"/>
          <a:ext cx="7920025" cy="3937899"/>
        </p:xfrm>
        <a:graphic>
          <a:graphicData uri="http://schemas.openxmlformats.org/drawingml/2006/table">
            <a:tbl>
              <a:tblPr>
                <a:noFill/>
                <a:tableStyleId>{0A933A20-9A55-47EA-BA60-CDAA8D5B1300}</a:tableStyleId>
              </a:tblPr>
              <a:tblGrid>
                <a:gridCol w="3048000"/>
                <a:gridCol w="48720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</a:t>
                      </a:r>
                    </a:p>
                  </a:txBody>
                  <a:tcPr marL="91425" marR="91425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HTML</a:t>
                      </a:r>
                    </a:p>
                  </a:txBody>
                  <a:tcPr marL="91425" marR="91425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#publicite { color: red } </a:t>
                      </a:r>
                    </a:p>
                  </a:txBody>
                  <a:tcPr marL="91425" marR="91425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 id="publicite"&gt;Ceci est un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&lt;p&gt;Autre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&lt;p&gt;Troisième paragraphe&lt;/p&gt;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>
                        <a:solidFill>
                          <a:srgbClr val="40404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  <a:tr h="146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.test { </a:t>
                      </a:r>
                      <a:r>
                        <a:rPr lang="en-US" sz="1800" b="0" i="0" u="none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padding-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top: 5px; } </a:t>
                      </a:r>
                    </a:p>
                  </a:txBody>
                  <a:tcPr marL="91425" marR="91425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&lt;body class="test"&gt;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&lt;h1 class="test"&gt;Titre&lt;/h1&gt;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 class="test"&gt;Paragraphe&lt;/p&gt;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&lt;p&gt;Autre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&lt;/body&gt;</a:t>
                      </a:r>
                    </a:p>
                  </a:txBody>
                  <a:tcPr marL="91425" marR="91425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</a:t>
                      </a:r>
                      <a:r>
                        <a:rPr lang="en-US" sz="1800" b="0" i="0" u="none" dirty="0" smtClean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 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{ color: red }</a:t>
                      </a:r>
                    </a:p>
                  </a:txBody>
                  <a:tcPr marL="91425" marR="91425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&lt;h1&gt;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Ceci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est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un 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paragraphe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&lt;/h1&gt;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Autre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paragraphe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Troisième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paragraphe</a:t>
                      </a:r>
                      <a:r>
                        <a:rPr lang="en-US" sz="1800" b="0" i="0" u="none" dirty="0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&lt;/p&gt;</a:t>
                      </a:r>
                    </a:p>
                  </a:txBody>
                  <a:tcPr marL="91425" marR="91425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Aujourd’hui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Liens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relatifs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et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absolus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Intégrer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son,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vidéo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animations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images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“media queries” pour faire des sites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adaptatifs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Liens </a:t>
            </a: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relatif</a:t>
            </a:r>
            <a:r>
              <a:rPr lang="en-US" dirty="0" err="1" smtClean="0"/>
              <a:t>s</a:t>
            </a:r>
            <a:r>
              <a:rPr lang="en-US" dirty="0" smtClean="0"/>
              <a:t> et </a:t>
            </a:r>
            <a:r>
              <a:rPr lang="en-US" dirty="0" err="1" smtClean="0"/>
              <a:t>absolus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Liens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absolus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800" b="0" i="0" u="none" dirty="0">
                <a:solidFill>
                  <a:srgbClr val="404040"/>
                </a:solidFill>
                <a:sym typeface="Trebuchet MS"/>
                <a:hlinkClick r:id="rId3"/>
              </a:rPr>
              <a:t>http://</a:t>
            </a:r>
            <a:r>
              <a:rPr lang="en-US" sz="1800" b="0" i="0" u="none" dirty="0" smtClean="0">
                <a:solidFill>
                  <a:srgbClr val="404040"/>
                </a:solidFill>
                <a:sym typeface="Trebuchet MS"/>
                <a:hlinkClick r:id="rId3"/>
              </a:rPr>
              <a:t>www.</a:t>
            </a:r>
            <a:r>
              <a:rPr lang="en-US" dirty="0" smtClean="0">
                <a:hlinkClick r:id="rId3"/>
              </a:rPr>
              <a:t>unsite.com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400050" lvl="1" indent="0">
              <a:spcBef>
                <a:spcPts val="0"/>
              </a:spcBef>
              <a:buSzPct val="79999"/>
              <a:buNone/>
            </a:pPr>
            <a:endParaRPr lang="en-US" dirty="0" smtClean="0"/>
          </a:p>
          <a:p>
            <a:pPr marL="400050" lvl="1" indent="0">
              <a:spcBef>
                <a:spcPts val="0"/>
              </a:spcBef>
              <a:buSzPct val="79999"/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</a:t>
            </a:r>
            <a:r>
              <a:rPr lang="en-US" dirty="0" err="1" smtClean="0"/>
              <a:t>www.unsite.com</a:t>
            </a:r>
            <a:r>
              <a:rPr lang="en-US" dirty="0" smtClean="0"/>
              <a:t>”&gt;&lt;/a&gt;</a:t>
            </a: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reculer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d’un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niveau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..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n-US" dirty="0" smtClean="0"/>
              <a:t> 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descendre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nomDuRepertoire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lang="fr-CA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>
              <a:buNone/>
            </a:pPr>
            <a:r>
              <a:rPr lang="en-US" dirty="0" smtClean="0"/>
              <a:t>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=“../</a:t>
            </a:r>
            <a:r>
              <a:rPr lang="en-US" dirty="0" err="1"/>
              <a:t>mesImages</a:t>
            </a:r>
            <a:r>
              <a:rPr lang="en-US" dirty="0"/>
              <a:t>/</a:t>
            </a:r>
            <a:r>
              <a:rPr lang="en-US" dirty="0" err="1"/>
              <a:t>image.png</a:t>
            </a:r>
            <a:r>
              <a:rPr lang="en-US" dirty="0"/>
              <a:t>”/&gt;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Intégrer du multimédia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34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existe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diverses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façons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d’intégrer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multimédia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lang="en-US" sz="1800" b="0" i="0" u="none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33400" marR="0" lvl="0" indent="-533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AutoNum type="arabicPeriod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HTML5 : les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&lt;video&gt;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&lt;audio&gt;</a:t>
            </a:r>
          </a:p>
          <a:p>
            <a:pPr marL="533400" marR="0" lvl="0" indent="-533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AutoNum type="arabicPeriod"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Laisser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Youtube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hébergeur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gérer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ça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Intégrer du multimédia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l="11120" t="10153" r="32416" b="20657"/>
          <a:stretch/>
        </p:blipFill>
        <p:spPr>
          <a:xfrm>
            <a:off x="971550" y="1341437"/>
            <a:ext cx="7129461" cy="491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Formats </a:t>
            </a: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vidéo</a:t>
            </a: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supportés</a:t>
            </a: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selon</a:t>
            </a: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navigateurs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69" name="Shape 269"/>
          <p:cNvGraphicFramePr/>
          <p:nvPr/>
        </p:nvGraphicFramePr>
        <p:xfrm>
          <a:off x="611187" y="1916111"/>
          <a:ext cx="6095975" cy="3426499"/>
        </p:xfrm>
        <a:graphic>
          <a:graphicData uri="http://schemas.openxmlformats.org/drawingml/2006/table">
            <a:tbl>
              <a:tblPr>
                <a:noFill/>
                <a:tableStyleId>{0A933A20-9A55-47EA-BA60-CDAA8D5B1300}</a:tableStyleId>
              </a:tblPr>
              <a:tblGrid>
                <a:gridCol w="1749425"/>
                <a:gridCol w="866000"/>
                <a:gridCol w="1093650"/>
                <a:gridCol w="1157450"/>
                <a:gridCol w="1229450"/>
              </a:tblGrid>
              <a:tr h="1698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Browser</a:t>
                      </a:r>
                    </a:p>
                  </a:txBody>
                  <a:tcPr marL="2750" marR="6025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Video formats supported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159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b="0" i="0" u="sng">
                          <a:solidFill>
                            <a:schemeClr val="hlink"/>
                          </a:solidFill>
                          <a:hlinkClick r:id="rId3"/>
                        </a:rPr>
                        <a:t>Theora</a:t>
                      </a:r>
                    </a:p>
                  </a:txBody>
                  <a:tcPr marL="2750" marR="6025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b="0" i="0" u="sng">
                          <a:solidFill>
                            <a:schemeClr val="hlink"/>
                          </a:solidFill>
                          <a:hlinkClick r:id="rId4"/>
                        </a:rPr>
                        <a:t>H.264</a:t>
                      </a: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(</a:t>
                      </a:r>
                      <a:r>
                        <a:rPr lang="en-US" sz="1400" b="0" i="0" u="sng">
                          <a:solidFill>
                            <a:schemeClr val="hlink"/>
                          </a:solidFill>
                          <a:hlinkClick r:id="rId5"/>
                        </a:rPr>
                        <a:t>MP4</a:t>
                      </a: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</a:p>
                  </a:txBody>
                  <a:tcPr marL="2750" marR="6025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b="0" i="0" u="sng">
                          <a:solidFill>
                            <a:schemeClr val="hlink"/>
                          </a:solidFill>
                          <a:hlinkClick r:id="rId6"/>
                        </a:rPr>
                        <a:t>VP8</a:t>
                      </a: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(</a:t>
                      </a:r>
                      <a:r>
                        <a:rPr lang="en-US" sz="1400" b="0" i="0" u="sng">
                          <a:solidFill>
                            <a:schemeClr val="hlink"/>
                          </a:solidFill>
                          <a:hlinkClick r:id="rId7"/>
                        </a:rPr>
                        <a:t>WebM</a:t>
                      </a: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</a:p>
                  </a:txBody>
                  <a:tcPr marL="2750" marR="6025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400" b="0" i="0" u="sng">
                          <a:solidFill>
                            <a:schemeClr val="hlink"/>
                          </a:solidFill>
                          <a:hlinkClick r:id="rId8"/>
                        </a:rPr>
                        <a:t>VP9</a:t>
                      </a: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(</a:t>
                      </a:r>
                      <a:r>
                        <a:rPr lang="en-US" sz="1400" b="0" i="0" u="sng">
                          <a:solidFill>
                            <a:schemeClr val="hlink"/>
                          </a:solidFill>
                          <a:hlinkClick r:id="rId7"/>
                        </a:rPr>
                        <a:t>WebM</a:t>
                      </a: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</a:p>
                  </a:txBody>
                  <a:tcPr marL="2750" marR="6025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i="0" u="sng">
                          <a:solidFill>
                            <a:schemeClr val="hlink"/>
                          </a:solidFill>
                          <a:hlinkClick r:id="rId9"/>
                        </a:rPr>
                        <a:t>Android</a:t>
                      </a:r>
                      <a:r>
                        <a:rPr lang="en-US" sz="12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browser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2.3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2.3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i="0" u="sng">
                          <a:solidFill>
                            <a:schemeClr val="hlink"/>
                          </a:solidFill>
                          <a:hlinkClick r:id="rId10"/>
                        </a:rPr>
                        <a:t>Google Chrome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29.0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2524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i="0" u="sng">
                          <a:solidFill>
                            <a:schemeClr val="hlink"/>
                          </a:solidFill>
                          <a:hlinkClick r:id="rId11"/>
                        </a:rPr>
                        <a:t>Internet Explorer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sng">
                          <a:solidFill>
                            <a:schemeClr val="hlink"/>
                          </a:solidFill>
                          <a:hlinkClick r:id="rId12"/>
                        </a:rPr>
                        <a:t>Manual install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sng">
                          <a:solidFill>
                            <a:schemeClr val="hlink"/>
                          </a:solidFill>
                          <a:hlinkClick r:id="rId12"/>
                        </a:rPr>
                        <a:t>Manual install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254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24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24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i="0" u="sng">
                          <a:solidFill>
                            <a:schemeClr val="hlink"/>
                          </a:solidFill>
                          <a:hlinkClick r:id="rId13"/>
                        </a:rPr>
                        <a:t>Mozilla Firefox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3.5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17.0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28.0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254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4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1.1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2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i="0" u="sng">
                          <a:solidFill>
                            <a:schemeClr val="hlink"/>
                          </a:solidFill>
                          <a:hlinkClick r:id="rId14"/>
                        </a:rPr>
                        <a:t>Opera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11.50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15.0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16.0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254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10.50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24.0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10.60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252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i="0" u="sng">
                          <a:solidFill>
                            <a:schemeClr val="hlink"/>
                          </a:solidFill>
                          <a:hlinkClick r:id="rId15"/>
                        </a:rPr>
                        <a:t>Safari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3.1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254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08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sng">
                          <a:solidFill>
                            <a:schemeClr val="hlink"/>
                          </a:solidFill>
                          <a:hlinkClick r:id="rId16"/>
                        </a:rPr>
                        <a:t>Manual install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9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Manual install</a:t>
                      </a:r>
                    </a:p>
                  </a:txBody>
                  <a:tcPr marL="2750" marR="2750" marT="1375" marB="1375" anchor="ctr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1" name="Shape 271"/>
          <p:cNvSpPr txBox="1"/>
          <p:nvPr/>
        </p:nvSpPr>
        <p:spPr>
          <a:xfrm>
            <a:off x="468300" y="5692225"/>
            <a:ext cx="6344100" cy="44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 dirty="0">
                <a:solidFill>
                  <a:schemeClr val="hlink"/>
                </a:solidFill>
                <a:hlinkClick r:id="rId17"/>
              </a:rPr>
              <a:t>Formats Media supportés par les éléments HTML audio et vidéo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Conteneurs et codecs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tout savoir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« 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» et les codecs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vidéos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voir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sng" dirty="0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diveintohtml5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.info/video.html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717</Words>
  <Application>Microsoft Macintosh PowerPoint</Application>
  <PresentationFormat>Présentation à l'écran (4:3)</PresentationFormat>
  <Paragraphs>160</Paragraphs>
  <Slides>20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1_Facet</vt:lpstr>
      <vt:lpstr>Facet</vt:lpstr>
      <vt:lpstr>2_Facet</vt:lpstr>
      <vt:lpstr>3_Facet</vt:lpstr>
      <vt:lpstr>S'initier au HTML et aux feuilles de style CSS</vt:lpstr>
      <vt:lpstr>Retour sur la semaine dernière</vt:lpstr>
      <vt:lpstr>Retour sur la semaine dernière</vt:lpstr>
      <vt:lpstr>Aujourd’hui</vt:lpstr>
      <vt:lpstr>Liens relatifs et absolus</vt:lpstr>
      <vt:lpstr>Intégrer du multimédia</vt:lpstr>
      <vt:lpstr>Intégrer du multimédia</vt:lpstr>
      <vt:lpstr>Formats vidéo supportés selon les navigateurs</vt:lpstr>
      <vt:lpstr>Conteneurs et codecs</vt:lpstr>
      <vt:lpstr>Intégrer du multimédia</vt:lpstr>
      <vt:lpstr>Intégrer du multimédia</vt:lpstr>
      <vt:lpstr>Intégrer du multimédia</vt:lpstr>
      <vt:lpstr>Intégrer du multimédia</vt:lpstr>
      <vt:lpstr>Laboratoire</vt:lpstr>
      <vt:lpstr>Images interactives</vt:lpstr>
      <vt:lpstr>Site web adaptatif</vt:lpstr>
      <vt:lpstr>Les types de médias</vt:lpstr>
      <vt:lpstr>Les types de médias «features»</vt:lpstr>
      <vt:lpstr>Site web adaptatif</vt:lpstr>
      <vt:lpstr>Laboratoire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S'initier au HTML et aux feuilles de style CSS</dc:title>
  <cp:lastModifiedBy>Guillaume Croteau</cp:lastModifiedBy>
  <cp:revision>24</cp:revision>
  <dcterms:modified xsi:type="dcterms:W3CDTF">2017-03-05T14:12:09Z</dcterms:modified>
</cp:coreProperties>
</file>