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  <p:sldMasterId id="2147483666" r:id="rId3"/>
    <p:sldMasterId id="2147483667" r:id="rId4"/>
  </p:sldMasterIdLst>
  <p:notesMasterIdLst>
    <p:notesMasterId r:id="rId37"/>
  </p:notesMasterIdLst>
  <p:sldIdLst>
    <p:sldId id="256" r:id="rId5"/>
    <p:sldId id="257" r:id="rId6"/>
    <p:sldId id="258" r:id="rId7"/>
    <p:sldId id="259" r:id="rId8"/>
    <p:sldId id="260" r:id="rId9"/>
    <p:sldId id="261" r:id="rId10"/>
    <p:sldId id="287" r:id="rId11"/>
    <p:sldId id="288" r:id="rId12"/>
    <p:sldId id="291" r:id="rId13"/>
    <p:sldId id="289" r:id="rId14"/>
    <p:sldId id="264" r:id="rId15"/>
    <p:sldId id="284" r:id="rId16"/>
    <p:sldId id="285" r:id="rId17"/>
    <p:sldId id="286" r:id="rId18"/>
    <p:sldId id="265" r:id="rId19"/>
    <p:sldId id="268" r:id="rId20"/>
    <p:sldId id="290" r:id="rId21"/>
    <p:sldId id="269" r:id="rId22"/>
    <p:sldId id="272" r:id="rId23"/>
    <p:sldId id="275" r:id="rId24"/>
    <p:sldId id="276" r:id="rId25"/>
    <p:sldId id="292" r:id="rId26"/>
    <p:sldId id="293" r:id="rId27"/>
    <p:sldId id="294" r:id="rId28"/>
    <p:sldId id="295" r:id="rId29"/>
    <p:sldId id="296" r:id="rId30"/>
    <p:sldId id="281" r:id="rId31"/>
    <p:sldId id="282" r:id="rId32"/>
    <p:sldId id="297" r:id="rId33"/>
    <p:sldId id="298" r:id="rId34"/>
    <p:sldId id="299" r:id="rId35"/>
    <p:sldId id="300" r:id="rId36"/>
  </p:sldIdLst>
  <p:sldSz cx="9144000" cy="6858000" type="screen4x3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600500" y="548625"/>
            <a:ext cx="6401099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753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130595" y="2404533"/>
            <a:ext cx="5826718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130595" y="4050833"/>
            <a:ext cx="5826718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386663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4"/>
          </p:nvPr>
        </p:nvSpPr>
        <p:spPr>
          <a:xfrm>
            <a:off x="386663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3869203" y="2160590"/>
            <a:ext cx="3088109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09597" y="2700867"/>
            <a:ext cx="6347715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609597" y="4470400"/>
            <a:ext cx="6347715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5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1843087" y="927099"/>
            <a:ext cx="3881436" cy="634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15847" y="609600"/>
            <a:ext cx="6341465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5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597" y="1931988"/>
            <a:ext cx="6347715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3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3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3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09599" y="5367337"/>
            <a:ext cx="6347713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609599" y="2777068"/>
            <a:ext cx="2790182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7936" y="-7936"/>
            <a:ext cx="9169399" cy="6873874"/>
            <a:chOff x="0" y="0"/>
            <a:chExt cx="2147483647" cy="2147483647"/>
          </a:xfrm>
        </p:grpSpPr>
        <p:cxnSp>
          <p:nvCxnSpPr>
            <p:cNvPr id="7" name="Shape 7"/>
            <p:cNvCxnSpPr/>
            <p:nvPr/>
          </p:nvCxnSpPr>
          <p:spPr>
            <a:xfrm rot="10800000" flipH="1">
              <a:off x="1203498069" y="1306840376"/>
              <a:ext cx="942126619" cy="838163164"/>
            </a:xfrm>
            <a:prstGeom prst="straightConnector1">
              <a:avLst/>
            </a:prstGeom>
            <a:noFill/>
            <a:ln w="9525" cap="rnd" cmpd="sng">
              <a:solidFill>
                <a:srgbClr val="D9D9D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651138336" y="2479859"/>
              <a:ext cx="285538074" cy="2142523858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1615817850" y="2479859"/>
              <a:ext cx="531665796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1689433215" y="0"/>
              <a:ext cx="456191506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1556702458" y="1226991909"/>
              <a:ext cx="588550291" cy="9180118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1643702295" y="0"/>
              <a:ext cx="501922135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1944855696" y="0"/>
              <a:ext cx="200768954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1893547982" y="0"/>
              <a:ext cx="249845740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889458560" y="1531508034"/>
              <a:ext cx="256537973" cy="6134957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0"/>
              <a:ext cx="202256304" cy="17799812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-7937" y="-7936"/>
            <a:ext cx="9169399" cy="6873874"/>
            <a:chOff x="0" y="0"/>
            <a:chExt cx="2147483647" cy="2147483647"/>
          </a:xfrm>
        </p:grpSpPr>
        <p:sp>
          <p:nvSpPr>
            <p:cNvPr id="30" name="Shape 30"/>
            <p:cNvSpPr/>
            <p:nvPr/>
          </p:nvSpPr>
          <p:spPr>
            <a:xfrm>
              <a:off x="0" y="1256253278"/>
              <a:ext cx="10707693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Shape 31"/>
            <p:cNvCxnSpPr/>
            <p:nvPr/>
          </p:nvCxnSpPr>
          <p:spPr>
            <a:xfrm rot="10800000" flipH="1">
              <a:off x="1203497936" y="1306840371"/>
              <a:ext cx="942126516" cy="838163160"/>
            </a:xfrm>
            <a:prstGeom prst="straightConnector1">
              <a:avLst/>
            </a:prstGeom>
            <a:noFill/>
            <a:ln w="9525" cap="rnd" cmpd="sng">
              <a:solidFill>
                <a:srgbClr val="D9D9D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" name="Shape 32"/>
            <p:cNvCxnSpPr/>
            <p:nvPr/>
          </p:nvCxnSpPr>
          <p:spPr>
            <a:xfrm>
              <a:off x="1651138390" y="2479859"/>
              <a:ext cx="285538043" cy="2142523849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3" name="Shape 33"/>
            <p:cNvSpPr/>
            <p:nvPr/>
          </p:nvSpPr>
          <p:spPr>
            <a:xfrm>
              <a:off x="1615817908" y="2479859"/>
              <a:ext cx="53166573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1689433265" y="0"/>
              <a:ext cx="456191456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1556702522" y="1226991904"/>
              <a:ext cx="588550443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1643702350" y="0"/>
              <a:ext cx="501922081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944855718" y="0"/>
              <a:ext cx="20076893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893548009" y="0"/>
              <a:ext cx="24984571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889458352" y="1531508028"/>
              <a:ext cx="256537945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-7937" y="-7936"/>
            <a:ext cx="9169399" cy="6873874"/>
            <a:chOff x="0" y="0"/>
            <a:chExt cx="2147483647" cy="2147483647"/>
          </a:xfrm>
        </p:grpSpPr>
        <p:sp>
          <p:nvSpPr>
            <p:cNvPr id="129" name="Shape 129"/>
            <p:cNvSpPr/>
            <p:nvPr/>
          </p:nvSpPr>
          <p:spPr>
            <a:xfrm>
              <a:off x="0" y="1256253278"/>
              <a:ext cx="10707693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" name="Shape 130"/>
            <p:cNvCxnSpPr/>
            <p:nvPr/>
          </p:nvCxnSpPr>
          <p:spPr>
            <a:xfrm rot="10800000" flipH="1">
              <a:off x="1203497936" y="1306840371"/>
              <a:ext cx="942126516" cy="838163160"/>
            </a:xfrm>
            <a:prstGeom prst="straightConnector1">
              <a:avLst/>
            </a:prstGeom>
            <a:noFill/>
            <a:ln w="9525" cap="rnd" cmpd="sng">
              <a:solidFill>
                <a:srgbClr val="D9D9D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1651138390" y="2479859"/>
              <a:ext cx="285538043" cy="2142523849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32" name="Shape 132"/>
            <p:cNvSpPr/>
            <p:nvPr/>
          </p:nvSpPr>
          <p:spPr>
            <a:xfrm>
              <a:off x="1615817908" y="2479859"/>
              <a:ext cx="53166573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689433265" y="0"/>
              <a:ext cx="456191456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556702522" y="1226991904"/>
              <a:ext cx="588550443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643702350" y="0"/>
              <a:ext cx="501922081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944855718" y="0"/>
              <a:ext cx="20076893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893548009" y="0"/>
              <a:ext cx="24984571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889458352" y="1531508028"/>
              <a:ext cx="256537945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Shape 139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748461" y="2886075"/>
            <a:ext cx="457200" cy="585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Shape 154"/>
          <p:cNvGrpSpPr/>
          <p:nvPr/>
        </p:nvGrpSpPr>
        <p:grpSpPr>
          <a:xfrm>
            <a:off x="-7937" y="-7936"/>
            <a:ext cx="9169399" cy="6873874"/>
            <a:chOff x="0" y="0"/>
            <a:chExt cx="2147483647" cy="2147483647"/>
          </a:xfrm>
        </p:grpSpPr>
        <p:sp>
          <p:nvSpPr>
            <p:cNvPr id="155" name="Shape 155"/>
            <p:cNvSpPr/>
            <p:nvPr/>
          </p:nvSpPr>
          <p:spPr>
            <a:xfrm>
              <a:off x="0" y="1256253278"/>
              <a:ext cx="10707693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" name="Shape 156"/>
            <p:cNvCxnSpPr/>
            <p:nvPr/>
          </p:nvCxnSpPr>
          <p:spPr>
            <a:xfrm rot="10800000" flipH="1">
              <a:off x="1203497936" y="1306840371"/>
              <a:ext cx="942126516" cy="838163160"/>
            </a:xfrm>
            <a:prstGeom prst="straightConnector1">
              <a:avLst/>
            </a:prstGeom>
            <a:noFill/>
            <a:ln w="9525" cap="rnd" cmpd="sng">
              <a:solidFill>
                <a:srgbClr val="D9D9D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7" name="Shape 157"/>
            <p:cNvCxnSpPr/>
            <p:nvPr/>
          </p:nvCxnSpPr>
          <p:spPr>
            <a:xfrm>
              <a:off x="1651138390" y="2479859"/>
              <a:ext cx="285538043" cy="2142523849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58" name="Shape 158"/>
            <p:cNvSpPr/>
            <p:nvPr/>
          </p:nvSpPr>
          <p:spPr>
            <a:xfrm>
              <a:off x="1615817908" y="2479859"/>
              <a:ext cx="53166573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689433265" y="0"/>
              <a:ext cx="456191456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556702522" y="1226991904"/>
              <a:ext cx="588550443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643702350" y="0"/>
              <a:ext cx="501922081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944855718" y="0"/>
              <a:ext cx="20076893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893548009" y="0"/>
              <a:ext cx="24984571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889458352" y="1531508028"/>
              <a:ext cx="256537945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Shape 165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748461" y="2886075"/>
            <a:ext cx="457200" cy="585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w3schools.com/js/default.as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w3schools.com/xml/ajax_intro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php/default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w3schools.com/jquery/jquery_hide_show.as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hide_show.asp" TargetMode="External"/><Relationship Id="rId4" Type="http://schemas.openxmlformats.org/officeDocument/2006/relationships/hyperlink" Target="https://www.w3schools.com/jquery/jquery_slide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ordpres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cthesoftwareengineer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udemy.com/how-to-create-a-website-using-wordpress-step-by-step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hreejs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1130300" y="2405061"/>
            <a:ext cx="5827712" cy="1646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S'initier au HTML et aux feuilles de style CSS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1"/>
          </p:nvPr>
        </p:nvSpPr>
        <p:spPr>
          <a:xfrm>
            <a:off x="1130300" y="4051300"/>
            <a:ext cx="5827712" cy="109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Cours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smtClean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lang="en-US" sz="18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5" name="Shape 232"/>
          <p:cNvSpPr txBox="1">
            <a:spLocks noGrp="1"/>
          </p:cNvSpPr>
          <p:nvPr>
            <p:ph type="body" idx="1"/>
          </p:nvPr>
        </p:nvSpPr>
        <p:spPr>
          <a:xfrm>
            <a:off x="609600" y="1962303"/>
            <a:ext cx="6348411" cy="42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buSzPct val="80000"/>
            </a:pPr>
            <a:r>
              <a:rPr lang="fr-CA" sz="20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Pour d’avantage de JavaScript: </a:t>
            </a:r>
            <a:r>
              <a:rPr lang="nl-NL" sz="2000" dirty="0" err="1">
                <a:hlinkClick r:id="rId2"/>
              </a:rPr>
              <a:t>https</a:t>
            </a:r>
            <a:r>
              <a:rPr lang="nl-NL" sz="2000" dirty="0">
                <a:hlinkClick r:id="rId2"/>
              </a:rPr>
              <a:t>://www.w3schools.com/</a:t>
            </a:r>
            <a:r>
              <a:rPr lang="nl-NL" sz="2000" dirty="0" err="1">
                <a:hlinkClick r:id="rId2"/>
              </a:rPr>
              <a:t>js</a:t>
            </a:r>
            <a:r>
              <a:rPr lang="nl-NL" sz="2000" dirty="0">
                <a:hlinkClick r:id="rId2"/>
              </a:rPr>
              <a:t>/</a:t>
            </a:r>
            <a:r>
              <a:rPr lang="nl-NL" sz="2000" dirty="0" err="1">
                <a:hlinkClick r:id="rId2"/>
              </a:rPr>
              <a:t>default.asp</a:t>
            </a:r>
            <a:endParaRPr sz="20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4376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AJAX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09600" y="2160585"/>
            <a:ext cx="6348411" cy="42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AJAX (Asynchronous JavaScript and XML)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Terme</a:t>
            </a:r>
            <a:r>
              <a:rPr lang="en-US" sz="20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qui </a:t>
            </a:r>
            <a:r>
              <a:rPr lang="en-US" sz="20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évoque</a:t>
            </a:r>
            <a:r>
              <a:rPr lang="en-US" sz="20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l'utilisation</a:t>
            </a:r>
            <a:r>
              <a:rPr lang="en-US" sz="20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conjointe</a:t>
            </a:r>
            <a:r>
              <a:rPr lang="en-US" sz="20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d'un ensemble de technologies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JavaScript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dirty="0" smtClean="0"/>
              <a:t> HTML DOM</a:t>
            </a:r>
            <a:endParaRPr lang="en-US" sz="20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Sert</a:t>
            </a:r>
            <a:r>
              <a:rPr lang="en-US" sz="20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20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mettre</a:t>
            </a:r>
            <a:r>
              <a:rPr lang="en-US" sz="20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20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jour le </a:t>
            </a:r>
            <a:r>
              <a:rPr lang="en-US" sz="20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contenu</a:t>
            </a:r>
            <a:r>
              <a:rPr lang="en-US" sz="20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d’un site web </a:t>
            </a:r>
            <a:r>
              <a:rPr lang="en-US" sz="20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dynamiquement</a:t>
            </a:r>
            <a:r>
              <a:rPr lang="en-US" sz="20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avec, par </a:t>
            </a:r>
            <a:r>
              <a:rPr lang="en-US" sz="20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  <a:r>
              <a:rPr lang="en-US" sz="20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des </a:t>
            </a:r>
            <a:r>
              <a:rPr lang="en-US" sz="20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données</a:t>
            </a:r>
            <a:r>
              <a:rPr lang="en-US" sz="20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d’une</a:t>
            </a:r>
            <a:r>
              <a:rPr lang="en-US" sz="20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base de </a:t>
            </a:r>
            <a:r>
              <a:rPr lang="en-US" sz="20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donnée</a:t>
            </a:r>
            <a:r>
              <a:rPr lang="en-US" sz="20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du </a:t>
            </a:r>
            <a:r>
              <a:rPr lang="en-US" sz="20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serveur</a:t>
            </a:r>
            <a:r>
              <a:rPr lang="en-US" sz="20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Web sans recharger la page</a:t>
            </a:r>
            <a:r>
              <a:rPr lang="en-US" sz="20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20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N’est</a:t>
            </a:r>
            <a:r>
              <a:rPr lang="en-US" sz="20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pas un language de </a:t>
            </a:r>
            <a:r>
              <a:rPr lang="en-US" sz="20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programmation</a:t>
            </a:r>
            <a:r>
              <a:rPr lang="en-US" sz="20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dirty="0" err="1" smtClean="0"/>
              <a:t>Peut</a:t>
            </a:r>
            <a:r>
              <a:rPr lang="en-US" sz="2000" dirty="0" smtClean="0"/>
              <a:t> transporter </a:t>
            </a:r>
            <a:r>
              <a:rPr lang="en-US" sz="2000" dirty="0" err="1" smtClean="0"/>
              <a:t>autre</a:t>
            </a:r>
            <a:r>
              <a:rPr lang="en-US" sz="2000" dirty="0" smtClean="0"/>
              <a:t> chose </a:t>
            </a:r>
            <a:r>
              <a:rPr lang="en-US" sz="2000" dirty="0" err="1" smtClean="0"/>
              <a:t>que</a:t>
            </a:r>
            <a:r>
              <a:rPr lang="en-US" sz="2000" dirty="0" smtClean="0"/>
              <a:t> du XML.</a:t>
            </a:r>
            <a:endParaRPr lang="en-US" sz="20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0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AJAX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75" y="1930400"/>
            <a:ext cx="6650447" cy="37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3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558288"/>
            <a:ext cx="6348411" cy="1320800"/>
          </a:xfrm>
        </p:spPr>
        <p:txBody>
          <a:bodyPr/>
          <a:lstStyle/>
          <a:p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18434" y="2694433"/>
            <a:ext cx="6348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button</a:t>
            </a:r>
            <a:r>
              <a:rPr lang="it-IT" dirty="0"/>
              <a:t>" </a:t>
            </a:r>
            <a:r>
              <a:rPr lang="it-IT" dirty="0" err="1"/>
              <a:t>onclick</a:t>
            </a:r>
            <a:r>
              <a:rPr lang="it-IT" dirty="0"/>
              <a:t>="</a:t>
            </a:r>
            <a:r>
              <a:rPr lang="it-IT" dirty="0" err="1"/>
              <a:t>loadDoc</a:t>
            </a:r>
            <a:r>
              <a:rPr lang="it-IT" dirty="0"/>
              <a:t>()"&gt;</a:t>
            </a:r>
            <a:r>
              <a:rPr lang="it-IT" dirty="0" err="1"/>
              <a:t>Change</a:t>
            </a:r>
            <a:r>
              <a:rPr lang="it-IT" dirty="0"/>
              <a:t> Content&lt;/</a:t>
            </a:r>
            <a:r>
              <a:rPr lang="it-IT" dirty="0" err="1"/>
              <a:t>button</a:t>
            </a:r>
            <a:r>
              <a:rPr lang="it-IT" dirty="0"/>
              <a:t>&gt;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18434" y="3429000"/>
            <a:ext cx="634841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loadDoc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xhttp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xhttp.onreadystatechange</a:t>
            </a:r>
            <a:r>
              <a:rPr lang="en-US" dirty="0" smtClean="0"/>
              <a:t> </a:t>
            </a:r>
            <a:r>
              <a:rPr lang="en-US" dirty="0"/>
              <a:t>= function() {</a:t>
            </a:r>
          </a:p>
          <a:p>
            <a:r>
              <a:rPr lang="en-US" dirty="0"/>
              <a:t>    </a:t>
            </a:r>
            <a:r>
              <a:rPr lang="en-US" dirty="0" smtClean="0"/>
              <a:t>    if </a:t>
            </a:r>
            <a:r>
              <a:rPr lang="en-US" dirty="0"/>
              <a:t>(</a:t>
            </a:r>
            <a:r>
              <a:rPr lang="en-US" dirty="0" err="1"/>
              <a:t>this.readyState</a:t>
            </a:r>
            <a:r>
              <a:rPr lang="en-US" dirty="0"/>
              <a:t> == 4 &amp;&amp; </a:t>
            </a:r>
            <a:r>
              <a:rPr lang="en-US" dirty="0" err="1"/>
              <a:t>this.status</a:t>
            </a:r>
            <a:r>
              <a:rPr lang="en-US" dirty="0"/>
              <a:t> == 200) {</a:t>
            </a:r>
          </a:p>
          <a:p>
            <a:r>
              <a:rPr lang="en-US" dirty="0"/>
              <a:t>    </a:t>
            </a:r>
            <a:r>
              <a:rPr lang="en-US" dirty="0" smtClean="0"/>
              <a:t>        </a:t>
            </a:r>
            <a:r>
              <a:rPr lang="en-US" dirty="0" err="1" smtClean="0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this.responseText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smtClean="0"/>
              <a:t>     </a:t>
            </a:r>
            <a:r>
              <a:rPr lang="en-US" dirty="0"/>
              <a:t>}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  </a:t>
            </a:r>
            <a:r>
              <a:rPr lang="en-US" dirty="0" err="1"/>
              <a:t>xhttp.open</a:t>
            </a:r>
            <a:r>
              <a:rPr lang="en-US" dirty="0"/>
              <a:t>("GET", </a:t>
            </a:r>
            <a:r>
              <a:rPr lang="en-US" dirty="0" smtClean="0"/>
              <a:t>”/</a:t>
            </a:r>
            <a:r>
              <a:rPr lang="en-US" dirty="0" err="1" smtClean="0"/>
              <a:t>ajax_info.txt</a:t>
            </a:r>
            <a:r>
              <a:rPr lang="en-US" dirty="0"/>
              <a:t>", true);</a:t>
            </a:r>
          </a:p>
          <a:p>
            <a:r>
              <a:rPr lang="en-US" dirty="0"/>
              <a:t>  </a:t>
            </a:r>
            <a:r>
              <a:rPr lang="en-US" dirty="0" err="1"/>
              <a:t>xhttp.send</a:t>
            </a:r>
            <a:r>
              <a:rPr lang="en-US" dirty="0"/>
              <a:t>();</a:t>
            </a:r>
          </a:p>
          <a:p>
            <a:r>
              <a:rPr lang="en-US" dirty="0"/>
              <a:t>}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18434" y="22448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HTML: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18434" y="3275111"/>
            <a:ext cx="1072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JavaScript: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76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09600" y="2685038"/>
            <a:ext cx="6401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Pour en </a:t>
            </a:r>
            <a:r>
              <a:rPr lang="nl-NL" dirty="0" err="1" smtClean="0"/>
              <a:t>savoir</a:t>
            </a:r>
            <a:r>
              <a:rPr lang="nl-NL" dirty="0" smtClean="0"/>
              <a:t> plus </a:t>
            </a:r>
            <a:r>
              <a:rPr lang="nl-NL" dirty="0" err="1" smtClean="0"/>
              <a:t>sur</a:t>
            </a:r>
            <a:r>
              <a:rPr lang="nl-NL" dirty="0" smtClean="0"/>
              <a:t> </a:t>
            </a:r>
            <a:r>
              <a:rPr lang="nl-NL" dirty="0" err="1" smtClean="0"/>
              <a:t>l’AJAX</a:t>
            </a:r>
            <a:r>
              <a:rPr lang="nl-NL" dirty="0" smtClean="0"/>
              <a:t>: </a:t>
            </a:r>
            <a:r>
              <a:rPr lang="nl-NL" dirty="0" err="1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://www.w3schools.com/</a:t>
            </a:r>
            <a:r>
              <a:rPr lang="nl-NL" dirty="0" err="1">
                <a:hlinkClick r:id="rId2"/>
              </a:rPr>
              <a:t>xml</a:t>
            </a:r>
            <a:r>
              <a:rPr lang="nl-NL" dirty="0">
                <a:hlinkClick r:id="rId2"/>
              </a:rPr>
              <a:t>/</a:t>
            </a:r>
            <a:r>
              <a:rPr lang="nl-NL" dirty="0" err="1">
                <a:hlinkClick r:id="rId2"/>
              </a:rPr>
              <a:t>ajax_intro.asp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65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PHP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PHP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langage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script. 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serveur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interprète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code PHP. </a:t>
            </a:r>
            <a:endParaRPr lang="en-US" sz="1800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1" indent="0">
              <a:buSzPct val="79999"/>
            </a:pPr>
            <a:r>
              <a:rPr lang="en-US" sz="1600" dirty="0" smtClean="0"/>
              <a:t>Il </a:t>
            </a:r>
            <a:r>
              <a:rPr lang="en-US" sz="1600" dirty="0" err="1" smtClean="0"/>
              <a:t>est</a:t>
            </a:r>
            <a:r>
              <a:rPr lang="en-US" sz="1600" dirty="0" smtClean="0"/>
              <a:t> possible de </a:t>
            </a:r>
            <a:r>
              <a:rPr lang="en-US" sz="1600" dirty="0" err="1" smtClean="0"/>
              <a:t>créer</a:t>
            </a:r>
            <a:r>
              <a:rPr lang="en-US" sz="1600" dirty="0" smtClean="0"/>
              <a:t>, lire et modifier les </a:t>
            </a:r>
            <a:r>
              <a:rPr lang="en-US" sz="1600" dirty="0" err="1" smtClean="0"/>
              <a:t>données</a:t>
            </a:r>
            <a:r>
              <a:rPr lang="en-US" sz="1600" dirty="0" smtClean="0"/>
              <a:t>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base de </a:t>
            </a:r>
            <a:r>
              <a:rPr lang="en-US" sz="1600" dirty="0" err="1" smtClean="0"/>
              <a:t>données</a:t>
            </a:r>
            <a:endParaRPr lang="en-US" sz="16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serveur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retourne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au client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page (HTML)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pouvant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être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interprété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navigateur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Facebook, YouTube,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Wikipedia</a:t>
            </a:r>
            <a:r>
              <a:rPr lang="en-US" dirty="0" smtClean="0"/>
              <a:t>, </a:t>
            </a:r>
            <a:r>
              <a:rPr lang="en-US" dirty="0" err="1" smtClean="0"/>
              <a:t>WordPress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PHP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Fichier</a:t>
            </a:r>
            <a: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Index.php</a:t>
            </a:r>
            <a:endParaRPr lang="en-US" sz="26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&lt;html&gt;</a:t>
            </a:r>
            <a:b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&lt;body&gt;</a:t>
            </a:r>
            <a:b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&lt;?</a:t>
            </a:r>
            <a:r>
              <a:rPr lang="en-US" sz="26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echo </a:t>
            </a:r>
            <a:r>
              <a:rPr lang="en-US" sz="26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"Mon premier script PHP!</a:t>
            </a:r>
            <a: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";</a:t>
            </a:r>
            <a:b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?&gt;</a:t>
            </a:r>
            <a:b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&lt;/body&gt;</a:t>
            </a:r>
            <a:b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&lt;/html&gt;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PHP</a:t>
            </a:r>
          </a:p>
        </p:txBody>
      </p:sp>
      <p:sp>
        <p:nvSpPr>
          <p:cNvPr id="5" name="Shape 238"/>
          <p:cNvSpPr txBox="1">
            <a:spLocks/>
          </p:cNvSpPr>
          <p:nvPr/>
        </p:nvSpPr>
        <p:spPr>
          <a:xfrm>
            <a:off x="762000" y="23129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r>
              <a:rPr lang="en-US" dirty="0" smtClean="0"/>
              <a:t>Pour </a:t>
            </a:r>
            <a:r>
              <a:rPr lang="en-US" dirty="0" err="1" smtClean="0"/>
              <a:t>apprendre</a:t>
            </a:r>
            <a:r>
              <a:rPr lang="en-US" dirty="0" smtClean="0"/>
              <a:t> le PHP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devez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smtClean="0"/>
              <a:t>Installer un </a:t>
            </a:r>
            <a:r>
              <a:rPr lang="en-US" dirty="0" err="1" smtClean="0"/>
              <a:t>serveur</a:t>
            </a:r>
            <a:r>
              <a:rPr lang="en-US" dirty="0" smtClean="0"/>
              <a:t> Web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ordinateur</a:t>
            </a:r>
            <a:r>
              <a:rPr lang="en-US" dirty="0" smtClean="0"/>
              <a:t>, installer PHP et MySQL</a:t>
            </a:r>
          </a:p>
          <a:p>
            <a:pPr marL="0" indent="0"/>
            <a:r>
              <a:rPr lang="nl-NL" dirty="0" err="1">
                <a:hlinkClick r:id="rId3"/>
              </a:rPr>
              <a:t>https</a:t>
            </a:r>
            <a:r>
              <a:rPr lang="nl-NL" dirty="0">
                <a:hlinkClick r:id="rId3"/>
              </a:rPr>
              <a:t>://www.w3schools.com/</a:t>
            </a:r>
            <a:r>
              <a:rPr lang="nl-NL" dirty="0" err="1">
                <a:hlinkClick r:id="rId3"/>
              </a:rPr>
              <a:t>php</a:t>
            </a:r>
            <a:r>
              <a:rPr lang="nl-NL" dirty="0">
                <a:hlinkClick r:id="rId3"/>
              </a:rPr>
              <a:t>/</a:t>
            </a:r>
            <a:r>
              <a:rPr lang="nl-NL" dirty="0" err="1">
                <a:hlinkClick r:id="rId3"/>
              </a:rPr>
              <a:t>default.asp</a:t>
            </a:r>
            <a:endParaRPr lang="en-US" dirty="0" smtClean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1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ASP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Active Server Pages (ASP)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ensemble de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développées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par Microsoft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destinée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créer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des sites web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dynamiques</a:t>
            </a:r>
            <a:r>
              <a:rPr lang="en-US" dirty="0"/>
              <a:t>.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smtClean="0"/>
              <a:t>Il </a:t>
            </a:r>
            <a:r>
              <a:rPr lang="en-US" dirty="0" err="1" smtClean="0"/>
              <a:t>s’agit</a:t>
            </a:r>
            <a:r>
              <a:rPr lang="en-US" dirty="0" smtClean="0"/>
              <a:t> d’un c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oncurrent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 PHP.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Elle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nécessite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plate-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Windows avec IIS (Internet Information Services)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installé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Avec la nouvelle version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d’ASP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sortie en 2016 (ASP.NET Core)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maintenant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possible de faire de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l’ASP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sous Mac et Linux.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Node.js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09600" y="2160575"/>
            <a:ext cx="6618000" cy="38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Environnement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développement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fait avec le Chrome's V8 JavaScript engine.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Guidé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des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événements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bloquant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Fonctionne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côté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serveur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Pour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experts</a:t>
            </a:r>
          </a:p>
          <a:p>
            <a:pPr marL="400050" lvl="1" indent="0">
              <a:buSzPct val="79999"/>
            </a:pPr>
            <a:r>
              <a:rPr lang="en-US" sz="1600" dirty="0" err="1" smtClean="0"/>
              <a:t>Ma</a:t>
            </a:r>
            <a:r>
              <a:rPr lang="en-US" sz="1600" dirty="0" err="1" smtClean="0"/>
              <a:t>îtrise</a:t>
            </a:r>
            <a:r>
              <a:rPr lang="en-US" sz="1600" dirty="0" smtClean="0"/>
              <a:t> du JavaScript et de </a:t>
            </a:r>
            <a:r>
              <a:rPr lang="en-US" sz="1600" dirty="0" err="1" smtClean="0"/>
              <a:t>nombreuses</a:t>
            </a:r>
            <a:r>
              <a:rPr lang="en-US" sz="1600" dirty="0" smtClean="0"/>
              <a:t> technologies </a:t>
            </a:r>
            <a:r>
              <a:rPr lang="en-US" sz="1600" dirty="0" err="1" smtClean="0"/>
              <a:t>nécessaire</a:t>
            </a:r>
            <a:endParaRPr lang="en-US" sz="16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 LinkedIn, Microsoft, Yahoo!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PayPal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Inventé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en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2009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Retour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599" y="1930400"/>
            <a:ext cx="7100739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accent1"/>
              </a:buClr>
              <a:buSzPct val="25000"/>
            </a:pPr>
            <a:r>
              <a:rPr lang="en-US" sz="1800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</a:t>
            </a:r>
            <a:r>
              <a:rPr lang="en-US" sz="18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destinées</a:t>
            </a:r>
            <a:r>
              <a:rPr lang="en-US" sz="18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aux </a:t>
            </a:r>
            <a:r>
              <a:rPr lang="en-US" sz="1800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moteurs</a:t>
            </a:r>
            <a:r>
              <a:rPr lang="en-US" sz="18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recherche</a:t>
            </a:r>
            <a:r>
              <a:rPr lang="en-US" sz="18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</a:p>
          <a:p>
            <a:pPr lvl="0" indent="2539"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name="author" content=”John"&gt;</a:t>
            </a:r>
          </a:p>
          <a:p>
            <a:pPr lvl="0" indent="2539"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name="description" content=”Mon blog"&gt;</a:t>
            </a:r>
          </a:p>
          <a:p>
            <a:pPr lvl="0" indent="2539"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name="keywords" content="java, html, applet”&gt;</a:t>
            </a:r>
            <a:endParaRPr lang="en-US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Jquery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Jquery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ensemble de technologies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AJAX.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C’est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aussi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façon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différente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programmer en </a:t>
            </a:r>
            <a:r>
              <a:rPr lang="en-US" dirty="0" smtClean="0"/>
              <a:t>J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avaScript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Trois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utilisées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HTML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Jquery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Shape 298"/>
          <p:cNvSpPr txBox="1">
            <a:spLocks/>
          </p:cNvSpPr>
          <p:nvPr/>
        </p:nvSpPr>
        <p:spPr>
          <a:xfrm>
            <a:off x="609600" y="1985713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r>
              <a:rPr lang="fr-FR" dirty="0" smtClean="0"/>
              <a:t>Pour intégré </a:t>
            </a:r>
            <a:r>
              <a:rPr lang="fr-FR" dirty="0" err="1" smtClean="0"/>
              <a:t>Jquery</a:t>
            </a:r>
            <a:r>
              <a:rPr lang="fr-FR" dirty="0" smtClean="0"/>
              <a:t> à votre page, vous devez inclure la librairie dans un balise script.</a:t>
            </a:r>
          </a:p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endParaRPr lang="fr-FR" dirty="0"/>
          </a:p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r>
              <a:rPr lang="fr-FR" dirty="0" smtClean="0"/>
              <a:t>Vous pouvez télécharger </a:t>
            </a:r>
            <a:r>
              <a:rPr lang="fr-FR" dirty="0" err="1" smtClean="0"/>
              <a:t>Jquery</a:t>
            </a:r>
            <a:r>
              <a:rPr lang="fr-FR" dirty="0" smtClean="0"/>
              <a:t> à </a:t>
            </a:r>
            <a:r>
              <a:rPr lang="fr-FR" dirty="0" err="1" smtClean="0"/>
              <a:t>jquery.com</a:t>
            </a:r>
            <a:r>
              <a:rPr lang="fr-FR" dirty="0" smtClean="0"/>
              <a:t>.</a:t>
            </a:r>
          </a:p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endParaRPr lang="fr-FR" dirty="0"/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fr-FR" dirty="0" smtClean="0"/>
              <a:t>&lt;script </a:t>
            </a:r>
            <a:r>
              <a:rPr lang="en-US" dirty="0"/>
              <a:t>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fr-FR" dirty="0" err="1" smtClean="0"/>
              <a:t>src</a:t>
            </a:r>
            <a:r>
              <a:rPr lang="fr-FR" dirty="0" smtClean="0"/>
              <a:t>=</a:t>
            </a:r>
            <a:r>
              <a:rPr lang="it-IT" dirty="0" smtClean="0"/>
              <a:t>"</a:t>
            </a:r>
            <a:r>
              <a:rPr lang="it-IT" dirty="0" err="1" smtClean="0"/>
              <a:t>jquery.js</a:t>
            </a:r>
            <a:r>
              <a:rPr lang="it-IT" dirty="0" smtClean="0"/>
              <a:t>"</a:t>
            </a:r>
            <a:r>
              <a:rPr lang="fr-FR" dirty="0" smtClean="0"/>
              <a:t>&gt;&lt;/script&gt;</a:t>
            </a:r>
          </a:p>
          <a:p>
            <a:pPr indent="-342900">
              <a:buFont typeface="Noto Sans Symbols"/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Jquery</a:t>
            </a:r>
            <a:endParaRPr lang="fr-FR" dirty="0"/>
          </a:p>
        </p:txBody>
      </p:sp>
      <p:sp>
        <p:nvSpPr>
          <p:cNvPr id="4" name="Shape 298"/>
          <p:cNvSpPr txBox="1">
            <a:spLocks/>
          </p:cNvSpPr>
          <p:nvPr/>
        </p:nvSpPr>
        <p:spPr>
          <a:xfrm>
            <a:off x="609600" y="1985713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342900">
              <a:buFont typeface="Noto Sans Symbols"/>
              <a:buNone/>
            </a:pPr>
            <a:r>
              <a:rPr lang="fr-FR" dirty="0" smtClean="0"/>
              <a:t>On l’utilise par le </a:t>
            </a:r>
            <a:r>
              <a:rPr lang="fr-FR" dirty="0" err="1" smtClean="0"/>
              <a:t>charactère</a:t>
            </a:r>
            <a:r>
              <a:rPr lang="fr-FR" dirty="0" smtClean="0"/>
              <a:t> $</a:t>
            </a:r>
          </a:p>
          <a:p>
            <a:pPr indent="-342900">
              <a:buFont typeface="Noto Sans Symbols"/>
              <a:buNone/>
            </a:pPr>
            <a:endParaRPr lang="fr-FR" dirty="0"/>
          </a:p>
          <a:p>
            <a:pPr indent="-342900">
              <a:buFont typeface="Noto Sans Symbols"/>
              <a:buNone/>
            </a:pPr>
            <a:r>
              <a:rPr lang="fr-FR" dirty="0" smtClean="0"/>
              <a:t>On peut sélectionner des classes (.) ou encore des </a:t>
            </a:r>
            <a:r>
              <a:rPr lang="fr-FR" dirty="0" err="1" smtClean="0"/>
              <a:t>ids</a:t>
            </a:r>
            <a:r>
              <a:rPr lang="fr-FR" dirty="0" smtClean="0"/>
              <a:t> (#)</a:t>
            </a:r>
          </a:p>
          <a:p>
            <a:pPr indent="-342900">
              <a:buFont typeface="Noto Sans Symbols"/>
              <a:buNone/>
            </a:pPr>
            <a:endParaRPr lang="fr-FR" dirty="0"/>
          </a:p>
          <a:p>
            <a:pPr indent="-342900">
              <a:buNone/>
            </a:pPr>
            <a:r>
              <a:rPr lang="fr-FR" dirty="0" smtClean="0"/>
              <a:t>$(</a:t>
            </a:r>
            <a:r>
              <a:rPr lang="en-US" dirty="0" smtClean="0"/>
              <a:t>".</a:t>
            </a:r>
            <a:r>
              <a:rPr lang="en-US" dirty="0" err="1" smtClean="0"/>
              <a:t>maClasse</a:t>
            </a:r>
            <a:r>
              <a:rPr lang="en-US" dirty="0" smtClean="0"/>
              <a:t>"</a:t>
            </a:r>
            <a:r>
              <a:rPr lang="fr-FR" dirty="0" smtClean="0"/>
              <a:t>) -&gt; Retourne une liste d’éléments HTML</a:t>
            </a:r>
          </a:p>
          <a:p>
            <a:pPr indent="-342900">
              <a:buNone/>
            </a:pPr>
            <a:endParaRPr lang="fr-FR" dirty="0"/>
          </a:p>
          <a:p>
            <a:pPr indent="-342900">
              <a:buNone/>
            </a:pPr>
            <a:r>
              <a:rPr lang="fr-FR" dirty="0" smtClean="0"/>
              <a:t>$(</a:t>
            </a:r>
            <a:r>
              <a:rPr lang="en-US" dirty="0" smtClean="0"/>
              <a:t>"#</a:t>
            </a:r>
            <a:r>
              <a:rPr lang="en-US" dirty="0" err="1" smtClean="0"/>
              <a:t>monId</a:t>
            </a:r>
            <a:r>
              <a:rPr lang="en-US" dirty="0" smtClean="0"/>
              <a:t>"</a:t>
            </a:r>
            <a:r>
              <a:rPr lang="fr-FR" dirty="0" smtClean="0"/>
              <a:t>) -&gt; Retourne un seul élément HTML</a:t>
            </a:r>
          </a:p>
          <a:p>
            <a:pPr indent="-342900">
              <a:buNone/>
            </a:pPr>
            <a:endParaRPr lang="fr-FR" dirty="0"/>
          </a:p>
          <a:p>
            <a:pPr indent="-34290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428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Jquery</a:t>
            </a:r>
            <a:endParaRPr lang="fr-FR" dirty="0"/>
          </a:p>
        </p:txBody>
      </p:sp>
      <p:sp>
        <p:nvSpPr>
          <p:cNvPr id="5" name="Shape 298"/>
          <p:cNvSpPr txBox="1">
            <a:spLocks/>
          </p:cNvSpPr>
          <p:nvPr/>
        </p:nvSpPr>
        <p:spPr>
          <a:xfrm>
            <a:off x="609600" y="1985713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r>
              <a:rPr lang="fr-CA" dirty="0" smtClean="0"/>
              <a:t>Une fois que l’on a </a:t>
            </a:r>
            <a:r>
              <a:rPr lang="fr-CA" dirty="0" err="1" smtClean="0"/>
              <a:t>sélectioné</a:t>
            </a:r>
            <a:r>
              <a:rPr lang="fr-CA" dirty="0" smtClean="0"/>
              <a:t> une ou plusieurs balises, on peut s’amuser avec leurs propriétés.</a:t>
            </a:r>
          </a:p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endParaRPr lang="fr-CA" dirty="0"/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fr-CA" dirty="0" smtClean="0"/>
              <a:t>$(</a:t>
            </a:r>
            <a:r>
              <a:rPr lang="en-US" dirty="0" smtClean="0"/>
              <a:t>".</a:t>
            </a:r>
            <a:r>
              <a:rPr lang="en-US" dirty="0" err="1" smtClean="0"/>
              <a:t>maClasse</a:t>
            </a:r>
            <a:r>
              <a:rPr lang="en-US" dirty="0"/>
              <a:t>"</a:t>
            </a:r>
            <a:r>
              <a:rPr lang="fr-CA" dirty="0" smtClean="0"/>
              <a:t>).</a:t>
            </a:r>
            <a:r>
              <a:rPr lang="fr-CA" dirty="0" err="1" smtClean="0"/>
              <a:t>css</a:t>
            </a:r>
            <a:r>
              <a:rPr lang="fr-CA" dirty="0" smtClean="0"/>
              <a:t>(</a:t>
            </a:r>
            <a:r>
              <a:rPr lang="en-US" dirty="0" smtClean="0"/>
              <a:t>"background-color", "red</a:t>
            </a:r>
            <a:r>
              <a:rPr lang="en-US" dirty="0"/>
              <a:t>"</a:t>
            </a:r>
            <a:r>
              <a:rPr lang="fr-CA" dirty="0" smtClean="0"/>
              <a:t>);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endParaRPr lang="fr-CA" dirty="0"/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fr-CA" dirty="0"/>
              <a:t>$(</a:t>
            </a:r>
            <a:r>
              <a:rPr lang="en-US" dirty="0"/>
              <a:t>".</a:t>
            </a:r>
            <a:r>
              <a:rPr lang="en-US" dirty="0" err="1"/>
              <a:t>maClasse</a:t>
            </a:r>
            <a:r>
              <a:rPr lang="en-US" dirty="0"/>
              <a:t>"</a:t>
            </a:r>
            <a:r>
              <a:rPr lang="fr-CA" dirty="0"/>
              <a:t>).</a:t>
            </a:r>
            <a:r>
              <a:rPr lang="fr-CA" dirty="0" err="1"/>
              <a:t>css</a:t>
            </a:r>
            <a:r>
              <a:rPr lang="fr-CA" dirty="0" smtClean="0"/>
              <a:t>({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/>
              <a:t>background-</a:t>
            </a:r>
            <a:r>
              <a:rPr lang="en-US" dirty="0" smtClean="0"/>
              <a:t>color”: </a:t>
            </a:r>
            <a:r>
              <a:rPr lang="en-US" dirty="0"/>
              <a:t>"</a:t>
            </a:r>
            <a:r>
              <a:rPr lang="en-US" dirty="0" smtClean="0"/>
              <a:t>red”,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 smtClean="0"/>
              <a:t>    "font-weight": "bolder</a:t>
            </a:r>
            <a:r>
              <a:rPr lang="en-US" dirty="0"/>
              <a:t>"</a:t>
            </a:r>
            <a:endParaRPr lang="en-US" dirty="0" smtClean="0"/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 smtClean="0"/>
              <a:t>}</a:t>
            </a:r>
            <a:r>
              <a:rPr lang="fr-CA" dirty="0" smtClean="0"/>
              <a:t>)</a:t>
            </a:r>
            <a:r>
              <a:rPr lang="fr-CA" dirty="0"/>
              <a:t>;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endParaRPr lang="fr-CA" dirty="0" smtClean="0"/>
          </a:p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endParaRPr lang="fr-CA" dirty="0"/>
          </a:p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endParaRPr lang="fr-FR" dirty="0" smtClean="0"/>
          </a:p>
          <a:p>
            <a:pPr indent="-342900">
              <a:buFont typeface="Noto Sans Symbols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772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Jquery</a:t>
            </a:r>
            <a:endParaRPr lang="fr-FR" dirty="0"/>
          </a:p>
        </p:txBody>
      </p:sp>
      <p:sp>
        <p:nvSpPr>
          <p:cNvPr id="5" name="Shape 298"/>
          <p:cNvSpPr txBox="1">
            <a:spLocks/>
          </p:cNvSpPr>
          <p:nvPr/>
        </p:nvSpPr>
        <p:spPr>
          <a:xfrm>
            <a:off x="609600" y="1985713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r>
              <a:rPr lang="fr-CA" dirty="0" smtClean="0"/>
              <a:t>Avec </a:t>
            </a:r>
            <a:r>
              <a:rPr lang="fr-CA" dirty="0" err="1" smtClean="0"/>
              <a:t>Jquery</a:t>
            </a:r>
            <a:r>
              <a:rPr lang="fr-CA" dirty="0" smtClean="0"/>
              <a:t> il est possible de gérer des événements. Comme par exemple, click, </a:t>
            </a:r>
            <a:r>
              <a:rPr lang="fr-CA" dirty="0" err="1" smtClean="0"/>
              <a:t>mousehover</a:t>
            </a:r>
            <a:r>
              <a:rPr lang="fr-CA" dirty="0" smtClean="0"/>
              <a:t>, </a:t>
            </a:r>
            <a:r>
              <a:rPr lang="fr-CA" dirty="0" err="1" smtClean="0"/>
              <a:t>mouseup</a:t>
            </a:r>
            <a:r>
              <a:rPr lang="fr-CA" dirty="0" smtClean="0"/>
              <a:t>, </a:t>
            </a:r>
            <a:r>
              <a:rPr lang="fr-CA" dirty="0" err="1" smtClean="0"/>
              <a:t>mouseleave</a:t>
            </a:r>
            <a:r>
              <a:rPr lang="fr-CA" dirty="0" smtClean="0"/>
              <a:t>, etc.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endParaRPr lang="fr-CA" dirty="0"/>
          </a:p>
          <a:p>
            <a:pPr marL="91441" indent="0">
              <a:buNone/>
            </a:pPr>
            <a:r>
              <a:rPr lang="en-US" dirty="0"/>
              <a:t>$( "</a:t>
            </a:r>
            <a:r>
              <a:rPr lang="en-US" dirty="0" smtClean="0"/>
              <a:t>#</a:t>
            </a:r>
            <a:r>
              <a:rPr lang="en-US" dirty="0" err="1" smtClean="0"/>
              <a:t>monId</a:t>
            </a:r>
            <a:r>
              <a:rPr lang="en-US" dirty="0" smtClean="0"/>
              <a:t>" </a:t>
            </a:r>
            <a:r>
              <a:rPr lang="en-US" dirty="0"/>
              <a:t>).click(function() {</a:t>
            </a:r>
          </a:p>
          <a:p>
            <a:pPr marL="91441" indent="0">
              <a:buNone/>
            </a:pPr>
            <a:r>
              <a:rPr lang="en-US" dirty="0" smtClean="0"/>
              <a:t>    alert</a:t>
            </a:r>
            <a:r>
              <a:rPr lang="en-US" dirty="0"/>
              <a:t>( </a:t>
            </a:r>
            <a:r>
              <a:rPr lang="en-US" dirty="0" smtClean="0"/>
              <a:t>"Click </a:t>
            </a:r>
            <a:r>
              <a:rPr lang="en-US" dirty="0" err="1" smtClean="0"/>
              <a:t>appelé</a:t>
            </a:r>
            <a:r>
              <a:rPr lang="en-US" dirty="0" smtClean="0"/>
              <a:t>.</a:t>
            </a:r>
            <a:r>
              <a:rPr lang="en-US" dirty="0"/>
              <a:t>" );</a:t>
            </a:r>
          </a:p>
          <a:p>
            <a:pPr marL="91441" indent="0">
              <a:buNone/>
            </a:pPr>
            <a:r>
              <a:rPr lang="en-US" dirty="0"/>
              <a:t>});</a:t>
            </a:r>
          </a:p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endParaRPr lang="fr-CA" dirty="0" smtClean="0"/>
          </a:p>
          <a:p>
            <a:pPr marL="0" indent="0">
              <a:spcBef>
                <a:spcPts val="0"/>
              </a:spcBef>
              <a:buSzPct val="25000"/>
              <a:buNone/>
            </a:pPr>
            <a:endParaRPr lang="fr-CA" dirty="0" smtClean="0"/>
          </a:p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endParaRPr lang="fr-CA" dirty="0"/>
          </a:p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endParaRPr lang="fr-FR" dirty="0" smtClean="0"/>
          </a:p>
          <a:p>
            <a:pPr indent="-342900">
              <a:buFont typeface="Noto Sans Symbols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467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Jquery</a:t>
            </a:r>
            <a:endParaRPr lang="fr-FR" dirty="0"/>
          </a:p>
        </p:txBody>
      </p:sp>
      <p:sp>
        <p:nvSpPr>
          <p:cNvPr id="5" name="Shape 298"/>
          <p:cNvSpPr txBox="1">
            <a:spLocks/>
          </p:cNvSpPr>
          <p:nvPr/>
        </p:nvSpPr>
        <p:spPr>
          <a:xfrm>
            <a:off x="609600" y="1985713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r>
              <a:rPr lang="fr-CA" dirty="0" smtClean="0"/>
              <a:t>Avec </a:t>
            </a:r>
            <a:r>
              <a:rPr lang="fr-CA" dirty="0" err="1" smtClean="0"/>
              <a:t>Jquery</a:t>
            </a:r>
            <a:r>
              <a:rPr lang="fr-CA" dirty="0" smtClean="0"/>
              <a:t> il est aussi possible de faire des effets plus complexes.</a:t>
            </a:r>
          </a:p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endParaRPr lang="fr-CA" dirty="0"/>
          </a:p>
          <a:p>
            <a:pPr marL="285750" indent="-285750">
              <a:spcBef>
                <a:spcPts val="0"/>
              </a:spcBef>
              <a:buSzPct val="25000"/>
            </a:pPr>
            <a:r>
              <a:rPr lang="fr-CA" dirty="0" err="1" smtClean="0"/>
              <a:t>Slide</a:t>
            </a:r>
            <a:endParaRPr lang="fr-CA" dirty="0" smtClean="0"/>
          </a:p>
          <a:p>
            <a:pPr marL="285750" indent="-285750">
              <a:spcBef>
                <a:spcPts val="0"/>
              </a:spcBef>
              <a:buSzPct val="25000"/>
            </a:pPr>
            <a:r>
              <a:rPr lang="fr-CA" dirty="0" smtClean="0"/>
              <a:t>Fade</a:t>
            </a:r>
          </a:p>
          <a:p>
            <a:pPr marL="285750" indent="-285750">
              <a:spcBef>
                <a:spcPts val="0"/>
              </a:spcBef>
              <a:buSzPct val="25000"/>
            </a:pPr>
            <a:r>
              <a:rPr lang="fr-CA" dirty="0" err="1" smtClean="0"/>
              <a:t>Hide</a:t>
            </a:r>
            <a:r>
              <a:rPr lang="fr-CA" dirty="0" smtClean="0"/>
              <a:t>/Show</a:t>
            </a:r>
          </a:p>
          <a:p>
            <a:pPr marL="285750" indent="-285750">
              <a:spcBef>
                <a:spcPts val="0"/>
              </a:spcBef>
              <a:buSzPct val="25000"/>
            </a:pPr>
            <a:r>
              <a:rPr lang="fr-CA" dirty="0" err="1" smtClean="0"/>
              <a:t>Animate</a:t>
            </a:r>
            <a:endParaRPr lang="fr-CA" dirty="0" smtClean="0"/>
          </a:p>
          <a:p>
            <a:pPr marL="0" indent="0">
              <a:spcBef>
                <a:spcPts val="0"/>
              </a:spcBef>
              <a:buSzPct val="25000"/>
              <a:buNone/>
            </a:pPr>
            <a:endParaRPr lang="fr-CA" dirty="0" smtClean="0"/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>
                <a:hlinkClick r:id="rId2"/>
              </a:rPr>
              <a:t>https://www.w3schools.com/</a:t>
            </a:r>
            <a:r>
              <a:rPr lang="en-US" dirty="0" err="1">
                <a:hlinkClick r:id="rId2"/>
              </a:rPr>
              <a:t>jquery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jquery_hide_show.asp</a:t>
            </a:r>
            <a:endParaRPr lang="fr-CA" dirty="0" smtClean="0"/>
          </a:p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endParaRPr lang="fr-CA" dirty="0"/>
          </a:p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endParaRPr lang="fr-FR" dirty="0" smtClean="0"/>
          </a:p>
          <a:p>
            <a:pPr indent="-342900">
              <a:buFont typeface="Noto Sans Symbols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932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Jquery</a:t>
            </a:r>
            <a:r>
              <a:rPr lang="fr-FR" dirty="0" smtClean="0"/>
              <a:t> &amp; AJAX</a:t>
            </a:r>
            <a:endParaRPr lang="fr-FR" dirty="0"/>
          </a:p>
        </p:txBody>
      </p:sp>
      <p:sp>
        <p:nvSpPr>
          <p:cNvPr id="5" name="Shape 298"/>
          <p:cNvSpPr txBox="1">
            <a:spLocks/>
          </p:cNvSpPr>
          <p:nvPr/>
        </p:nvSpPr>
        <p:spPr>
          <a:xfrm>
            <a:off x="609600" y="1985713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r>
              <a:rPr lang="fr-CA" dirty="0" err="1" smtClean="0"/>
              <a:t>Jquery</a:t>
            </a:r>
            <a:r>
              <a:rPr lang="fr-CA" dirty="0" smtClean="0"/>
              <a:t> offre un support pour effectuer des appels AJAX. Il permet de cacher la complexité de la technologie, en offrant un meilleur </a:t>
            </a:r>
            <a:r>
              <a:rPr lang="fr-CA" dirty="0" err="1" smtClean="0"/>
              <a:t>contr</a:t>
            </a:r>
            <a:r>
              <a:rPr lang="sk-SK" dirty="0" smtClean="0"/>
              <a:t>ô</a:t>
            </a:r>
            <a:r>
              <a:rPr lang="fr-CA" dirty="0" smtClean="0"/>
              <a:t>le sur les résultats.</a:t>
            </a:r>
            <a:endParaRPr lang="fr-CA" dirty="0"/>
          </a:p>
          <a:p>
            <a:pPr marL="0" indent="0">
              <a:spcBef>
                <a:spcPts val="0"/>
              </a:spcBef>
              <a:buSzPct val="25000"/>
              <a:buNone/>
            </a:pPr>
            <a:endParaRPr lang="fr-CA" dirty="0" smtClean="0"/>
          </a:p>
          <a:p>
            <a:pPr marL="91441" indent="0">
              <a:buNone/>
            </a:pPr>
            <a:r>
              <a:rPr lang="en-US" dirty="0"/>
              <a:t>$.get( "</a:t>
            </a:r>
            <a:r>
              <a:rPr lang="en-US" dirty="0" err="1" smtClean="0"/>
              <a:t>test.js</a:t>
            </a:r>
            <a:r>
              <a:rPr lang="en-US" dirty="0" smtClean="0"/>
              <a:t>"</a:t>
            </a:r>
            <a:r>
              <a:rPr lang="en-US" dirty="0"/>
              <a:t>, { name: "John", time: "2pm" } )</a:t>
            </a:r>
          </a:p>
          <a:p>
            <a:pPr marL="91441" indent="0">
              <a:buNone/>
            </a:pPr>
            <a:r>
              <a:rPr lang="en-US" dirty="0" smtClean="0"/>
              <a:t>    .</a:t>
            </a:r>
            <a:r>
              <a:rPr lang="en-US" dirty="0"/>
              <a:t>done(function( data ) {</a:t>
            </a:r>
          </a:p>
          <a:p>
            <a:pPr marL="91441" indent="0">
              <a:buNone/>
            </a:pPr>
            <a:r>
              <a:rPr lang="en-US" dirty="0" smtClean="0"/>
              <a:t>        alert</a:t>
            </a:r>
            <a:r>
              <a:rPr lang="en-US" dirty="0"/>
              <a:t>( "</a:t>
            </a:r>
            <a:r>
              <a:rPr lang="en-US" dirty="0" smtClean="0"/>
              <a:t>Data: </a:t>
            </a:r>
            <a:r>
              <a:rPr lang="en-US" dirty="0"/>
              <a:t>" + data );</a:t>
            </a:r>
          </a:p>
          <a:p>
            <a:pPr marL="91441" indent="0">
              <a:buNone/>
            </a:pPr>
            <a:r>
              <a:rPr lang="en-US" dirty="0" smtClean="0"/>
              <a:t>    })</a:t>
            </a:r>
          </a:p>
          <a:p>
            <a:pPr marL="91441" indent="0">
              <a:buNone/>
            </a:pPr>
            <a:r>
              <a:rPr lang="en-US" dirty="0"/>
              <a:t> </a:t>
            </a:r>
            <a:r>
              <a:rPr lang="en-US" dirty="0" smtClean="0"/>
              <a:t>   .fail(function() {</a:t>
            </a:r>
          </a:p>
          <a:p>
            <a:pPr marL="91441" indent="0">
              <a:buNone/>
            </a:pPr>
            <a:r>
              <a:rPr lang="en-US" dirty="0" smtClean="0"/>
              <a:t>        alert("</a:t>
            </a:r>
            <a:r>
              <a:rPr lang="en-US" dirty="0" err="1" smtClean="0"/>
              <a:t>Echec</a:t>
            </a:r>
            <a:r>
              <a:rPr lang="en-US" dirty="0" smtClean="0"/>
              <a:t>");</a:t>
            </a:r>
          </a:p>
          <a:p>
            <a:pPr marL="91441" indent="0">
              <a:buNone/>
            </a:pPr>
            <a:r>
              <a:rPr lang="en-US" dirty="0"/>
              <a:t> </a:t>
            </a:r>
            <a:r>
              <a:rPr lang="en-US" dirty="0" smtClean="0"/>
              <a:t>   });</a:t>
            </a:r>
            <a:endParaRPr lang="en-US" dirty="0"/>
          </a:p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endParaRPr lang="fr-CA" dirty="0"/>
          </a:p>
          <a:p>
            <a:pPr marL="0" indent="0">
              <a:spcBef>
                <a:spcPts val="0"/>
              </a:spcBef>
              <a:buSzPct val="25000"/>
              <a:buFont typeface="Noto Sans Symbols"/>
              <a:buNone/>
            </a:pPr>
            <a:endParaRPr lang="fr-FR" dirty="0" smtClean="0"/>
          </a:p>
          <a:p>
            <a:pPr indent="-342900">
              <a:buFont typeface="Noto Sans Symbols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600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Jquery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09600" y="1788584"/>
            <a:ext cx="9114921" cy="5069416"/>
          </a:xfrm>
        </p:spPr>
        <p:txBody>
          <a:bodyPr/>
          <a:lstStyle/>
          <a:p>
            <a:pPr marL="91441" indent="0">
              <a:buNone/>
            </a:pPr>
            <a:r>
              <a:rPr lang="en-US" sz="1200" dirty="0" smtClean="0"/>
              <a:t>&lt;</a:t>
            </a:r>
            <a:r>
              <a:rPr lang="en-US" sz="1200" dirty="0"/>
              <a:t>head&gt;</a:t>
            </a:r>
          </a:p>
          <a:p>
            <a:pPr marL="91441" indent="0">
              <a:buNone/>
            </a:pPr>
            <a:r>
              <a:rPr lang="en-US" sz="1200" dirty="0"/>
              <a:t>    &lt;script </a:t>
            </a:r>
            <a:r>
              <a:rPr lang="en-US" sz="1200" dirty="0" err="1"/>
              <a:t>src</a:t>
            </a:r>
            <a:r>
              <a:rPr lang="en-US" sz="1200" dirty="0"/>
              <a:t>="https://</a:t>
            </a:r>
            <a:r>
              <a:rPr lang="en-US" sz="1200" dirty="0" err="1"/>
              <a:t>code.jquery.com</a:t>
            </a:r>
            <a:r>
              <a:rPr lang="en-US" sz="1200" dirty="0"/>
              <a:t>/jquery-3.2.0.min.js"&gt;&lt;/script&gt;</a:t>
            </a:r>
          </a:p>
          <a:p>
            <a:pPr marL="91441" indent="0">
              <a:buNone/>
            </a:pPr>
            <a:r>
              <a:rPr lang="en-US" sz="1200" dirty="0"/>
              <a:t>    &lt;style&gt;</a:t>
            </a:r>
          </a:p>
          <a:p>
            <a:pPr marL="91441" indent="0">
              <a:buNone/>
            </a:pPr>
            <a:r>
              <a:rPr lang="en-US" sz="1200" dirty="0"/>
              <a:t>        #</a:t>
            </a:r>
            <a:r>
              <a:rPr lang="en-US" sz="1200" dirty="0" err="1"/>
              <a:t>monId</a:t>
            </a:r>
            <a:r>
              <a:rPr lang="en-US" sz="1200" dirty="0"/>
              <a:t> {</a:t>
            </a:r>
          </a:p>
          <a:p>
            <a:pPr marL="91441" indent="0">
              <a:buNone/>
            </a:pPr>
            <a:r>
              <a:rPr lang="en-US" sz="1200" dirty="0"/>
              <a:t>            width: 100px;</a:t>
            </a:r>
          </a:p>
          <a:p>
            <a:pPr marL="91441" indent="0">
              <a:buNone/>
            </a:pPr>
            <a:r>
              <a:rPr lang="en-US" sz="1200" dirty="0"/>
              <a:t>            height: 100px;</a:t>
            </a:r>
          </a:p>
          <a:p>
            <a:pPr marL="91441" indent="0">
              <a:buNone/>
            </a:pPr>
            <a:r>
              <a:rPr lang="en-US" sz="1200" dirty="0"/>
              <a:t>        }</a:t>
            </a:r>
          </a:p>
          <a:p>
            <a:pPr marL="91441" indent="0">
              <a:buNone/>
            </a:pPr>
            <a:r>
              <a:rPr lang="en-US" sz="1200" dirty="0"/>
              <a:t>    &lt;/style&gt;</a:t>
            </a:r>
          </a:p>
          <a:p>
            <a:pPr marL="91441" indent="0">
              <a:buNone/>
            </a:pPr>
            <a:r>
              <a:rPr lang="en-US" sz="1200" dirty="0"/>
              <a:t>&lt;/head&gt;</a:t>
            </a:r>
          </a:p>
          <a:p>
            <a:pPr marL="91441" indent="0">
              <a:buNone/>
            </a:pPr>
            <a:r>
              <a:rPr lang="en-US" sz="1200" dirty="0"/>
              <a:t>&lt;body&gt;</a:t>
            </a:r>
          </a:p>
          <a:p>
            <a:pPr marL="91441" indent="0">
              <a:buNone/>
            </a:pPr>
            <a:r>
              <a:rPr lang="en-US" sz="1200" dirty="0"/>
              <a:t>    &lt;div id="</a:t>
            </a:r>
            <a:r>
              <a:rPr lang="en-US" sz="1200" dirty="0" err="1"/>
              <a:t>monId</a:t>
            </a:r>
            <a:r>
              <a:rPr lang="en-US" sz="1200" dirty="0"/>
              <a:t>"&gt;</a:t>
            </a:r>
          </a:p>
          <a:p>
            <a:pPr marL="91441" indent="0">
              <a:buNone/>
            </a:pPr>
            <a:r>
              <a:rPr lang="en-US" sz="1200" dirty="0"/>
              <a:t>    &lt;/div</a:t>
            </a:r>
            <a:r>
              <a:rPr lang="en-US" sz="1200" dirty="0" smtClean="0"/>
              <a:t>&gt;</a:t>
            </a:r>
            <a:endParaRPr lang="en-US" sz="1200" dirty="0"/>
          </a:p>
          <a:p>
            <a:pPr marL="91441" indent="0">
              <a:buNone/>
            </a:pPr>
            <a:r>
              <a:rPr lang="en-US" sz="1200" dirty="0"/>
              <a:t>    &lt;script type="text/</a:t>
            </a:r>
            <a:r>
              <a:rPr lang="en-US" sz="1200" dirty="0" err="1"/>
              <a:t>javascript</a:t>
            </a:r>
            <a:r>
              <a:rPr lang="en-US" sz="1200" dirty="0"/>
              <a:t>"&gt;</a:t>
            </a:r>
          </a:p>
          <a:p>
            <a:pPr marL="91441" indent="0">
              <a:buNone/>
            </a:pPr>
            <a:r>
              <a:rPr lang="en-US" sz="1200" dirty="0"/>
              <a:t>        $("#</a:t>
            </a:r>
            <a:r>
              <a:rPr lang="en-US" sz="1200" dirty="0" err="1"/>
              <a:t>monId</a:t>
            </a:r>
            <a:r>
              <a:rPr lang="en-US" sz="1200" dirty="0"/>
              <a:t>").</a:t>
            </a:r>
            <a:r>
              <a:rPr lang="en-US" sz="1200" dirty="0" err="1"/>
              <a:t>css</a:t>
            </a:r>
            <a:r>
              <a:rPr lang="en-US" sz="1200" dirty="0"/>
              <a:t>("background-color", "red");</a:t>
            </a:r>
          </a:p>
          <a:p>
            <a:pPr marL="91441" indent="0">
              <a:buNone/>
            </a:pPr>
            <a:r>
              <a:rPr lang="en-US" sz="1200" dirty="0"/>
              <a:t>    &lt;/script&gt;</a:t>
            </a:r>
          </a:p>
          <a:p>
            <a:pPr marL="91441" indent="0">
              <a:buNone/>
            </a:pPr>
            <a:r>
              <a:rPr lang="en-US" sz="1200" dirty="0"/>
              <a:t>&lt;/body</a:t>
            </a:r>
            <a:r>
              <a:rPr lang="en-US" sz="1200" dirty="0" smtClean="0"/>
              <a:t>&gt;</a:t>
            </a:r>
            <a:endParaRPr lang="en-US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Laboratoire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8858337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Réalisez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moins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effet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/>
              <a:t>J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query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parmis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suivants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dirty="0"/>
          </a:p>
          <a:p>
            <a:pPr indent="-342900">
              <a:spcBef>
                <a:spcPts val="0"/>
              </a:spcBef>
              <a:buSzPct val="25000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Modifier la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couleur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fond d’un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groupe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d’éléments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(class)</a:t>
            </a:r>
          </a:p>
          <a:p>
            <a:pPr indent="-342900">
              <a:spcBef>
                <a:spcPts val="0"/>
              </a:spcBef>
              <a:buSzPct val="25000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Modifier la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couleur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texte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d’un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seul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dirty="0"/>
              <a:t>i</a:t>
            </a:r>
            <a:r>
              <a:rPr lang="en-US" dirty="0" smtClean="0"/>
              <a:t>d)</a:t>
            </a:r>
          </a:p>
          <a:p>
            <a:pPr indent="-342900">
              <a:spcBef>
                <a:spcPts val="0"/>
              </a:spcBef>
              <a:buSzPct val="25000"/>
            </a:pP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Effectuer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/>
              <a:t>un Show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://www.w3schools.com/jquery/jquery_hide_show.asp</a:t>
            </a:r>
            <a:r>
              <a:rPr lang="en-US" dirty="0" smtClean="0"/>
              <a:t>)</a:t>
            </a:r>
          </a:p>
          <a:p>
            <a:pPr indent="-342900">
              <a:spcBef>
                <a:spcPts val="0"/>
              </a:spcBef>
              <a:buSzPct val="25000"/>
            </a:pP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Effectuer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/>
              <a:t>un Slide (</a:t>
            </a:r>
            <a:r>
              <a:rPr lang="en-US" dirty="0">
                <a:hlinkClick r:id="rId4"/>
              </a:rPr>
              <a:t>https://www.w3schools.com/</a:t>
            </a:r>
            <a:r>
              <a:rPr lang="en-US" dirty="0" err="1">
                <a:hlinkClick r:id="rId4"/>
              </a:rPr>
              <a:t>jquery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jquery_slide.asp</a:t>
            </a:r>
            <a:r>
              <a:rPr lang="en-US" dirty="0"/>
              <a:t>)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WordPress</a:t>
            </a:r>
            <a:endParaRPr lang="fr-FR" dirty="0"/>
          </a:p>
        </p:txBody>
      </p:sp>
      <p:sp>
        <p:nvSpPr>
          <p:cNvPr id="5" name="Shape 34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8858337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SzPct val="25000"/>
            </a:pP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Outil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créer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des sites web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des blogs</a:t>
            </a:r>
          </a:p>
          <a:p>
            <a:pPr indent="-342900">
              <a:spcBef>
                <a:spcPts val="0"/>
              </a:spcBef>
              <a:buSzPct val="25000"/>
            </a:pPr>
            <a:r>
              <a:rPr lang="en-US" dirty="0" err="1" smtClean="0"/>
              <a:t>Offre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/>
              <a:t>thèmes</a:t>
            </a:r>
            <a:r>
              <a:rPr lang="en-US" dirty="0"/>
              <a:t> </a:t>
            </a:r>
            <a:r>
              <a:rPr lang="en-US" dirty="0" err="1"/>
              <a:t>gratuits</a:t>
            </a:r>
            <a:r>
              <a:rPr lang="en-US" dirty="0"/>
              <a:t> et </a:t>
            </a:r>
            <a:r>
              <a:rPr lang="en-US" dirty="0" err="1" smtClean="0"/>
              <a:t>payants</a:t>
            </a:r>
            <a:endParaRPr lang="en-US" dirty="0"/>
          </a:p>
          <a:p>
            <a:pPr indent="-342900">
              <a:spcBef>
                <a:spcPts val="0"/>
              </a:spcBef>
              <a:buSzPct val="25000"/>
            </a:pPr>
            <a:r>
              <a:rPr lang="en-US" dirty="0" err="1" smtClean="0"/>
              <a:t>WordPress.com</a:t>
            </a:r>
            <a:r>
              <a:rPr lang="en-US" dirty="0" smtClean="0"/>
              <a:t> </a:t>
            </a:r>
            <a:r>
              <a:rPr lang="en-US" dirty="0" err="1" smtClean="0"/>
              <a:t>offre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plateforme</a:t>
            </a:r>
            <a:r>
              <a:rPr lang="en-US" dirty="0" smtClean="0"/>
              <a:t> pour supporter </a:t>
            </a:r>
            <a:r>
              <a:rPr lang="en-US" dirty="0" err="1" smtClean="0"/>
              <a:t>votre</a:t>
            </a:r>
            <a:r>
              <a:rPr lang="en-US" dirty="0" smtClean="0"/>
              <a:t> site web</a:t>
            </a:r>
          </a:p>
          <a:p>
            <a:pPr lvl="1" indent="-342900">
              <a:spcBef>
                <a:spcPts val="0"/>
              </a:spcBef>
              <a:buSzPct val="25000"/>
            </a:pPr>
            <a:r>
              <a:rPr lang="en-US" dirty="0" smtClean="0"/>
              <a:t>Version </a:t>
            </a:r>
            <a:r>
              <a:rPr lang="en-US" dirty="0" err="1" smtClean="0"/>
              <a:t>gratuite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payante</a:t>
            </a:r>
            <a:endParaRPr lang="en-US" dirty="0" smtClean="0"/>
          </a:p>
          <a:p>
            <a:pPr lvl="1" indent="-342900">
              <a:spcBef>
                <a:spcPts val="0"/>
              </a:spcBef>
              <a:buSzPct val="25000"/>
            </a:pPr>
            <a:r>
              <a:rPr lang="en-US" dirty="0" err="1" smtClean="0"/>
              <a:t>Versione</a:t>
            </a:r>
            <a:r>
              <a:rPr lang="en-US" dirty="0" smtClean="0"/>
              <a:t> </a:t>
            </a:r>
            <a:r>
              <a:rPr lang="en-US" dirty="0" err="1" smtClean="0"/>
              <a:t>gratuie</a:t>
            </a:r>
            <a:r>
              <a:rPr lang="en-US" dirty="0" smtClean="0"/>
              <a:t>: </a:t>
            </a:r>
            <a:r>
              <a:rPr lang="en-US" dirty="0" err="1" smtClean="0"/>
              <a:t>votresite.wordpress.com</a:t>
            </a:r>
            <a:endParaRPr lang="en-US" dirty="0" smtClean="0"/>
          </a:p>
          <a:p>
            <a:pPr lvl="1" indent="-342900">
              <a:spcBef>
                <a:spcPts val="0"/>
              </a:spcBef>
              <a:buSzPct val="25000"/>
            </a:pPr>
            <a:r>
              <a:rPr lang="en-US" dirty="0"/>
              <a:t>Version </a:t>
            </a:r>
            <a:r>
              <a:rPr lang="en-US" dirty="0" err="1"/>
              <a:t>payante</a:t>
            </a:r>
            <a:r>
              <a:rPr lang="en-US" dirty="0"/>
              <a:t>: </a:t>
            </a:r>
            <a:r>
              <a:rPr lang="en-US" dirty="0" err="1"/>
              <a:t>propre</a:t>
            </a:r>
            <a:r>
              <a:rPr lang="en-US" dirty="0"/>
              <a:t> </a:t>
            </a:r>
            <a:r>
              <a:rPr lang="en-US" dirty="0" err="1"/>
              <a:t>domaine</a:t>
            </a:r>
            <a:r>
              <a:rPr lang="en-US" dirty="0"/>
              <a:t>, </a:t>
            </a:r>
            <a:r>
              <a:rPr lang="en-US" dirty="0" err="1"/>
              <a:t>accès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des </a:t>
            </a:r>
            <a:r>
              <a:rPr lang="en-US" dirty="0" err="1"/>
              <a:t>outils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indent="-342900">
              <a:spcBef>
                <a:spcPts val="0"/>
              </a:spcBef>
              <a:buSzPct val="25000"/>
            </a:pPr>
            <a:r>
              <a:rPr lang="nl-NL" dirty="0" err="1">
                <a:hlinkClick r:id="rId2"/>
              </a:rPr>
              <a:t>https</a:t>
            </a:r>
            <a:r>
              <a:rPr lang="nl-NL" dirty="0">
                <a:hlinkClick r:id="rId2"/>
              </a:rPr>
              <a:t>://</a:t>
            </a:r>
            <a:r>
              <a:rPr lang="nl-NL" dirty="0" err="1">
                <a:hlinkClick r:id="rId2"/>
              </a:rPr>
              <a:t>wordpress.com</a:t>
            </a:r>
            <a:r>
              <a:rPr lang="nl-NL" dirty="0">
                <a:hlinkClick r:id="rId2"/>
              </a:rPr>
              <a:t>/</a:t>
            </a:r>
            <a:endParaRPr lang="en-US" dirty="0" smtClean="0"/>
          </a:p>
          <a:p>
            <a:pPr indent="-342900">
              <a:spcBef>
                <a:spcPts val="0"/>
              </a:spcBef>
              <a:buSzPct val="25000"/>
            </a:pPr>
            <a:endParaRPr lang="en-US" sz="1800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>
              <a:spcBef>
                <a:spcPts val="0"/>
              </a:spcBef>
              <a:buSzPct val="25000"/>
            </a:pPr>
            <a:endParaRPr lang="en-US" sz="1800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6257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Retour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Suivre </a:t>
            </a:r>
            <a:r>
              <a:rPr lang="fr-FR" dirty="0"/>
              <a:t>le principe du KISS</a:t>
            </a:r>
          </a:p>
          <a:p>
            <a:pPr lvl="1"/>
            <a:r>
              <a:rPr lang="fr-FR" dirty="0" err="1"/>
              <a:t>Keep</a:t>
            </a:r>
            <a:r>
              <a:rPr lang="fr-FR" dirty="0"/>
              <a:t> It </a:t>
            </a:r>
            <a:r>
              <a:rPr lang="fr-FR" dirty="0" err="1"/>
              <a:t>Stupid</a:t>
            </a:r>
            <a:r>
              <a:rPr lang="fr-FR" dirty="0"/>
              <a:t> and </a:t>
            </a:r>
            <a:r>
              <a:rPr lang="fr-FR" dirty="0" smtClean="0"/>
              <a:t>Simple</a:t>
            </a: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Avoir son propre domaine</a:t>
            </a:r>
            <a:endParaRPr lang="fr-FR" dirty="0"/>
          </a:p>
        </p:txBody>
      </p:sp>
      <p:sp>
        <p:nvSpPr>
          <p:cNvPr id="4" name="Shape 34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8858337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SzPct val="25000"/>
            </a:pPr>
            <a:r>
              <a:rPr lang="fr-CA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Utiliser </a:t>
            </a:r>
            <a:r>
              <a:rPr lang="fr-CA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Worpress</a:t>
            </a:r>
            <a:r>
              <a:rPr lang="fr-CA" dirty="0" err="1" smtClean="0"/>
              <a:t>.com</a:t>
            </a:r>
            <a:endParaRPr lang="fr-CA" dirty="0" smtClean="0"/>
          </a:p>
          <a:p>
            <a:pPr lvl="1" indent="-342900">
              <a:spcBef>
                <a:spcPts val="0"/>
              </a:spcBef>
              <a:buSzPct val="25000"/>
            </a:pPr>
            <a:r>
              <a:rPr lang="fr-CA" dirty="0" smtClean="0"/>
              <a:t>Peut </a:t>
            </a:r>
            <a:r>
              <a:rPr lang="fr-CA" dirty="0" smtClean="0"/>
              <a:t>être coûteux</a:t>
            </a:r>
          </a:p>
          <a:p>
            <a:pPr lvl="1" indent="-342900">
              <a:spcBef>
                <a:spcPts val="0"/>
              </a:spcBef>
              <a:buSzPct val="25000"/>
            </a:pPr>
            <a:r>
              <a:rPr lang="fr-CA" dirty="0" smtClean="0"/>
              <a:t>Prend en charge la majeure partie des aspects plus techniques </a:t>
            </a:r>
            <a:endParaRPr lang="fr-CA" dirty="0"/>
          </a:p>
          <a:p>
            <a:pPr lvl="2" indent="-342900">
              <a:spcBef>
                <a:spcPts val="0"/>
              </a:spcBef>
              <a:buSzPct val="25000"/>
            </a:pPr>
            <a:r>
              <a:rPr lang="fr-CA" dirty="0" smtClean="0"/>
              <a:t>Configuration</a:t>
            </a:r>
            <a:endParaRPr lang="fr-CA" dirty="0"/>
          </a:p>
          <a:p>
            <a:pPr lvl="2" indent="-342900">
              <a:spcBef>
                <a:spcPts val="0"/>
              </a:spcBef>
              <a:buSzPct val="25000"/>
            </a:pPr>
            <a:r>
              <a:rPr lang="fr-CA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HTTPS</a:t>
            </a:r>
          </a:p>
          <a:p>
            <a:pPr lvl="2" indent="-342900">
              <a:spcBef>
                <a:spcPts val="0"/>
              </a:spcBef>
              <a:buSzPct val="25000"/>
            </a:pPr>
            <a:r>
              <a:rPr lang="fr-CA" dirty="0" smtClean="0"/>
              <a:t>Etc.</a:t>
            </a:r>
          </a:p>
          <a:p>
            <a:pPr indent="-342900">
              <a:spcBef>
                <a:spcPts val="0"/>
              </a:spcBef>
              <a:buSzPct val="25000"/>
            </a:pPr>
            <a:r>
              <a:rPr lang="fr-CA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Acheter un domaine avec un autre fournisseur:</a:t>
            </a:r>
          </a:p>
          <a:p>
            <a:pPr lvl="1" indent="-342900">
              <a:spcBef>
                <a:spcPts val="0"/>
              </a:spcBef>
              <a:buSzPct val="25000"/>
            </a:pPr>
            <a:r>
              <a:rPr lang="en-US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HostGator</a:t>
            </a:r>
            <a:r>
              <a:rPr lang="en-US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lvl="2" indent="-342900">
              <a:spcBef>
                <a:spcPts val="0"/>
              </a:spcBef>
              <a:buSzPct val="25000"/>
            </a:pPr>
            <a:r>
              <a:rPr lang="en-US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Votre</a:t>
            </a:r>
            <a:r>
              <a:rPr lang="en-US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professeur</a:t>
            </a:r>
            <a:r>
              <a:rPr lang="en-US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l’utilise</a:t>
            </a:r>
            <a:r>
              <a:rPr lang="en-US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http://gcthesoftwareengineer.com/</a:t>
            </a:r>
            <a:endParaRPr lang="en-US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spcBef>
                <a:spcPts val="0"/>
              </a:spcBef>
              <a:buSzPct val="25000"/>
            </a:pPr>
            <a:r>
              <a:rPr lang="en-US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BlueHost</a:t>
            </a:r>
            <a:endParaRPr lang="en-US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spcBef>
                <a:spcPts val="0"/>
              </a:spcBef>
              <a:buSzPct val="25000"/>
            </a:pPr>
            <a:r>
              <a:rPr lang="en-US" dirty="0" err="1" smtClean="0"/>
              <a:t>GoDaddy</a:t>
            </a:r>
            <a:endParaRPr lang="en-US" dirty="0" smtClean="0"/>
          </a:p>
          <a:p>
            <a:pPr lvl="1" indent="-342900">
              <a:spcBef>
                <a:spcPts val="0"/>
              </a:spcBef>
              <a:buSzPct val="25000"/>
            </a:pPr>
            <a:r>
              <a:rPr lang="fr-FR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lang="en-US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tc</a:t>
            </a:r>
            <a:r>
              <a:rPr lang="en-US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800" dirty="0"/>
          </a:p>
          <a:p>
            <a:pPr indent="-342900">
              <a:spcBef>
                <a:spcPts val="0"/>
              </a:spcBef>
              <a:buSzPct val="25000"/>
            </a:pPr>
            <a:r>
              <a:rPr lang="en-US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</a:t>
            </a:r>
            <a:r>
              <a:rPr lang="en-US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ût</a:t>
            </a:r>
            <a:r>
              <a:rPr lang="en-US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Estimez</a:t>
            </a:r>
            <a:r>
              <a:rPr lang="en-US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dizaine</a:t>
            </a:r>
            <a:r>
              <a:rPr lang="en-US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dollars par </a:t>
            </a:r>
            <a:r>
              <a:rPr lang="en-US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mois</a:t>
            </a:r>
            <a:endParaRPr lang="en-US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spcBef>
                <a:spcPts val="0"/>
              </a:spcBef>
              <a:buSzPct val="25000"/>
            </a:pPr>
            <a:r>
              <a:rPr lang="en-US" dirty="0" smtClean="0"/>
              <a:t>Nom de </a:t>
            </a:r>
            <a:r>
              <a:rPr lang="en-US" dirty="0" err="1" smtClean="0"/>
              <a:t>domaine</a:t>
            </a:r>
            <a:endParaRPr lang="en-US" dirty="0" smtClean="0"/>
          </a:p>
          <a:p>
            <a:pPr lvl="1" indent="-342900">
              <a:spcBef>
                <a:spcPts val="0"/>
              </a:spcBef>
              <a:buSzPct val="25000"/>
            </a:pPr>
            <a:r>
              <a:rPr lang="en-US" dirty="0" err="1" smtClean="0"/>
              <a:t>Frais</a:t>
            </a:r>
            <a:r>
              <a:rPr lang="en-US" dirty="0" smtClean="0"/>
              <a:t> du </a:t>
            </a:r>
            <a:r>
              <a:rPr lang="en-US" dirty="0" err="1" smtClean="0"/>
              <a:t>fournisseur</a:t>
            </a:r>
            <a:r>
              <a:rPr lang="en-US" dirty="0" smtClean="0"/>
              <a:t> (</a:t>
            </a:r>
            <a:r>
              <a:rPr lang="en-US" dirty="0" err="1" smtClean="0"/>
              <a:t>ils</a:t>
            </a:r>
            <a:r>
              <a:rPr lang="en-US" dirty="0" smtClean="0"/>
              <a:t> font en </a:t>
            </a:r>
            <a:r>
              <a:rPr lang="en-US" dirty="0" err="1" smtClean="0"/>
              <a:t>sorte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site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fonctionnel</a:t>
            </a:r>
            <a:r>
              <a:rPr lang="en-US" dirty="0" smtClean="0"/>
              <a:t> 24/7)</a:t>
            </a:r>
          </a:p>
          <a:p>
            <a:pPr lvl="1" indent="-342900">
              <a:spcBef>
                <a:spcPts val="0"/>
              </a:spcBef>
              <a:buSzPct val="25000"/>
            </a:pPr>
            <a:r>
              <a:rPr lang="en-US" dirty="0" smtClean="0"/>
              <a:t>HTTPS</a:t>
            </a:r>
          </a:p>
          <a:p>
            <a:pPr lvl="1" indent="-342900">
              <a:spcBef>
                <a:spcPts val="0"/>
              </a:spcBef>
              <a:buSzPct val="25000"/>
            </a:pPr>
            <a:r>
              <a:rPr lang="en-US" dirty="0" smtClean="0"/>
              <a:t>Etc.</a:t>
            </a:r>
          </a:p>
          <a:p>
            <a:pPr lvl="1" indent="-342900">
              <a:spcBef>
                <a:spcPts val="0"/>
              </a:spcBef>
              <a:buSzPct val="25000"/>
            </a:pPr>
            <a:endParaRPr lang="en-US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92693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Avoir son propre domaine</a:t>
            </a:r>
            <a:endParaRPr lang="fr-FR" dirty="0"/>
          </a:p>
        </p:txBody>
      </p:sp>
      <p:sp>
        <p:nvSpPr>
          <p:cNvPr id="5" name="Shape 343"/>
          <p:cNvSpPr txBox="1">
            <a:spLocks/>
          </p:cNvSpPr>
          <p:nvPr/>
        </p:nvSpPr>
        <p:spPr>
          <a:xfrm>
            <a:off x="609600" y="1782715"/>
            <a:ext cx="8115794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342900">
              <a:spcBef>
                <a:spcPts val="0"/>
              </a:spcBef>
              <a:buSzPct val="25000"/>
            </a:pPr>
            <a:r>
              <a:rPr lang="fr-CA" dirty="0" err="1" smtClean="0"/>
              <a:t>HostGator</a:t>
            </a:r>
            <a:r>
              <a:rPr lang="fr-CA" dirty="0" smtClean="0"/>
              <a:t>, </a:t>
            </a:r>
            <a:r>
              <a:rPr lang="fr-CA" dirty="0" err="1" smtClean="0"/>
              <a:t>BlueHost</a:t>
            </a:r>
            <a:r>
              <a:rPr lang="fr-CA" dirty="0" smtClean="0"/>
              <a:t>, </a:t>
            </a:r>
            <a:r>
              <a:rPr lang="fr-CA" dirty="0" err="1" smtClean="0"/>
              <a:t>GoDaddy</a:t>
            </a:r>
            <a:r>
              <a:rPr lang="fr-CA" dirty="0" smtClean="0"/>
              <a:t>, etc. supporte WordPress</a:t>
            </a:r>
          </a:p>
          <a:p>
            <a:pPr indent="-342900">
              <a:spcBef>
                <a:spcPts val="0"/>
              </a:spcBef>
              <a:buSzPct val="25000"/>
            </a:pPr>
            <a:r>
              <a:rPr lang="fr-CA" dirty="0" smtClean="0"/>
              <a:t>Vous devez vous m</a:t>
            </a:r>
            <a:r>
              <a:rPr lang="fr-CA" dirty="0" smtClean="0"/>
              <a:t>ême configurer:</a:t>
            </a:r>
          </a:p>
          <a:p>
            <a:pPr lvl="1" indent="-342900">
              <a:spcBef>
                <a:spcPts val="0"/>
              </a:spcBef>
              <a:buSzPct val="25000"/>
            </a:pPr>
            <a:r>
              <a:rPr lang="fr-CA" dirty="0" smtClean="0"/>
              <a:t>HTTPS</a:t>
            </a:r>
          </a:p>
          <a:p>
            <a:pPr lvl="1" indent="-342900">
              <a:spcBef>
                <a:spcPts val="0"/>
              </a:spcBef>
              <a:buSzPct val="25000"/>
            </a:pPr>
            <a:r>
              <a:rPr lang="fr-CA" dirty="0" smtClean="0"/>
              <a:t>WordPress</a:t>
            </a:r>
          </a:p>
          <a:p>
            <a:pPr lvl="1" indent="-342900">
              <a:spcBef>
                <a:spcPts val="0"/>
              </a:spcBef>
              <a:buSzPct val="25000"/>
            </a:pPr>
            <a:r>
              <a:rPr lang="fr-CA" dirty="0" smtClean="0"/>
              <a:t>WHOIS</a:t>
            </a:r>
          </a:p>
          <a:p>
            <a:pPr lvl="1" indent="-342900">
              <a:spcBef>
                <a:spcPts val="0"/>
              </a:spcBef>
              <a:buSzPct val="25000"/>
            </a:pPr>
            <a:r>
              <a:rPr lang="fr-CA" dirty="0" smtClean="0"/>
              <a:t>Autres</a:t>
            </a:r>
          </a:p>
          <a:p>
            <a:pPr indent="-342900">
              <a:spcBef>
                <a:spcPts val="0"/>
              </a:spcBef>
              <a:buSzPct val="25000"/>
            </a:pPr>
            <a:r>
              <a:rPr lang="fr-CA" dirty="0" smtClean="0"/>
              <a:t>Si vous n’utilisez pas WordPress, vous aller devoir intégrer tout le contenu de votre site web sur le serveur, par vous même</a:t>
            </a:r>
          </a:p>
          <a:p>
            <a:pPr indent="-342900">
              <a:spcBef>
                <a:spcPts val="0"/>
              </a:spcBef>
              <a:buSzPct val="25000"/>
            </a:pPr>
            <a:r>
              <a:rPr lang="fr-CA" dirty="0" smtClean="0"/>
              <a:t>Cours gratuit (en anglais) d’une heure sur comment créer son propre site web avec </a:t>
            </a:r>
            <a:r>
              <a:rPr lang="fr-CA" dirty="0" err="1" smtClean="0"/>
              <a:t>HostGator</a:t>
            </a:r>
            <a:r>
              <a:rPr lang="fr-CA" dirty="0" smtClean="0"/>
              <a:t>: </a:t>
            </a:r>
            <a:r>
              <a:rPr lang="en-US" dirty="0">
                <a:hlinkClick r:id="rId2"/>
              </a:rPr>
              <a:t>https://www.udemy.com/how-to-create-a-website-using-wordpress-step-by-step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 indent="-342900">
              <a:spcBef>
                <a:spcPts val="0"/>
              </a:spcBef>
              <a:buSzPct val="25000"/>
            </a:pPr>
            <a:r>
              <a:rPr lang="en-US" dirty="0" smtClean="0"/>
              <a:t>Ne </a:t>
            </a:r>
            <a:r>
              <a:rPr lang="en-US" dirty="0" err="1" smtClean="0"/>
              <a:t>couvre</a:t>
            </a:r>
            <a:r>
              <a:rPr lang="en-US" dirty="0" smtClean="0"/>
              <a:t> pas </a:t>
            </a:r>
            <a:r>
              <a:rPr lang="en-US" dirty="0" err="1" smtClean="0"/>
              <a:t>tous</a:t>
            </a:r>
            <a:r>
              <a:rPr lang="en-US" dirty="0" smtClean="0"/>
              <a:t> les </a:t>
            </a:r>
            <a:r>
              <a:rPr lang="en-US" dirty="0" err="1" smtClean="0"/>
              <a:t>éléments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</a:t>
            </a:r>
            <a:r>
              <a:rPr lang="en-US" dirty="0" err="1" smtClean="0"/>
              <a:t>d’HTTPS</a:t>
            </a:r>
            <a:endParaRPr lang="en-US" dirty="0" smtClean="0"/>
          </a:p>
          <a:p>
            <a:pPr lvl="1" indent="-342900">
              <a:spcBef>
                <a:spcPts val="0"/>
              </a:spcBef>
              <a:buSzPct val="25000"/>
            </a:pPr>
            <a:r>
              <a:rPr lang="en-US" dirty="0" err="1" smtClean="0"/>
              <a:t>Montre</a:t>
            </a:r>
            <a:r>
              <a:rPr lang="en-US" dirty="0" smtClean="0"/>
              <a:t> comment installer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</a:p>
          <a:p>
            <a:pPr lvl="1" indent="-342900">
              <a:spcBef>
                <a:spcPts val="0"/>
              </a:spcBef>
              <a:buSzPct val="25000"/>
            </a:pPr>
            <a:r>
              <a:rPr lang="en-US" dirty="0" err="1"/>
              <a:t>E</a:t>
            </a:r>
            <a:r>
              <a:rPr lang="en-US" dirty="0" err="1" smtClean="0"/>
              <a:t>nlève</a:t>
            </a:r>
            <a:r>
              <a:rPr lang="en-US" dirty="0" smtClean="0"/>
              <a:t> </a:t>
            </a:r>
            <a:r>
              <a:rPr lang="en-US" dirty="0" err="1" smtClean="0"/>
              <a:t>l’inquiétude</a:t>
            </a:r>
            <a:r>
              <a:rPr lang="en-US" dirty="0" smtClean="0"/>
              <a:t> </a:t>
            </a:r>
            <a:r>
              <a:rPr lang="en-US" dirty="0" err="1" smtClean="0"/>
              <a:t>liée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l’inconnue</a:t>
            </a:r>
            <a:r>
              <a:rPr lang="en-US" dirty="0" smtClean="0"/>
              <a:t> et de la </a:t>
            </a:r>
            <a:r>
              <a:rPr lang="en-US" dirty="0" err="1" smtClean="0"/>
              <a:t>peur</a:t>
            </a:r>
            <a:r>
              <a:rPr lang="en-US" dirty="0" smtClean="0"/>
              <a:t> de payer le </a:t>
            </a:r>
            <a:r>
              <a:rPr lang="en-US" dirty="0" err="1" smtClean="0"/>
              <a:t>mauvais</a:t>
            </a:r>
            <a:r>
              <a:rPr lang="en-US" dirty="0" smtClean="0"/>
              <a:t> </a:t>
            </a:r>
            <a:r>
              <a:rPr lang="en-US" dirty="0" err="1" smtClean="0"/>
              <a:t>forfait</a:t>
            </a:r>
            <a:r>
              <a:rPr lang="en-US" dirty="0" smtClean="0"/>
              <a:t>.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669978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du cours!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55" y="1641943"/>
            <a:ext cx="6578462" cy="49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3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Retour</a:t>
            </a:r>
          </a:p>
        </p:txBody>
      </p:sp>
      <p:sp>
        <p:nvSpPr>
          <p:cNvPr id="5" name="Shape 31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formulaire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 se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&lt;form&gt; &lt;/form&gt;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Elle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contient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indispensables (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obligatoires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son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fonctionnement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action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qui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destination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où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envoyées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donnés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page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asp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mail (mailto).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method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qui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méthode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d'envoi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(POST et GET).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Retour</a:t>
            </a:r>
          </a:p>
        </p:txBody>
      </p:sp>
      <p:sp>
        <p:nvSpPr>
          <p:cNvPr id="6" name="Shape 331"/>
          <p:cNvSpPr txBox="1"/>
          <p:nvPr/>
        </p:nvSpPr>
        <p:spPr>
          <a:xfrm>
            <a:off x="609600" y="1909940"/>
            <a:ext cx="5832474" cy="4000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type="text" name="nom"&gt;</a:t>
            </a:r>
          </a:p>
        </p:txBody>
      </p:sp>
      <p:grpSp>
        <p:nvGrpSpPr>
          <p:cNvPr id="7" name="Shape 338"/>
          <p:cNvGrpSpPr/>
          <p:nvPr/>
        </p:nvGrpSpPr>
        <p:grpSpPr>
          <a:xfrm>
            <a:off x="609600" y="6001047"/>
            <a:ext cx="6554787" cy="406399"/>
            <a:chOff x="468312" y="4581525"/>
            <a:chExt cx="8135937" cy="406399"/>
          </a:xfrm>
        </p:grpSpPr>
        <p:sp>
          <p:nvSpPr>
            <p:cNvPr id="8" name="Shape 339"/>
            <p:cNvSpPr txBox="1"/>
            <p:nvPr/>
          </p:nvSpPr>
          <p:spPr>
            <a:xfrm>
              <a:off x="2195511" y="4581525"/>
              <a:ext cx="6408737" cy="40639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aramond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&lt;input type="submit" value="Envoyer" /&gt; </a:t>
              </a:r>
            </a:p>
          </p:txBody>
        </p:sp>
        <p:sp>
          <p:nvSpPr>
            <p:cNvPr id="9" name="Shape 340"/>
            <p:cNvSpPr txBox="1"/>
            <p:nvPr/>
          </p:nvSpPr>
          <p:spPr>
            <a:xfrm>
              <a:off x="468312" y="4581525"/>
              <a:ext cx="1368425" cy="376236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aramond"/>
                <a:buNone/>
              </a:pPr>
              <a:r>
                <a:rPr lang="en-US" sz="1800" b="1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Envoyer</a:t>
              </a:r>
            </a:p>
          </p:txBody>
        </p:sp>
      </p:grpSp>
      <p:sp>
        <p:nvSpPr>
          <p:cNvPr id="10" name="Shape 379"/>
          <p:cNvSpPr txBox="1"/>
          <p:nvPr/>
        </p:nvSpPr>
        <p:spPr>
          <a:xfrm>
            <a:off x="609600" y="2577836"/>
            <a:ext cx="7200900" cy="4063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type="checkbox" name="</a:t>
            </a:r>
            <a:r>
              <a:rPr lang="en-US" sz="20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reponse</a:t>
            </a: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" value="</a:t>
            </a:r>
            <a:r>
              <a:rPr lang="en-US" sz="20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Nom_du_choix</a:t>
            </a: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"&gt; </a:t>
            </a:r>
          </a:p>
        </p:txBody>
      </p:sp>
      <p:sp>
        <p:nvSpPr>
          <p:cNvPr id="11" name="Shape 387"/>
          <p:cNvSpPr txBox="1"/>
          <p:nvPr/>
        </p:nvSpPr>
        <p:spPr>
          <a:xfrm>
            <a:off x="609600" y="4765053"/>
            <a:ext cx="6683374" cy="1016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type="radio" name="</a:t>
            </a:r>
            <a:r>
              <a:rPr lang="en-US" sz="20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couleur_preferee</a:t>
            </a: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" value="rouge"&gt;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type="radio" name="</a:t>
            </a:r>
            <a:r>
              <a:rPr lang="en-US" sz="20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couleur_preferee</a:t>
            </a: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" value="bleu"&gt;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type="radio" name="</a:t>
            </a:r>
            <a:r>
              <a:rPr lang="en-US" sz="20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couleur_preferee</a:t>
            </a: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" value="</a:t>
            </a:r>
            <a:r>
              <a:rPr lang="en-US" sz="20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jaune</a:t>
            </a: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"&gt; </a:t>
            </a:r>
          </a:p>
        </p:txBody>
      </p:sp>
      <p:sp>
        <p:nvSpPr>
          <p:cNvPr id="12" name="Shape 394"/>
          <p:cNvSpPr txBox="1"/>
          <p:nvPr/>
        </p:nvSpPr>
        <p:spPr>
          <a:xfrm>
            <a:off x="609600" y="3218887"/>
            <a:ext cx="5986461" cy="13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&lt;select name="</a:t>
            </a:r>
            <a:r>
              <a:rPr lang="en-US" sz="20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Nom_de_la_selection</a:t>
            </a: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"&gt; </a:t>
            </a:r>
            <a:b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  &lt;option value="choix1"&gt;</a:t>
            </a:r>
            <a:r>
              <a:rPr lang="en-US" sz="20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Premier_choix</a:t>
            </a: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&lt;/option&gt;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  &lt;option value="choix2"&gt;</a:t>
            </a:r>
            <a:r>
              <a:rPr lang="en-US" sz="20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Deuxième_choix</a:t>
            </a: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&lt;/option&gt;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&lt;/select&gt;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Aujourd’hui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HTML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dynamique</a:t>
            </a:r>
            <a:endParaRPr lang="en-US" dirty="0"/>
          </a:p>
          <a:p>
            <a:pPr lvl="1" indent="-342900">
              <a:buSzPct val="79999"/>
            </a:pPr>
            <a:r>
              <a:rPr lang="en-US" sz="16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&amp; Ajax</a:t>
            </a:r>
            <a:endParaRPr lang="en-US" dirty="0"/>
          </a:p>
          <a:p>
            <a:pPr lvl="1" indent="-342900">
              <a:buSzPct val="79999"/>
            </a:pPr>
            <a:r>
              <a:rPr lang="en-US" sz="16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endParaRPr lang="en-US" dirty="0"/>
          </a:p>
          <a:p>
            <a:pPr lvl="1" indent="-342900">
              <a:buSzPct val="79999"/>
            </a:pPr>
            <a:r>
              <a:rPr lang="en-US" sz="16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ASP</a:t>
            </a:r>
          </a:p>
          <a:p>
            <a:pPr lvl="1" indent="-342900">
              <a:buSzPct val="79999"/>
            </a:pPr>
            <a:r>
              <a:rPr lang="en-US" dirty="0" err="1" smtClean="0"/>
              <a:t>Node.js</a:t>
            </a:r>
            <a:endParaRPr lang="en-US" dirty="0"/>
          </a:p>
          <a:p>
            <a:pPr lvl="1" indent="-342900">
              <a:buSzPct val="79999"/>
            </a:pPr>
            <a:r>
              <a:rPr lang="en-US" sz="16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Jquery</a:t>
            </a:r>
            <a:endParaRPr lang="en-US" dirty="0"/>
          </a:p>
          <a:p>
            <a:pPr indent="-342900"/>
            <a:r>
              <a:rPr lang="en-US" sz="1800" dirty="0" err="1" smtClean="0"/>
              <a:t>Créer</a:t>
            </a:r>
            <a:r>
              <a:rPr lang="en-US" sz="1800" dirty="0" smtClean="0"/>
              <a:t> son </a:t>
            </a:r>
            <a:r>
              <a:rPr lang="en-US" sz="1800" dirty="0" err="1" smtClean="0"/>
              <a:t>propre</a:t>
            </a:r>
            <a:r>
              <a:rPr lang="en-US" sz="1800" dirty="0" smtClean="0"/>
              <a:t> site web avec </a:t>
            </a:r>
            <a:r>
              <a:rPr lang="en-US" sz="1800" dirty="0" err="1" smtClean="0"/>
              <a:t>WordPress</a:t>
            </a:r>
            <a:endParaRPr lang="en-US" sz="1800" dirty="0" smtClean="0"/>
          </a:p>
          <a:p>
            <a:pPr indent="-342900"/>
            <a:r>
              <a:rPr lang="en-US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Avoir</a:t>
            </a:r>
            <a:r>
              <a:rPr lang="en-US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son </a:t>
            </a:r>
            <a:r>
              <a:rPr lang="en-US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propre</a:t>
            </a:r>
            <a:r>
              <a:rPr lang="en-US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domaine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5" name="Shape 232"/>
          <p:cNvSpPr txBox="1">
            <a:spLocks noGrp="1"/>
          </p:cNvSpPr>
          <p:nvPr>
            <p:ph type="body" idx="1"/>
          </p:nvPr>
        </p:nvSpPr>
        <p:spPr>
          <a:xfrm>
            <a:off x="609600" y="1930400"/>
            <a:ext cx="8204049" cy="42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buSzPct val="80000"/>
            </a:pPr>
            <a:r>
              <a:rPr lang="fr-CA" sz="20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Langage de programmation du Web</a:t>
            </a:r>
          </a:p>
          <a:p>
            <a:pPr indent="-342900">
              <a:buSzPct val="80000"/>
            </a:pPr>
            <a:r>
              <a:rPr lang="fr-CA" sz="2000" dirty="0" smtClean="0"/>
              <a:t>L’un des plus répandus</a:t>
            </a:r>
          </a:p>
          <a:p>
            <a:pPr indent="-342900">
              <a:buSzPct val="80000"/>
            </a:pPr>
            <a:r>
              <a:rPr lang="fr-CA" sz="20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développeur Web ne peut vivre sans JavaScript</a:t>
            </a:r>
          </a:p>
          <a:p>
            <a:pPr indent="-342900">
              <a:buSzPct val="80000"/>
            </a:pPr>
            <a:r>
              <a:rPr lang="fr-CA" sz="2000" dirty="0"/>
              <a:t>Le JavaScript peut changer le contenu HTML</a:t>
            </a:r>
          </a:p>
          <a:p>
            <a:pPr indent="-342900">
              <a:buSzPct val="80000"/>
            </a:pPr>
            <a:r>
              <a:rPr lang="fr-CA" sz="2000" dirty="0"/>
              <a:t>Il peut également changer les attributs des </a:t>
            </a:r>
            <a:r>
              <a:rPr lang="fr-CA" sz="2000" dirty="0" smtClean="0"/>
              <a:t>éléments</a:t>
            </a:r>
            <a:endParaRPr lang="fr-CA" sz="2000" b="1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>
              <a:buSzPct val="80000"/>
            </a:pPr>
            <a:r>
              <a:rPr lang="fr-CA" sz="20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code JavaScript est interprété et exécuté par le navigateur.</a:t>
            </a:r>
          </a:p>
          <a:p>
            <a:pPr indent="-342900">
              <a:buSzPct val="80000"/>
            </a:pPr>
            <a:r>
              <a:rPr lang="fr-CA" sz="2000" dirty="0" smtClean="0"/>
              <a:t>Le JavaScript donne vie aux pages web (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threejs.org</a:t>
            </a:r>
            <a:r>
              <a:rPr lang="en-US" sz="2000" dirty="0">
                <a:hlinkClick r:id="rId2"/>
              </a:rPr>
              <a:t>/</a:t>
            </a:r>
            <a:r>
              <a:rPr lang="fr-CA" sz="2000" dirty="0" smtClean="0"/>
              <a:t>)</a:t>
            </a:r>
            <a:endParaRPr sz="20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975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5" name="Shape 232"/>
          <p:cNvSpPr txBox="1">
            <a:spLocks noGrp="1"/>
          </p:cNvSpPr>
          <p:nvPr>
            <p:ph type="body" idx="1"/>
          </p:nvPr>
        </p:nvSpPr>
        <p:spPr>
          <a:xfrm>
            <a:off x="609600" y="1930400"/>
            <a:ext cx="6348411" cy="42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buSzPct val="80000"/>
            </a:pPr>
            <a:r>
              <a:rPr lang="fr-CA" sz="2000" dirty="0" smtClean="0"/>
              <a:t>Pour écrire du JavaScript:</a:t>
            </a:r>
          </a:p>
          <a:p>
            <a:pPr indent="-342900">
              <a:buSzPct val="80000"/>
            </a:pPr>
            <a:endParaRPr lang="fr-CA" sz="20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>
              <a:buSzPct val="80000"/>
            </a:pPr>
            <a:r>
              <a:rPr lang="fr-CA" sz="2000" dirty="0" smtClean="0"/>
              <a:t>Utiliser la balise &lt;script&gt;&lt;/script&gt; dans le </a:t>
            </a:r>
            <a:r>
              <a:rPr lang="fr-CA" sz="2000" dirty="0" err="1" smtClean="0"/>
              <a:t>head</a:t>
            </a:r>
            <a:r>
              <a:rPr lang="fr-CA" sz="2000" dirty="0" smtClean="0"/>
              <a:t> ou le body</a:t>
            </a:r>
          </a:p>
          <a:p>
            <a:pPr indent="-342900">
              <a:buSzPct val="80000"/>
            </a:pPr>
            <a:endParaRPr lang="fr-CA" sz="20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>
              <a:buSzPct val="80000"/>
            </a:pPr>
            <a:r>
              <a:rPr lang="fr-CA" sz="2000" dirty="0" smtClean="0"/>
              <a:t>Utiliser des fichiers JavaScript (</a:t>
            </a:r>
            <a:r>
              <a:rPr lang="fr-CA" sz="2000" dirty="0" err="1" smtClean="0"/>
              <a:t>test.js</a:t>
            </a:r>
            <a:r>
              <a:rPr lang="fr-CA" sz="2000" dirty="0" smtClean="0"/>
              <a:t>) et les référencer dans votre page</a:t>
            </a:r>
          </a:p>
          <a:p>
            <a:pPr marL="0" indent="0">
              <a:buSzPct val="80000"/>
              <a:buNone/>
            </a:pPr>
            <a:r>
              <a:rPr lang="fr-CA" sz="2000" dirty="0" smtClean="0"/>
              <a:t>    &lt;script </a:t>
            </a:r>
            <a:r>
              <a:rPr lang="fr-CA" sz="2000" dirty="0" err="1" smtClean="0"/>
              <a:t>src</a:t>
            </a:r>
            <a:r>
              <a:rPr lang="fr-CA" sz="2000" dirty="0" smtClean="0"/>
              <a:t>=</a:t>
            </a:r>
            <a:r>
              <a:rPr lang="fr-FR" sz="2000" dirty="0" smtClean="0"/>
              <a:t>"</a:t>
            </a:r>
            <a:r>
              <a:rPr lang="fr-FR" sz="2000" dirty="0" err="1" smtClean="0"/>
              <a:t>test.js</a:t>
            </a:r>
            <a:r>
              <a:rPr lang="fr-FR" sz="2000" dirty="0"/>
              <a:t>"</a:t>
            </a:r>
            <a:r>
              <a:rPr lang="fr-CA" sz="2000" dirty="0" smtClean="0"/>
              <a:t>&gt;&lt;/script&gt;</a:t>
            </a:r>
            <a:endParaRPr lang="fr-CA" sz="2000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>
              <a:buSzPct val="80000"/>
            </a:pPr>
            <a:endParaRPr sz="20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6854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5" name="Shape 232"/>
          <p:cNvSpPr txBox="1">
            <a:spLocks noGrp="1"/>
          </p:cNvSpPr>
          <p:nvPr>
            <p:ph type="body" idx="1"/>
          </p:nvPr>
        </p:nvSpPr>
        <p:spPr>
          <a:xfrm>
            <a:off x="609600" y="1930400"/>
            <a:ext cx="6348411" cy="42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buSzPct val="80000"/>
            </a:pPr>
            <a:r>
              <a:rPr lang="fr-CA" sz="2000" dirty="0" smtClean="0"/>
              <a:t>Le JavaScript peut également </a:t>
            </a:r>
            <a:r>
              <a:rPr lang="fr-CA" sz="2000" dirty="0" smtClean="0"/>
              <a:t>être utilisé du côté serveur</a:t>
            </a:r>
          </a:p>
          <a:p>
            <a:pPr indent="-342900">
              <a:buSzPct val="80000"/>
            </a:pPr>
            <a:endParaRPr lang="fr-CA" sz="2000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>
              <a:buSzPct val="80000"/>
            </a:pPr>
            <a:endParaRPr sz="20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00681604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4718</TotalTime>
  <Words>1535</Words>
  <Application>Microsoft Macintosh PowerPoint</Application>
  <PresentationFormat>Présentation à l'écran (4:3)</PresentationFormat>
  <Paragraphs>232</Paragraphs>
  <Slides>32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1_Facet</vt:lpstr>
      <vt:lpstr>Facet</vt:lpstr>
      <vt:lpstr>2_Facet</vt:lpstr>
      <vt:lpstr>3_Facet</vt:lpstr>
      <vt:lpstr>S'initier au HTML et aux feuilles de style CSS</vt:lpstr>
      <vt:lpstr>Retour</vt:lpstr>
      <vt:lpstr>Retour</vt:lpstr>
      <vt:lpstr>Retour</vt:lpstr>
      <vt:lpstr>Retour</vt:lpstr>
      <vt:lpstr>Aujourd’hui</vt:lpstr>
      <vt:lpstr>JavaScript</vt:lpstr>
      <vt:lpstr>JavaScript</vt:lpstr>
      <vt:lpstr>JavaScript</vt:lpstr>
      <vt:lpstr>JavaScript</vt:lpstr>
      <vt:lpstr>AJAX</vt:lpstr>
      <vt:lpstr>AJAX</vt:lpstr>
      <vt:lpstr>AJAX</vt:lpstr>
      <vt:lpstr>AJAX</vt:lpstr>
      <vt:lpstr>PHP</vt:lpstr>
      <vt:lpstr>PHP</vt:lpstr>
      <vt:lpstr>PHP</vt:lpstr>
      <vt:lpstr>ASP</vt:lpstr>
      <vt:lpstr>Node.js</vt:lpstr>
      <vt:lpstr>Jquery</vt:lpstr>
      <vt:lpstr>Jquery</vt:lpstr>
      <vt:lpstr>Jquery</vt:lpstr>
      <vt:lpstr>Jquery</vt:lpstr>
      <vt:lpstr>Jquery</vt:lpstr>
      <vt:lpstr>Jquery</vt:lpstr>
      <vt:lpstr>Jquery &amp; AJAX</vt:lpstr>
      <vt:lpstr>Jquery</vt:lpstr>
      <vt:lpstr>Laboratoire</vt:lpstr>
      <vt:lpstr>WordPress</vt:lpstr>
      <vt:lpstr>Avoir son propre domaine</vt:lpstr>
      <vt:lpstr>Avoir son propre domaine</vt:lpstr>
      <vt:lpstr>Fin du cours!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S'initier au HTML et aux feuilles de style CSS</dc:title>
  <cp:lastModifiedBy>Guillaume Croteau</cp:lastModifiedBy>
  <cp:revision>79</cp:revision>
  <dcterms:modified xsi:type="dcterms:W3CDTF">2017-03-22T00:04:45Z</dcterms:modified>
</cp:coreProperties>
</file>