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9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0" r:id="rId39"/>
    <p:sldId id="298" r:id="rId40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198FB4-0FBD-4B39-A0F5-2FA8AAE9582E}">
  <a:tblStyle styleId="{E5198FB4-0FBD-4B39-A0F5-2FA8AAE9582E}" styleName="Table_0"/>
  <a:tblStyle styleId="{7D5691F4-C52D-400D-A83B-68F9BF62278F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3879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438775" y="6948486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609597" y="4470400"/>
            <a:ext cx="6347715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7937" y="-7936"/>
            <a:ext cx="9170987" cy="6873874"/>
            <a:chOff x="0" y="0"/>
            <a:chExt cx="2147483646" cy="2147483647"/>
          </a:xfrm>
        </p:grpSpPr>
        <p:cxnSp>
          <p:nvCxnSpPr>
            <p:cNvPr id="11" name="Shape 11"/>
            <p:cNvCxnSpPr/>
            <p:nvPr/>
          </p:nvCxnSpPr>
          <p:spPr>
            <a:xfrm rot="10800000" flipH="1">
              <a:off x="1203289800" y="1306840376"/>
              <a:ext cx="941963470" cy="83816316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651224280" y="2479859"/>
              <a:ext cx="285116794" cy="2142523858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1615909855" y="2479859"/>
              <a:ext cx="531202063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689140796" y="0"/>
              <a:ext cx="456112492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556433108" y="1226991909"/>
              <a:ext cx="58844853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643417890" y="0"/>
              <a:ext cx="501835418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944519030" y="0"/>
              <a:ext cx="20073421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897309586" y="0"/>
              <a:ext cx="24980243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891361900" y="1531508034"/>
              <a:ext cx="256121746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0"/>
              <a:ext cx="202221315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34" name="Shape 34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35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" name="Shape 37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138" name="Shape 138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Shape 139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41" name="Shape 141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-7936" y="-7936"/>
            <a:ext cx="9170986" cy="6873874"/>
            <a:chOff x="0" y="0"/>
            <a:chExt cx="2147483647" cy="2147483647"/>
          </a:xfrm>
        </p:grpSpPr>
        <p:sp>
          <p:nvSpPr>
            <p:cNvPr id="164" name="Shape 164"/>
            <p:cNvSpPr/>
            <p:nvPr/>
          </p:nvSpPr>
          <p:spPr>
            <a:xfrm>
              <a:off x="0" y="1256253278"/>
              <a:ext cx="10705834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Shape 165"/>
            <p:cNvCxnSpPr/>
            <p:nvPr/>
          </p:nvCxnSpPr>
          <p:spPr>
            <a:xfrm rot="10800000" flipH="1">
              <a:off x="1203289667" y="1306840371"/>
              <a:ext cx="941963367" cy="83816316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1651224334" y="2479859"/>
              <a:ext cx="285116763" cy="214252384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1615909913" y="2479859"/>
              <a:ext cx="531202005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689140846" y="0"/>
              <a:ext cx="45611244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6432937" y="1226991904"/>
              <a:ext cx="588448467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643417945" y="0"/>
              <a:ext cx="50183536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44519052" y="0"/>
              <a:ext cx="20073418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897309613" y="0"/>
              <a:ext cx="24980240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891361927" y="1531508028"/>
              <a:ext cx="256121718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748461" y="2886075"/>
            <a:ext cx="457200" cy="585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25000"/>
              <a:buFont typeface="Arial"/>
              <a:buNone/>
            </a:pPr>
            <a:r>
              <a:rPr lang="en-US" sz="80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3schools.com/cssref/css_colors_legal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htmldog.com/guides/css/advance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HTML </a:t>
            </a:r>
            <a:br>
              <a:rPr lang="en-US" sz="24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Encore plus de CSS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Cours 3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500" y="5800725"/>
            <a:ext cx="2071686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1. L’attribut HTML id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l’identifiant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unique.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C’est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global, on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l’assigner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du body.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y fait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CSS avec un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&lt;h1 id=“article“&gt;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&lt;/h1&gt;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1. L’attribut HTML id</a:t>
            </a:r>
          </a:p>
        </p:txBody>
      </p:sp>
      <p:graphicFrame>
        <p:nvGraphicFramePr>
          <p:cNvPr id="307" name="Shape 307"/>
          <p:cNvGraphicFramePr/>
          <p:nvPr/>
        </p:nvGraphicFramePr>
        <p:xfrm>
          <a:off x="609600" y="2160586"/>
          <a:ext cx="6348400" cy="1833550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#publicite { color: red } 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 id="publicite"&gt;Ceci est un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&lt;p&gt;Troisième paragraphe&lt;/p&gt;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  <p:sp>
        <p:nvSpPr>
          <p:cNvPr id="308" name="Shape 308"/>
          <p:cNvSpPr txBox="1"/>
          <p:nvPr/>
        </p:nvSpPr>
        <p:spPr>
          <a:xfrm>
            <a:off x="539750" y="4076700"/>
            <a:ext cx="8064499" cy="1631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 sélecteur CSS signifie littérallement: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 Met le texte a l’intérieur de la balise avec l’identifiant ‘publicite’ en rouge. 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 publicite » est un nom arbitraire. Il doit être significatif.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1. L’attribut HTML id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cette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faire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lorsque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souhaitez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changer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d’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(1)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global, 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l’assigner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assignée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chacun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CSS.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y fait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CSS avec un (.) point.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&lt;h1 class=“article“&gt;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&lt;/h1&gt;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L’attribut HTML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L’attribut HTML class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x="609600" y="2160586"/>
          <a:ext cx="6348400" cy="1833550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.monstyle {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background-color: red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 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 class="monstyle"&gt;Ceci est un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&lt;p&gt;Troisième paragraphe&lt;/p&gt;</a:t>
                      </a:r>
                    </a:p>
                  </a:txBody>
                  <a:tcPr marL="70550" marR="705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539750" y="4076700"/>
            <a:ext cx="8064499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Le sélecteur CSS signifie littéralement: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«Met le texte rouge à chaque balise utilisant la classe ‘monstyle’»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« monstyle » est un nom arbitraire. Il doit être significatif.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L’attribut HTML class</a:t>
            </a:r>
          </a:p>
        </p:txBody>
      </p:sp>
      <p:graphicFrame>
        <p:nvGraphicFramePr>
          <p:cNvPr id="340" name="Shape 340"/>
          <p:cNvGraphicFramePr/>
          <p:nvPr/>
        </p:nvGraphicFramePr>
        <p:xfrm>
          <a:off x="609600" y="2160586"/>
          <a:ext cx="6348400" cy="2383164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</a:t>
                      </a: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</a:t>
                      </a: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1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.test { margin-top: 5px; } </a:t>
                      </a: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&lt;body&gt;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&lt;h1 class="test"&gt;Titre&lt;/h1&gt;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 class="test"&gt;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&lt;p&gt;Autre paragraphe&lt;/p&gt;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0404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&lt;/body&gt;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>
                        <a:solidFill>
                          <a:srgbClr val="40404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0550" marR="705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HTML class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cette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lorsque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souhaitez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changer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HTML.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peuvent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appartenir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diverses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familles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(div, p, h1, etc.).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Nom de </a:t>
            </a:r>
            <a:r>
              <a:rPr lang="en-US" dirty="0" err="1" smtClean="0"/>
              <a:t>balise</a:t>
            </a:r>
            <a:endParaRPr lang="fr-FR" dirty="0"/>
          </a:p>
        </p:txBody>
      </p:sp>
      <p:sp>
        <p:nvSpPr>
          <p:cNvPr id="3" name="Shape 346"/>
          <p:cNvSpPr txBox="1">
            <a:spLocks/>
          </p:cNvSpPr>
          <p:nvPr/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l’on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 vu la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semaine</a:t>
            </a:r>
            <a:r>
              <a:rPr lang="en-US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dernière</a:t>
            </a:r>
            <a:endParaRPr lang="en-US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370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(#):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(.):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famille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 déclarations de règles CSS “cascadent” dans une seule. Le sélecteur déclaré le plus près des éléments HTML gagne sur les autres.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 sur la semaine dernière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CSS</a:t>
            </a:r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selecteur { </a:t>
            </a:r>
            <a:b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propriété : valeur; </a:t>
            </a:r>
            <a:b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propriété : valeur;</a:t>
            </a:r>
            <a:b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  </a:t>
            </a:r>
            <a:b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h1 { color: red }</a:t>
            </a:r>
          </a:p>
          <a:p>
            <a:pPr marL="6096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div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b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&lt;link rel="stylesheet" href="main.css" type="text/css"&gt;</a:t>
            </a: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&lt;style type="text/css"&gt;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body { color: red 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&lt;/style&gt;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 style=“color:blue”&gt;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Aussi, une propriété CSS appliquée sur une balise peut s’étendre sur ses enfants.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id="truc"&gt;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&lt;p&gt;Paragraphe 1&lt;/p&gt;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&lt;p&gt;Paragraphe 2&lt;/p&gt;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&lt;p&gt;Paragraphe 3&lt;/p&gt;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800100" marR="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&lt;p&gt;Paragraphe 4&lt;/p&gt;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4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couleur est déterminée par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valeur hexadécimale "#ff0000"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valeur RGB "rgb(255, 0, 0)"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nom de couleur "red"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Voir toutes les possibilités avec </a:t>
            </a: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les couleurs sur le w3schools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propriété background-image sert à mettre une image de fond. Par default, l’image est répétée à l’infini.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body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background-image : url('bg.gif');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Répétition verticale seulement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body {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background-image: url("bg.gif");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background-repeat: repeat-x;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background-repeat peut avoir 3 valeurs: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Repeat-x, repeat-y et no-repeat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existe donc plusieurs propriétés différentes pour gérer le background. Il existe même une propriété qui regroupe tous les autres.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body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6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background:#ffffff url('img_tree.png') no-repeat right top;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 n’est pas nécessaire de mettre toutes les valeurs.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le </a:t>
            </a:r>
            <a:r>
              <a:rPr lang="en-US" dirty="0" smtClean="0"/>
              <a:t>laboratoire1.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plus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d’info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CSS advanced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#cadrepub { propriété : valeur }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littérallement «Assigner la couleur rouge à la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 avec l’id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‘cadrepub’.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»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.cadrepub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: «Assigner la couleur rouge à la ou les balises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 la classe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‘cadrepub’. »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#cadrepub h2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: «Assigner la couleur rouge a chaque balise &lt;h2&gt; a l’intérieur de la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 avec l’id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‘cadrepub’.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»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.cadrepub h2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: «Assigner la couleur rouge a chaque balise &lt;h2&gt; a l’intérieur de la ou les balises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 la classe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‘cadrepub’. 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</a:t>
            </a:r>
            <a:r>
              <a:rPr lang="en-US" sz="2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h2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Concerne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’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aussi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h2&gt;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[title="fleur"]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possédant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‘fleur’.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Encore plus de CSS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différents</a:t>
            </a:r>
            <a:r>
              <a:rPr lang="en-US" sz="1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sélecteurs</a:t>
            </a:r>
            <a:endParaRPr lang="en-US"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mettre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son site en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ligne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Filezilla</a:t>
            </a:r>
            <a:endParaRPr lang="en-US" sz="1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h1[title="special"]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Signifie: Tous les titres h1 possédants un attribut title contenant la valeur ‘special’.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 de sélecteur</a:t>
            </a:r>
          </a:p>
        </p:txBody>
      </p:sp>
      <p:graphicFrame>
        <p:nvGraphicFramePr>
          <p:cNvPr id="442" name="Shape 442"/>
          <p:cNvGraphicFramePr/>
          <p:nvPr>
            <p:extLst>
              <p:ext uri="{D42A27DB-BD31-4B8C-83A1-F6EECF244321}">
                <p14:modId xmlns:p14="http://schemas.microsoft.com/office/powerpoint/2010/main" val="3638461704"/>
              </p:ext>
            </p:extLst>
          </p:nvPr>
        </p:nvGraphicFramePr>
        <p:xfrm>
          <a:off x="609600" y="1659661"/>
          <a:ext cx="6348400" cy="4302100"/>
        </p:xfrm>
        <a:graphic>
          <a:graphicData uri="http://schemas.openxmlformats.org/drawingml/2006/table">
            <a:tbl>
              <a:tblPr>
                <a:noFill/>
                <a:tableStyleId>{E5198FB4-0FBD-4B39-A0F5-2FA8AAE9582E}</a:tableStyleId>
              </a:tblPr>
              <a:tblGrid>
                <a:gridCol w="3175000"/>
                <a:gridCol w="3173400"/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 (</a:t>
                      </a:r>
                      <a:r>
                        <a:rPr lang="en-US" sz="1800" b="1" i="0" u="none" dirty="0" err="1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avant</a:t>
                      </a: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 lang="en-US" sz="1800" b="1" i="0" u="none" dirty="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1" i="0" u="none" dirty="0" smtClean="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CSS (après)</a:t>
                      </a:r>
                      <a:endParaRPr lang="en-US" sz="1800" b="1" i="0" u="none" dirty="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h1 {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/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h2 {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/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 {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h1, h2, p {</a:t>
                      </a:r>
                      <a:b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text-align: center;</a:t>
                      </a:r>
                      <a:b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    color: red;</a:t>
                      </a:r>
                      <a:b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}</a:t>
                      </a:r>
                    </a:p>
                  </a:txBody>
                  <a:tcPr marL="70550" marR="705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476959" y="6120953"/>
            <a:ext cx="258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Lequel est le plus facile à lire?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</a:t>
            </a:r>
          </a:p>
        </p:txBody>
      </p:sp>
      <p:graphicFrame>
        <p:nvGraphicFramePr>
          <p:cNvPr id="448" name="Shape 448"/>
          <p:cNvGraphicFramePr/>
          <p:nvPr/>
        </p:nvGraphicFramePr>
        <p:xfrm>
          <a:off x="457200" y="1467075"/>
          <a:ext cx="6797275" cy="3688080"/>
        </p:xfrm>
        <a:graphic>
          <a:graphicData uri="http://schemas.openxmlformats.org/drawingml/2006/table">
            <a:tbl>
              <a:tblPr>
                <a:noFill/>
                <a:tableStyleId>{7D5691F4-C52D-400D-A83B-68F9BF62278F}</a:tableStyleId>
              </a:tblPr>
              <a:tblGrid>
                <a:gridCol w="1658575"/>
                <a:gridCol w="1427675"/>
                <a:gridCol w="37110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Sélecteur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L’exemple sélectionne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balise&gt;balise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div&gt;p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&lt;p&gt; dont le parent est une balise &lt;div&gt;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balise+balise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div+p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&lt;p&gt; placées immédiatement après une balise &lt;div&gt;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[target]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Tous les éléments avec l’attribut target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[attribut=valeur]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[target=_blank]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dont l’attribut target est “_blank”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[attribut~=valeur]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[title=flower]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6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avec un attribut title qui contient des mots séparés par des espaces, l’un de ceux-ci étant ‘fleur’</a:t>
                      </a: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[attribut|=langage]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[lang|=en]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balises dont l’attribut lang est “en”, même si la valeur contient un caractère (-), comme dans “en-us”.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 (index.html)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id="main"&gt;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 class="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lettrine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L'Organisation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mondiale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santé (OMS)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révèle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samedi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l'existence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615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confirmés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grippe A&lt;/p&gt;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cadrepub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&lt;h2&gt;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Publicité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:&lt;/h2&gt;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&lt;p&gt;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publicité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.&lt;/p&gt;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&lt;p&gt;L'OMS a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établi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dernier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bilan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quinze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pays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étaient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touchés</a:t>
            </a:r>
            <a:r>
              <a:rPr lang="en-US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le H1N1.&lt;/p&gt;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 feuille de style (main.css)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24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padding: 1px 1em 1px 1em;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background-color: #FFFFFF;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b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order-left: 1px solid #990000;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.</a:t>
            </a: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lettrine:first-letter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float:left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margin-right:5px;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font-size:3em; 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p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ont-size:12px;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#main </a:t>
            </a: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ul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font-size:10px; 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h1 { font-size:18px; }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img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14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float:left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padding : 0 1em 0 0; text-decoration: none;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Margin</a:t>
            </a:r>
            <a:r>
              <a:rPr lang="fr-FR" dirty="0" smtClean="0"/>
              <a:t> vs </a:t>
            </a:r>
            <a:r>
              <a:rPr lang="fr-FR" dirty="0" err="1" smtClean="0"/>
              <a:t>padging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43" y="3820086"/>
            <a:ext cx="5486068" cy="2957973"/>
          </a:xfrm>
          <a:prstGeom prst="rect">
            <a:avLst/>
          </a:prstGeom>
        </p:spPr>
      </p:pic>
      <p:sp>
        <p:nvSpPr>
          <p:cNvPr id="8" name="Shape 213"/>
          <p:cNvSpPr txBox="1">
            <a:spLocks/>
          </p:cNvSpPr>
          <p:nvPr/>
        </p:nvSpPr>
        <p:spPr>
          <a:xfrm>
            <a:off x="609600" y="1417637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Margin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se trouve à l’extérieur de l’élément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se trouve à l’intérieur de l’élément</a:t>
            </a:r>
            <a:endParaRPr lang="fr-FR" sz="1800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endParaRPr lang="fr-FR" sz="1800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est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recommendé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favoriser le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padding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rapport au </a:t>
            </a:r>
            <a:r>
              <a:rPr lang="fr-FR" sz="1800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margin</a:t>
            </a:r>
            <a:r>
              <a:rPr lang="fr-FR" sz="1800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Il en est plus facile de gérer l’emplacement des éléments de la page.</a:t>
            </a:r>
          </a:p>
        </p:txBody>
      </p:sp>
    </p:spTree>
    <p:extLst>
      <p:ext uri="{BB962C8B-B14F-4D97-AF65-F5344CB8AC3E}">
        <p14:creationId xmlns:p14="http://schemas.microsoft.com/office/powerpoint/2010/main" val="166369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/>
              <a:t>Faire le </a:t>
            </a:r>
            <a:r>
              <a:rPr lang="en-US" dirty="0" err="1"/>
              <a:t>laboratoire</a:t>
            </a:r>
            <a:r>
              <a:rPr lang="en-US" dirty="0"/>
              <a:t> </a:t>
            </a:r>
            <a:r>
              <a:rPr lang="en-US" dirty="0" smtClean="0"/>
              <a:t>laboratoire2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3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faire un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manière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détermine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(s)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(s) les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propriété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; }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sélecteur fait référence aux balises HTML par son…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 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balise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2 premières façons nécessite d’adapter le code HTML.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(#):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seule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(.):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appliquer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différentes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AutoNum type="arabicPeriod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pour modifier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l’apparence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famille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#truc { propriété : valeur }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.ceci { propriété : valeur }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Nom de balise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 { propriété : valeur }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CSS: le sélecteur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sélecteur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CSS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s’adresse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certaine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 id (#)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en HTML, les id et les classes.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 le HTML au CSS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détermine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identifiant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unique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id=“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truc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”&gt;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L’attribut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class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spécifie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plusieurs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classes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&lt;table class=“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”&gt;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&lt;table class=“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ceci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chose affaire”&gt;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1352</Words>
  <Application>Microsoft Macintosh PowerPoint</Application>
  <PresentationFormat>Présentation à l'écran (4:3)</PresentationFormat>
  <Paragraphs>229</Paragraphs>
  <Slides>36</Slides>
  <Notes>34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1_Facet</vt:lpstr>
      <vt:lpstr>Facet</vt:lpstr>
      <vt:lpstr>2_Facet</vt:lpstr>
      <vt:lpstr>3_Facet</vt:lpstr>
      <vt:lpstr>HTML  Encore plus de CSS</vt:lpstr>
      <vt:lpstr>Retour sur la semaine dernière</vt:lpstr>
      <vt:lpstr>Aujourd’hui</vt:lpstr>
      <vt:lpstr>CSS: le sélecteur</vt:lpstr>
      <vt:lpstr>CSS: le sélecteur</vt:lpstr>
      <vt:lpstr>CSS: le sélecteur</vt:lpstr>
      <vt:lpstr>CSS: le sélecteur</vt:lpstr>
      <vt:lpstr>CSS: le sélecteur</vt:lpstr>
      <vt:lpstr>Adapter le HTML au CSS</vt:lpstr>
      <vt:lpstr>1. L’attribut HTML id</vt:lpstr>
      <vt:lpstr>1. L’attribut HTML id</vt:lpstr>
      <vt:lpstr>1. L’attribut HTML id</vt:lpstr>
      <vt:lpstr>2. L’attribut HTML class</vt:lpstr>
      <vt:lpstr>2. L’attribut HTML class</vt:lpstr>
      <vt:lpstr>2. L’attribut HTML class</vt:lpstr>
      <vt:lpstr>2. L’attribut HTML class</vt:lpstr>
      <vt:lpstr>3. Nom de balise</vt:lpstr>
      <vt:lpstr>CSS: le sélecteur</vt:lpstr>
      <vt:lpstr>CSS</vt:lpstr>
      <vt:lpstr>CSS</vt:lpstr>
      <vt:lpstr>CSS</vt:lpstr>
      <vt:lpstr>CSS</vt:lpstr>
      <vt:lpstr>CSS</vt:lpstr>
      <vt:lpstr>CSS</vt:lpstr>
      <vt:lpstr>CSS</vt:lpstr>
      <vt:lpstr>CSS</vt:lpstr>
      <vt:lpstr>Exemples de sélecteur</vt:lpstr>
      <vt:lpstr>Exemples de sélecteur</vt:lpstr>
      <vt:lpstr>Exemples de sélecteur</vt:lpstr>
      <vt:lpstr>Exemples de sélecteur</vt:lpstr>
      <vt:lpstr>Exemples de sélecteur</vt:lpstr>
      <vt:lpstr>CSS</vt:lpstr>
      <vt:lpstr>Exemple (index.html)</vt:lpstr>
      <vt:lpstr>La feuille de style (main.css)</vt:lpstr>
      <vt:lpstr>Margin vs padging</vt:lpstr>
      <vt:lpstr>Laboratoire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Encore plus de CSS</dc:title>
  <cp:lastModifiedBy>Guillaume Croteau</cp:lastModifiedBy>
  <cp:revision>18</cp:revision>
  <dcterms:modified xsi:type="dcterms:W3CDTF">2017-02-19T19:15:40Z</dcterms:modified>
</cp:coreProperties>
</file>