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8" r:id="rId35"/>
    <p:sldId id="29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4755DC9-4B37-4126-805C-A3EC49AFBD9D}">
  <a:tblStyle styleId="{54755DC9-4B37-4126-805C-A3EC49AFBD9D}" styleName="Table_0"/>
  <a:tblStyle styleId="{9140DFB0-B2B6-465B-B413-FE4E3DBA8A01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8054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8466" y="-8468"/>
            <a:ext cx="9169804" cy="6874934"/>
            <a:chOff x="-8466" y="-8468"/>
            <a:chExt cx="9169804" cy="6874934"/>
          </a:xfrm>
        </p:grpSpPr>
        <p:cxnSp>
          <p:nvCxnSpPr>
            <p:cNvPr id="28" name="Shape 28"/>
            <p:cNvCxnSpPr/>
            <p:nvPr/>
          </p:nvCxnSpPr>
          <p:spPr>
            <a:xfrm rot="10800000" flipH="1">
              <a:off x="5130830" y="4175604"/>
              <a:ext cx="4022474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7042707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6891896" y="0"/>
              <a:ext cx="2269442" cy="68664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205157" y="-8466"/>
              <a:ext cx="1948147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637896" y="3920066"/>
              <a:ext cx="2513564" cy="29379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010428" y="-8466"/>
              <a:ext cx="214287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295775" y="-8466"/>
              <a:ext cx="857530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077231" y="-8468"/>
              <a:ext cx="106676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060296" y="4893732"/>
              <a:ext cx="1094086" cy="19642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8466" y="-8468"/>
              <a:ext cx="863599" cy="56980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09597" y="4470400"/>
            <a:ext cx="6347715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82710" y="790377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82710" y="790377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1843069" y="927119"/>
            <a:ext cx="3880773" cy="6347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3840992" y="2745919"/>
            <a:ext cx="5251450" cy="97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0" cy="5195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8466" y="-8468"/>
            <a:ext cx="9169805" cy="6874935"/>
            <a:chOff x="-8466" y="-8468"/>
            <a:chExt cx="9169805" cy="6874935"/>
          </a:xfrm>
        </p:grpSpPr>
        <p:sp>
          <p:nvSpPr>
            <p:cNvPr id="11" name="Shape 11"/>
            <p:cNvSpPr/>
            <p:nvPr/>
          </p:nvSpPr>
          <p:spPr>
            <a:xfrm>
              <a:off x="-8466" y="4013200"/>
              <a:ext cx="457200" cy="285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" name="Shape 12"/>
            <p:cNvCxnSpPr/>
            <p:nvPr/>
          </p:nvCxnSpPr>
          <p:spPr>
            <a:xfrm rot="10800000" flipH="1">
              <a:off x="5130830" y="4175604"/>
              <a:ext cx="4022474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042707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Shape 14"/>
            <p:cNvSpPr/>
            <p:nvPr/>
          </p:nvSpPr>
          <p:spPr>
            <a:xfrm>
              <a:off x="6891896" y="0"/>
              <a:ext cx="2269442" cy="68664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205157" y="-8466"/>
              <a:ext cx="1948147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37896" y="3920066"/>
              <a:ext cx="2513564" cy="29379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7010428" y="-8466"/>
              <a:ext cx="214287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8295775" y="-8466"/>
              <a:ext cx="857530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077231" y="-8468"/>
              <a:ext cx="106676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060296" y="4893732"/>
              <a:ext cx="1094086" cy="19642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405257" y="6041362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599" y="6041362"/>
            <a:ext cx="46229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44676" y="6041362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examples.asp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.imgur.com/Q3cUg29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Cours 2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500" y="5300662"/>
            <a:ext cx="2071686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syntaxe du CSS est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selecteur { propriété : valeur; } 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 encore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selecteur {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propriété : valeur;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propriété : valeur;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etc...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  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 CSS « 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parle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» au </a:t>
            </a:r>
            <a:r>
              <a:rPr lang="en-US" dirty="0" err="1" smtClean="0"/>
              <a:t>navigateur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contient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façon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rédigé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détermine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quelles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HTML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s’appliquer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Shape 213"/>
          <p:cNvGraphicFramePr/>
          <p:nvPr/>
        </p:nvGraphicFramePr>
        <p:xfrm>
          <a:off x="457200" y="1600200"/>
          <a:ext cx="7223775" cy="4144925"/>
        </p:xfrm>
        <a:graphic>
          <a:graphicData uri="http://schemas.openxmlformats.org/drawingml/2006/table">
            <a:tbl>
              <a:tblPr>
                <a:noFill/>
                <a:tableStyleId>{54755DC9-4B37-4126-805C-A3EC49AFBD9D}</a:tableStyleId>
              </a:tblPr>
              <a:tblGrid>
                <a:gridCol w="2664325"/>
                <a:gridCol w="45594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Propriété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Effet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couleur du texte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Font-size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grosseur du texte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Font-family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police de caractère du texte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Background-color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couleur de fond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Width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largeur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Margin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</a:t>
                      </a: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arge extérieure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Padding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</a:t>
                      </a:r>
                      <a:r>
                        <a:rPr lang="en-US" sz="2400" b="0" i="0" u="none" strike="noStrike" cap="none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arge intérieure</a:t>
                      </a:r>
                    </a:p>
                  </a:txBody>
                  <a:tcPr marL="0" marR="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propriétés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38537" cy="2836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 { </a:t>
            </a:r>
            <a:b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color: green;</a:t>
            </a:r>
            <a:b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 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821237" y="1628775"/>
            <a:ext cx="3538537" cy="2663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&lt;p&gt;par 1&lt;/p&gt;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&lt;p&gt;par 2&lt;/p&gt;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&lt;p&gt;par 3&lt;/p&gt;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573462" y="1484312"/>
            <a:ext cx="720724" cy="720724"/>
          </a:xfrm>
          <a:prstGeom prst="right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16901" y="4137025"/>
            <a:ext cx="7306200" cy="83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 sélecteur « p » s’adresse à tous les paragraphes du document HTML.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propriétés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 { font-size : 12px; }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h1 { margin : 5px; }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/>
              <a:t>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r>
              <a:rPr lang="en-US"/>
              <a:t/>
            </a:r>
            <a:br>
              <a:rPr lang="en-US"/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font-size : 12px;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color: red;</a:t>
            </a:r>
            <a:r>
              <a:rPr lang="en-US"/>
              <a:t/>
            </a:r>
            <a:br>
              <a:rPr lang="en-US"/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 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propriétés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2636835"/>
            <a:ext cx="6901542" cy="3489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 dans le même ordre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selecteur &gt; propriété &gt; valeur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 code CSS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n’est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pas du HTML.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Il ne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donc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pas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s’écrire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un document HTML.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moins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d’y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être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préparé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      &lt;!</a:t>
            </a:r>
            <a:r>
              <a:rPr lang="fr-FR" dirty="0" smtClean="0"/>
              <a:t>–</a:t>
            </a:r>
            <a:r>
              <a:rPr lang="en-US" dirty="0" smtClean="0"/>
              <a:t> En </a:t>
            </a:r>
            <a:r>
              <a:rPr lang="en-US" dirty="0" err="1" smtClean="0"/>
              <a:t>HTMl</a:t>
            </a:r>
            <a:r>
              <a:rPr lang="en-US" dirty="0" smtClean="0"/>
              <a:t> 5, le type </a:t>
            </a:r>
            <a:r>
              <a:rPr lang="en-US" dirty="0" err="1" smtClean="0"/>
              <a:t>n’est</a:t>
            </a:r>
            <a:r>
              <a:rPr lang="en-US" dirty="0" smtClean="0"/>
              <a:t> plus </a:t>
            </a:r>
            <a:r>
              <a:rPr lang="en-US" dirty="0" err="1" smtClean="0"/>
              <a:t>nécessaire</a:t>
            </a:r>
            <a:r>
              <a:rPr lang="en-US" dirty="0" smtClean="0"/>
              <a:t>--&gt;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&lt;style type="text/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"&gt;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… code CSS…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&lt;/style&gt;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déclaration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règles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CSS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déclarées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le &lt;head&gt; et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appliquées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le &lt;body&gt;.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déclaration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n’a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aucun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effet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c’est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l’énoncé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intention. On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déclarer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chose sans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qu’elle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n’ait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d’effet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fr-FR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spécifier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couleur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d’un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il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n’y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 pas de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le body.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déclaration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9144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 { color: red } </a:t>
            </a:r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Signifie littéralement </a:t>
            </a:r>
            <a:br>
              <a:rPr lang="en-US"/>
            </a:br>
            <a:r>
              <a:rPr lang="en-US"/>
              <a:t>« Met le contenu de toutes les balises &lt;p&gt; en rouge. »</a:t>
            </a:r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Le sélecteur s’adresse à toute la famille de balises p. Autrement dit, à tous les paragraphes.</a:t>
            </a:r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lvl="0" indent="9144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C’est une solution “globale”.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609600" y="1791150"/>
          <a:ext cx="6341900" cy="2042100"/>
        </p:xfrm>
        <a:graphic>
          <a:graphicData uri="http://schemas.openxmlformats.org/drawingml/2006/table">
            <a:tbl>
              <a:tblPr>
                <a:noFill/>
                <a:tableStyleId>{9140DFB0-B2B6-465B-B413-FE4E3DBA8A01}</a:tableStyleId>
              </a:tblPr>
              <a:tblGrid>
                <a:gridCol w="2906825"/>
                <a:gridCol w="3435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Déclaration (dans le head)</a:t>
                      </a:r>
                    </a:p>
                  </a:txBody>
                  <a:tcPr marL="91425" marR="91425" marT="91425" marB="91425">
                    <a:solidFill>
                      <a:srgbClr val="BFE47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 b="1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Application (dans le body)</a:t>
                      </a:r>
                    </a:p>
                  </a:txBody>
                  <a:tcPr marL="91425" marR="91425" marT="91425" marB="91425">
                    <a:solidFill>
                      <a:srgbClr val="BFE47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&lt;head&gt;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&lt;style type="text/css"&gt;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	p { color: red }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&lt;/style&gt;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&lt;/head&gt;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&lt;body&gt;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&lt;p&gt;Ceci est un paragraphe&lt;/p&gt;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&lt;p&gt;Ceci est un paragraphe&lt;/p&gt;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&lt;p&gt;Ceci est un paragraphe&lt;/p&gt;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&lt;/body&gt;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Retour sur le cours 1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Les feuilles de styles CSS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Mise en forme du texte et des paragraphes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/>
              <a:t>Les unités de mesure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Plan du cours 	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</a:p>
        </p:txBody>
      </p:sp>
      <p:graphicFrame>
        <p:nvGraphicFramePr>
          <p:cNvPr id="279" name="Shape 279"/>
          <p:cNvGraphicFramePr/>
          <p:nvPr/>
        </p:nvGraphicFramePr>
        <p:xfrm>
          <a:off x="612500" y="1745575"/>
          <a:ext cx="6469400" cy="3291779"/>
        </p:xfrm>
        <a:graphic>
          <a:graphicData uri="http://schemas.openxmlformats.org/drawingml/2006/table">
            <a:tbl>
              <a:tblPr>
                <a:noFill/>
                <a:tableStyleId>{9140DFB0-B2B6-465B-B413-FE4E3DBA8A01}</a:tableStyleId>
              </a:tblPr>
              <a:tblGrid>
                <a:gridCol w="3234675"/>
                <a:gridCol w="323472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 b="1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Déclaration (dans le head)</a:t>
                      </a:r>
                    </a:p>
                  </a:txBody>
                  <a:tcPr marL="91425" marR="91425" marT="91425" marB="91425">
                    <a:solidFill>
                      <a:srgbClr val="BFE47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 b="1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Application (dans le body)</a:t>
                      </a:r>
                    </a:p>
                  </a:txBody>
                  <a:tcPr marL="91425" marR="91425" marT="91425" marB="91425">
                    <a:solidFill>
                      <a:srgbClr val="BFE47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&lt;head&gt;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&lt;style type="text/css"&gt;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   h1 { font-family: Arial 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   strong { color: blue; 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   p {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		border: 5px solid red;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		width:200px;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   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&lt;/style&gt;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&lt;/head&gt;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&lt;body&gt;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&lt;h1&gt;Ceci est un titre&lt;/h1&gt;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&lt;p&gt;Ceci est un &lt;strong&gt;paragraphe</a:t>
                      </a:r>
                      <a:b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&lt;/strong&gt;&lt;/p&gt;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&lt;p&gt;Ceci est un autre</a:t>
                      </a:r>
                      <a:b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paragraphe&lt;/p&gt;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rgbClr val="3F3F3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3F3F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&lt;/body&gt;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Reproduire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l’effet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suivant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en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utilisant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style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s’inspirer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différents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w3schools.com/css/css_examples.asp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 t="11439" r="-348" b="75494"/>
          <a:stretch/>
        </p:blipFill>
        <p:spPr>
          <a:xfrm>
            <a:off x="1844700" y="2979122"/>
            <a:ext cx="4540800" cy="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Exercice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 résumé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 sélecteur désigne une famille de balises.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Vous utilisez cette méthode lorsque vous souhaitez changer l’apparence </a:t>
            </a: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 toutes les balises 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 du même nom.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 exemple, changer l’espacement entre tous les paragraphes du site web.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pseudos-classes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a:hover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{ color: red }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Applique la couleur rouge quand on survole un lien hypertexte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a:visited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{ color: green }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Applique la couleur verte aux liens qui ont été visités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a:link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{ color: black }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Tous les hyperliens deviennent noirs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blockquote:before</a:t>
            </a: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{ content: open-quote; }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blockquote:after</a:t>
            </a: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{ content: close-quote; }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p:before</a:t>
            </a: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{ content: url(images/jam.jpg); 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773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commentaires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09598" y="174562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commentaires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dirty="0" smtClean="0"/>
              <a:t>* </a:t>
            </a:r>
            <a:r>
              <a:rPr lang="en-US" sz="24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Ceci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24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commentaire</a:t>
            </a:r>
            <a:endParaRPr lang="en-US" sz="2400" b="0" i="0" u="none" strike="noStrike" cap="none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dirty="0" smtClean="0"/>
              <a:t>* </a:t>
            </a:r>
            <a:r>
              <a:rPr lang="en-US" sz="2400" dirty="0" err="1" smtClean="0"/>
              <a:t>sur</a:t>
            </a:r>
            <a:r>
              <a:rPr lang="en-US" sz="2400" dirty="0" smtClean="0"/>
              <a:t> </a:t>
            </a:r>
            <a:r>
              <a:rPr lang="en-US" sz="2400" dirty="0" err="1" smtClean="0"/>
              <a:t>plusieurs</a:t>
            </a:r>
            <a:r>
              <a:rPr lang="en-US" sz="2400" dirty="0" smtClean="0"/>
              <a:t> </a:t>
            </a:r>
            <a:r>
              <a:rPr lang="en-US" sz="2400" dirty="0" err="1" smtClean="0"/>
              <a:t>lignes</a:t>
            </a:r>
            <a:endParaRPr lang="en-US" sz="2400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*/</a:t>
            </a:r>
            <a:endParaRPr lang="en-US"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dirty="0"/>
              <a:t>p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b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text-align: center;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/*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Ceci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autre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commentaire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*/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color: black;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font-family: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arial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Permettent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délimiter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spécifique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&lt;span&gt; et &lt;/span&gt;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type 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ligne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 et &lt;/div&gt;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type bloc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en-US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eux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la base des pages web </a:t>
            </a: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modernes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span et div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l="23716" t="17056" r="24526" b="14232"/>
          <a:stretch/>
        </p:blipFill>
        <p:spPr>
          <a:xfrm>
            <a:off x="323850" y="1539875"/>
            <a:ext cx="5784850" cy="432117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93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 un contexte distinct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l="23716" t="17056" r="24526" b="14232"/>
          <a:stretch/>
        </p:blipFill>
        <p:spPr>
          <a:xfrm>
            <a:off x="323850" y="1539875"/>
            <a:ext cx="5784850" cy="432117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4140200" y="1539875"/>
            <a:ext cx="1968500" cy="2033587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140200" y="3619500"/>
            <a:ext cx="1968500" cy="2266949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323850" y="3619500"/>
            <a:ext cx="984250" cy="283368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438275" y="3619500"/>
            <a:ext cx="2701925" cy="283368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23850" y="1539875"/>
            <a:ext cx="3816348" cy="2033587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6238875" y="3562417"/>
            <a:ext cx="2138770" cy="10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Chaque carré vert est une balise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 un contexte distinct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3424450" y="1637750"/>
            <a:ext cx="40254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&lt;h1&gt;Déclaration du premier</a:t>
            </a: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m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inistre&lt;/h1&gt;</a:t>
            </a:r>
            <a:b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&lt;p&gt;</a:t>
            </a: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C’est l’austérité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.&lt;/p&gt;</a:t>
            </a:r>
            <a:b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  <a:b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&lt;h1&gt;Marc Ranger réplique&lt;/h1&gt;</a:t>
            </a:r>
            <a:b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&lt;p&gt;Pas question de</a:t>
            </a: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reculer.&lt;/p&gt;</a:t>
            </a:r>
            <a:b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679043" y="1637755"/>
            <a:ext cx="2133826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div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width: 200px;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float: left;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</a:p>
        </p:txBody>
      </p:sp>
      <p:sp>
        <p:nvSpPr>
          <p:cNvPr id="341" name="Shape 341"/>
          <p:cNvSpPr/>
          <p:nvPr/>
        </p:nvSpPr>
        <p:spPr>
          <a:xfrm>
            <a:off x="2632008" y="2598193"/>
            <a:ext cx="719135" cy="720724"/>
          </a:xfrm>
          <a:prstGeom prst="right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contextes distincts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74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 minimum requis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68302" y="2349500"/>
            <a:ext cx="6717600" cy="2621100"/>
          </a:xfrm>
          <a:prstGeom prst="rect">
            <a:avLst/>
          </a:prstGeom>
          <a:noFill/>
          <a:ln w="5715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&lt;html&gt;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&lt;head&gt;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&lt;title&gt;titre&lt;/title&gt;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&lt;/head&gt;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&lt;body&gt;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 contenu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&lt;/html&gt;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95287" y="5157787"/>
            <a:ext cx="8229600" cy="74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S’assurer que le fichier possède bien l’extension .htm ou .html.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 sur le cours 1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 a toujours été dans l'intérêt de la population étudiante, mais j'ai fait le choix d'adopter une attitude. </a:t>
            </a:r>
            <a:r>
              <a:rPr lang="en-US" sz="18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Il y a quantité d'initiatives sur notre grand territoire, autant en éducation, en santé, qu'en entrepreneuriat.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C'est un dossier complexe. Ce ne sont pas toujours des initiatives qui se retrouvent sous les projecteurs.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&lt;span&gt; un contexte distinct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4081462" y="1628775"/>
            <a:ext cx="3754437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&lt;p&gt;On a toujours été dans l'intérêt de la population étudiante, mais j'ai fait le choix d'adopter une attitude. &lt;</a:t>
            </a:r>
            <a:r>
              <a:rPr lang="en-US" sz="2000" b="0" i="0" u="none" strike="noStrike" cap="non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span&gt;Il y a quantité d'initiatives sur notre grand territoire, autant en éducation, en santé, qu'en entrepreneuriat. C'est un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&lt;/span&gt;dossier complexe. Ce ne sont pas toujours des initiatives qui se retrouvent sous les projecteurs.&lt;p&gt;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827087" y="1628775"/>
            <a:ext cx="2636836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span { color: green } </a:t>
            </a:r>
          </a:p>
        </p:txBody>
      </p:sp>
      <p:sp>
        <p:nvSpPr>
          <p:cNvPr id="355" name="Shape 355"/>
          <p:cNvSpPr/>
          <p:nvPr/>
        </p:nvSpPr>
        <p:spPr>
          <a:xfrm>
            <a:off x="3321844" y="1841363"/>
            <a:ext cx="719135" cy="720724"/>
          </a:xfrm>
          <a:prstGeom prst="right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contextes distincts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existe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/>
              <a:t>3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façons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d’utiliser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CSS.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1. La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&lt;style&gt;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l’entête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(change le style pour la page courante)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b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&lt;style type="text/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"&gt;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body { color: red; }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p {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background-color:green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; }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&lt;/style&gt;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2. En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attachant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feuille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CSS au document 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 (change le style pour tout le site web)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b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&lt;link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rel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="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stylesheet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href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="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monstyle.css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 type="text/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b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3. En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spécifiant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le CSS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directement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style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(change le style pour </a:t>
            </a:r>
            <a:r>
              <a:rPr lang="en-US" sz="1800" b="1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précise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 style="font-size: 12px;"&gt;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 style="font-size: 12px;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color:red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;"&gt;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Autre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d’importance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!important &gt; style </a:t>
            </a:r>
            <a:r>
              <a:rPr lang="fr-FR" dirty="0" err="1" smtClean="0"/>
              <a:t>inline</a:t>
            </a:r>
            <a:r>
              <a:rPr lang="fr-FR" dirty="0" smtClean="0"/>
              <a:t> &gt; style interne &gt; style externe</a:t>
            </a:r>
          </a:p>
          <a:p>
            <a:pPr marL="91441" indent="0">
              <a:buNone/>
            </a:pPr>
            <a:endParaRPr lang="fr-FR" dirty="0" smtClean="0"/>
          </a:p>
          <a:p>
            <a:pPr marL="0" lvl="0" indent="0">
              <a:buSzPct val="25000"/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	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pPr marL="0" lvl="0" indent="0">
              <a:buSzPct val="25000"/>
              <a:buNone/>
            </a:pPr>
            <a:r>
              <a:rPr lang="en-US" dirty="0"/>
              <a:t>		body { color: red</a:t>
            </a:r>
            <a:r>
              <a:rPr lang="en-US" dirty="0" smtClean="0"/>
              <a:t>; !important </a:t>
            </a:r>
            <a:r>
              <a:rPr lang="en-US" dirty="0"/>
              <a:t>} </a:t>
            </a:r>
          </a:p>
          <a:p>
            <a:pPr marL="0" lvl="0" indent="0">
              <a:buSzPct val="25000"/>
              <a:buNone/>
            </a:pPr>
            <a:r>
              <a:rPr lang="en-US" dirty="0"/>
              <a:t>		p { </a:t>
            </a:r>
            <a:r>
              <a:rPr lang="en-US" dirty="0" err="1"/>
              <a:t>background-color:green</a:t>
            </a:r>
            <a:r>
              <a:rPr lang="en-US" dirty="0"/>
              <a:t>; }</a:t>
            </a:r>
          </a:p>
          <a:p>
            <a:pPr marL="0" lvl="0" indent="0">
              <a:buSzPct val="25000"/>
              <a:buNone/>
            </a:pPr>
            <a:r>
              <a:rPr lang="en-US" dirty="0"/>
              <a:t>	&lt;/style&gt; </a:t>
            </a:r>
          </a:p>
          <a:p>
            <a:pPr marL="0" lvl="0" indent="0">
              <a:buSzPct val="25000"/>
              <a:buNone/>
            </a:pPr>
            <a:r>
              <a:rPr lang="en-US" dirty="0"/>
              <a:t>&lt;/head&gt; </a:t>
            </a:r>
          </a:p>
          <a:p>
            <a:pPr marL="91441" indent="0">
              <a:buNone/>
            </a:pPr>
            <a:endParaRPr lang="fr-FR" dirty="0"/>
          </a:p>
          <a:p>
            <a:pPr marL="9144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401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Conventions et bonnes pratiques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 jamais utiliser !important</a:t>
            </a:r>
          </a:p>
          <a:p>
            <a:r>
              <a:rPr lang="fr-FR" dirty="0" smtClean="0"/>
              <a:t>Utiliser les feuilles externes (99.9% du temps)</a:t>
            </a:r>
          </a:p>
          <a:p>
            <a:endParaRPr lang="fr-FR" dirty="0"/>
          </a:p>
          <a:p>
            <a:pPr marL="91441" indent="0">
              <a:buNone/>
            </a:pPr>
            <a:r>
              <a:rPr lang="fr-FR" dirty="0" smtClean="0"/>
              <a:t>Pourquoi?</a:t>
            </a:r>
          </a:p>
          <a:p>
            <a:r>
              <a:rPr lang="fr-FR" dirty="0" smtClean="0"/>
              <a:t>Le « </a:t>
            </a:r>
            <a:r>
              <a:rPr lang="fr-FR" dirty="0" err="1" smtClean="0"/>
              <a:t>déboguage</a:t>
            </a:r>
            <a:r>
              <a:rPr lang="fr-FR" dirty="0" smtClean="0"/>
              <a:t> » est facilité</a:t>
            </a:r>
            <a:endParaRPr lang="fr-FR" dirty="0"/>
          </a:p>
          <a:p>
            <a:r>
              <a:rPr lang="fr-FR" dirty="0" smtClean="0"/>
              <a:t>Le code HTML est plus facile à lire et à comprendre</a:t>
            </a:r>
          </a:p>
          <a:p>
            <a:r>
              <a:rPr lang="fr-FR" dirty="0" smtClean="0"/>
              <a:t>Centralise les styles -&gt; modification plus facile et rapide</a:t>
            </a:r>
          </a:p>
          <a:p>
            <a:endParaRPr lang="fr-FR" dirty="0"/>
          </a:p>
          <a:p>
            <a:pPr marL="91441" indent="0">
              <a:buNone/>
            </a:pPr>
            <a:r>
              <a:rPr lang="fr-FR" dirty="0" smtClean="0"/>
              <a:t>(Nous allons tout de m</a:t>
            </a:r>
            <a:r>
              <a:rPr lang="fr-FR" dirty="0" smtClean="0"/>
              <a:t>ême pratiquer les styles </a:t>
            </a:r>
            <a:r>
              <a:rPr lang="fr-FR" dirty="0" err="1" smtClean="0"/>
              <a:t>inline</a:t>
            </a:r>
            <a:r>
              <a:rPr lang="fr-FR" dirty="0" smtClean="0"/>
              <a:t> et interne en classe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987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Shape 373"/>
          <p:cNvGraphicFramePr/>
          <p:nvPr/>
        </p:nvGraphicFramePr>
        <p:xfrm>
          <a:off x="611185" y="1916110"/>
          <a:ext cx="7313600" cy="3317750"/>
        </p:xfrm>
        <a:graphic>
          <a:graphicData uri="http://schemas.openxmlformats.org/drawingml/2006/table">
            <a:tbl>
              <a:tblPr>
                <a:noFill/>
                <a:tableStyleId>{54755DC9-4B37-4126-805C-A3EC49AFBD9D}</a:tableStyleId>
              </a:tblPr>
              <a:tblGrid>
                <a:gridCol w="449700"/>
                <a:gridCol w="6863900"/>
              </a:tblGrid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Unit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Pourcentage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Pouces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cm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Centimètres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mm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Milimètres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1em est équivalent à la taille de la police actuelle. 2em signifie deux fois la taille de la police actuelle. Par exemple, si une police est de 12 px, 2em équivaut à 24px. Cette unité de mesure est très utile, puisqu’il s’adapte par rapport à la grandeur utilisée par le lecteur.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ex est la hauteur x-height d’une police (habituellement la moitié de la hauteur de la police).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pt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point (1 pt équivaut à 1/72 pouce)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pc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pica (1 pc équivaut à 12 points)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px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pixels (un point sur un écran d’ordinateur)</a:t>
                      </a:r>
                    </a:p>
                  </a:txBody>
                  <a:tcPr marL="0" marR="0" marT="45725" marB="45725">
                    <a:lnL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unités de mesure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3115475"/>
            <a:ext cx="8229600" cy="30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Vous choisissez l’unité de mesure selon le support de sortie (média ou papier)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cm, mm, in, pt et pc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sont des unités absolues.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 et ex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sont relatives à la police de caractères.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px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dépend de la taille du support de sortie. 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rem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est la taille par défaut du support. Valeur constante.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est conseillé pour les tailles de police.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l="30234" t="18360" r="30610" b="70528"/>
          <a:stretch/>
        </p:blipFill>
        <p:spPr>
          <a:xfrm>
            <a:off x="609600" y="1625758"/>
            <a:ext cx="6505303" cy="103838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unités de mesure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684212" y="4437062"/>
            <a:ext cx="1727199" cy="17287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2563810" y="4437062"/>
            <a:ext cx="1728787" cy="17287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4500562" y="4451350"/>
            <a:ext cx="1727199" cy="17287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Propriété: Float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Pousse une balise </a:t>
            </a:r>
            <a:r>
              <a:rPr lang="en-US"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block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à droite ou à gauche pour mettre des éléments autour. Valeurs possibles : none (par defaut) left, right, inherit.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684212" y="4413250"/>
            <a:ext cx="503236" cy="5032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387475" y="4413250"/>
            <a:ext cx="504824" cy="5032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684212" y="5229225"/>
            <a:ext cx="503236" cy="5032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clear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Pousse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float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droite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gauche pour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mettre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autour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Valeurs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: none (par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defaut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left, right, inherit.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&lt;a href="http://www.perdu.com"&gt;vous êtes-perdus?&lt;/a&gt;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est la balise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href est l’attribut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http://www.perdu.com est sa valeur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Propriété: Display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Spécifie le type de balise. Valeurs possibles 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Block : transforme une balise en « type block »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inline : transforme une balise en « type en ligne »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inline-block : Eléments positionnés les uns à côté des autres (comme les inlines) mais qui peuvent être redimensionnés (comme les blocs).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none : cache la balise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w3schools.com/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cssdebutant.com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Compléter le laboratoire.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width="300" height="200"&gt;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&lt;tr&gt;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&lt;td&gt;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&lt;/td&gt;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&lt;/tr&gt;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&lt;/table&gt;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Shape 182"/>
          <p:cNvGraphicFramePr/>
          <p:nvPr/>
        </p:nvGraphicFramePr>
        <p:xfrm>
          <a:off x="539750" y="3141660"/>
          <a:ext cx="8208950" cy="517619"/>
        </p:xfrm>
        <a:graphic>
          <a:graphicData uri="http://schemas.openxmlformats.org/drawingml/2006/table">
            <a:tbl>
              <a:tblPr>
                <a:noFill/>
                <a:tableStyleId>{54755DC9-4B37-4126-805C-A3EC49AFBD9D}</a:tableStyleId>
              </a:tblPr>
              <a:tblGrid>
                <a:gridCol w="8208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bloc (balises div, p, h1 etc)</a:t>
                      </a:r>
                    </a:p>
                  </a:txBody>
                  <a:tcPr marL="0" marR="0" marT="45450" marB="454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Deux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types de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type bloc (block) et en </a:t>
            </a:r>
            <a:r>
              <a:rPr lang="en-U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ligne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(inline)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 </a:t>
            </a:r>
            <a:r>
              <a:rPr lang="en-U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voici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d’un type 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</a:t>
            </a:r>
            <a:r>
              <a:rPr lang="en-US" sz="2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ligne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b, </a:t>
            </a:r>
            <a:r>
              <a:rPr lang="en-US" sz="2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800" b="1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800" b="1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3"/>
          <p:cNvSpPr txBox="1"/>
          <p:nvPr/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Trucs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programmation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609598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Aft>
                <a:spcPts val="100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 -&gt; en minuscule</a:t>
            </a:r>
          </a:p>
          <a:p>
            <a:pPr marL="457200" indent="-342900">
              <a:spcAft>
                <a:spcPts val="100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tabulations, </a:t>
            </a:r>
            <a:r>
              <a:rPr lang="en-US" sz="180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c’est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gratuit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! (Un block HTML -&gt; </a:t>
            </a:r>
            <a:r>
              <a:rPr lang="en-US" sz="180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indentation)</a:t>
            </a:r>
          </a:p>
          <a:p>
            <a:pPr marL="457200" indent="-342900">
              <a:spcAft>
                <a:spcPts val="100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&lt;!</a:t>
            </a:r>
            <a:r>
              <a:rPr lang="fr-FR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–-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Ceci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commentaire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HTML --&gt;</a:t>
            </a:r>
          </a:p>
        </p:txBody>
      </p:sp>
    </p:spTree>
    <p:extLst>
      <p:ext uri="{BB962C8B-B14F-4D97-AF65-F5344CB8AC3E}">
        <p14:creationId xmlns:p14="http://schemas.microsoft.com/office/powerpoint/2010/main" val="403997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Trebuchet MS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 (Cascading Style Sheets :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feuilles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style en cascade)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langage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informatique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ajuster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d’un document HTML.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Trebuchet MS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Introduit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au milieu des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années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1990, le CSS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devient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couramment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utilisé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la conception de sites web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années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2000.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3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Avantages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 structure et la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présentation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gérées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séparément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conception sans se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soucier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présentation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▶"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Désavantages</a:t>
            </a:r>
            <a:r>
              <a:rPr lang="en-US" dirty="0" smtClean="0"/>
              <a:t>:</a:t>
            </a:r>
            <a:endParaRPr lang="en-US" dirty="0"/>
          </a:p>
          <a:p>
            <a:pPr lvl="0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is-IS" dirty="0">
                <a:hlinkClick r:id="rId3"/>
              </a:rPr>
              <a:t>https://i.imgur.com/Q3cUg29.gif</a:t>
            </a: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1349</Words>
  <Application>Microsoft Macintosh PowerPoint</Application>
  <PresentationFormat>Présentation à l'écran (4:3)</PresentationFormat>
  <Paragraphs>285</Paragraphs>
  <Slides>42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4" baseType="lpstr">
      <vt:lpstr>Garamond</vt:lpstr>
      <vt:lpstr>Facet</vt:lpstr>
      <vt:lpstr>HTML</vt:lpstr>
      <vt:lpstr>Plan du cours  </vt:lpstr>
      <vt:lpstr>Retour sur le cours 1</vt:lpstr>
      <vt:lpstr>Balise, attribut, valeur</vt:lpstr>
      <vt:lpstr>Table</vt:lpstr>
      <vt:lpstr>Présentation PowerPoint</vt:lpstr>
      <vt:lpstr>Présentation PowerPoint</vt:lpstr>
      <vt:lpstr>CSS</vt:lpstr>
      <vt:lpstr>CSS</vt:lpstr>
      <vt:lpstr>CSS</vt:lpstr>
      <vt:lpstr>Le sélecteur</vt:lpstr>
      <vt:lpstr>Les propriétés</vt:lpstr>
      <vt:lpstr>Les propriétés</vt:lpstr>
      <vt:lpstr>Les propriétés</vt:lpstr>
      <vt:lpstr>CSS</vt:lpstr>
      <vt:lpstr>La déclaration</vt:lpstr>
      <vt:lpstr>La déclaration</vt:lpstr>
      <vt:lpstr>Sélecteur</vt:lpstr>
      <vt:lpstr>Exemple</vt:lpstr>
      <vt:lpstr>Exemple</vt:lpstr>
      <vt:lpstr>Exercice</vt:lpstr>
      <vt:lpstr>En résumé</vt:lpstr>
      <vt:lpstr>Les pseudos-classes</vt:lpstr>
      <vt:lpstr>CSS</vt:lpstr>
      <vt:lpstr>Les commentaires</vt:lpstr>
      <vt:lpstr>span et div</vt:lpstr>
      <vt:lpstr>&lt;div&gt; un contexte distinct</vt:lpstr>
      <vt:lpstr>&lt;div&gt; un contexte distinct</vt:lpstr>
      <vt:lpstr>Les contextes distincts</vt:lpstr>
      <vt:lpstr>&lt;span&gt; un contexte distinct</vt:lpstr>
      <vt:lpstr>Les contextes distincts</vt:lpstr>
      <vt:lpstr>CSS</vt:lpstr>
      <vt:lpstr>CSS</vt:lpstr>
      <vt:lpstr>Ordre d’importance</vt:lpstr>
      <vt:lpstr>Conventions et bonnes pratiques</vt:lpstr>
      <vt:lpstr>Les unités de mesure</vt:lpstr>
      <vt:lpstr>Les unités de mesure</vt:lpstr>
      <vt:lpstr>CSS</vt:lpstr>
      <vt:lpstr>CSS</vt:lpstr>
      <vt:lpstr>CSS</vt:lpstr>
      <vt:lpstr>Références</vt:lpstr>
      <vt:lpstr>Laboratoire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Guillaume Croteau</cp:lastModifiedBy>
  <cp:revision>18</cp:revision>
  <dcterms:modified xsi:type="dcterms:W3CDTF">2017-02-18T20:15:28Z</dcterms:modified>
</cp:coreProperties>
</file>