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  <p:sldMasterId id="2147483666" r:id="rId2"/>
    <p:sldMasterId id="2147483667" r:id="rId3"/>
    <p:sldMasterId id="2147483668" r:id="rId4"/>
  </p:sldMasterIdLst>
  <p:notesMasterIdLst>
    <p:notesMasterId r:id="rId44"/>
  </p:notesMasterIdLst>
  <p:sldIdLst>
    <p:sldId id="256" r:id="rId5"/>
    <p:sldId id="257" r:id="rId6"/>
    <p:sldId id="301" r:id="rId7"/>
    <p:sldId id="258" r:id="rId8"/>
    <p:sldId id="259" r:id="rId9"/>
    <p:sldId id="260" r:id="rId10"/>
    <p:sldId id="262" r:id="rId11"/>
    <p:sldId id="264" r:id="rId12"/>
    <p:sldId id="265" r:id="rId13"/>
    <p:sldId id="266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302" r:id="rId22"/>
    <p:sldId id="303" r:id="rId23"/>
    <p:sldId id="299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300" r:id="rId42"/>
    <p:sldId id="298" r:id="rId43"/>
  </p:sldIdLst>
  <p:sldSz cx="9144000" cy="6858000" type="screen4x3"/>
  <p:notesSz cx="9601200" cy="7315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5198FB4-0FBD-4B39-A0F5-2FA8AAE9582E}">
  <a:tblStyle styleId="{E5198FB4-0FBD-4B39-A0F5-2FA8AAE9582E}" styleName="Table_0"/>
  <a:tblStyle styleId="{7D5691F4-C52D-400D-A83B-68F9BF62278F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5438775" y="0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6948486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5438775" y="6948486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838792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/>
        </p:nvSpPr>
        <p:spPr>
          <a:xfrm>
            <a:off x="5438775" y="6948486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3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1" name="Shape 421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1" name="Shape 451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130595" y="2404533"/>
            <a:ext cx="5826718" cy="1646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130595" y="4050833"/>
            <a:ext cx="5826718" cy="109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609599" y="1498604"/>
            <a:ext cx="2790182" cy="1278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571275" y="514925"/>
            <a:ext cx="3386037" cy="55264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609599" y="2777068"/>
            <a:ext cx="2790182" cy="25844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5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2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09599" y="2160983"/>
            <a:ext cx="3090671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2"/>
          </p:nvPr>
        </p:nvSpPr>
        <p:spPr>
          <a:xfrm>
            <a:off x="609599" y="2737246"/>
            <a:ext cx="3090671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3"/>
          </p:nvPr>
        </p:nvSpPr>
        <p:spPr>
          <a:xfrm>
            <a:off x="3866639" y="2160983"/>
            <a:ext cx="3090671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4"/>
          </p:nvPr>
        </p:nvSpPr>
        <p:spPr>
          <a:xfrm>
            <a:off x="3866639" y="2737246"/>
            <a:ext cx="3090671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09600" y="2160589"/>
            <a:ext cx="3088109" cy="38807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2"/>
          </p:nvPr>
        </p:nvSpPr>
        <p:spPr>
          <a:xfrm>
            <a:off x="3869203" y="2160590"/>
            <a:ext cx="3088109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609597" y="2700867"/>
            <a:ext cx="6347715" cy="1826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09597" y="4527448"/>
            <a:ext cx="6347715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774885" y="609600"/>
            <a:ext cx="6072182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01074" y="3632200"/>
            <a:ext cx="5419803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2"/>
          </p:nvPr>
        </p:nvSpPr>
        <p:spPr>
          <a:xfrm>
            <a:off x="609597" y="4470400"/>
            <a:ext cx="6347715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774885" y="609600"/>
            <a:ext cx="6072182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09597" y="4013200"/>
            <a:ext cx="6347715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2"/>
          </p:nvPr>
        </p:nvSpPr>
        <p:spPr>
          <a:xfrm>
            <a:off x="609597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re et tableau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 rot="5400000">
            <a:off x="3840992" y="2745919"/>
            <a:ext cx="5251450" cy="9788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 rot="5400000">
            <a:off x="581386" y="637812"/>
            <a:ext cx="5251450" cy="51950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 rot="5400000">
            <a:off x="1843087" y="927099"/>
            <a:ext cx="3881436" cy="6348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15847" y="609600"/>
            <a:ext cx="6341465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09597" y="4013200"/>
            <a:ext cx="6347715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609597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609597" y="1931988"/>
            <a:ext cx="6347715" cy="2595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09597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13" cy="34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09600" y="4470400"/>
            <a:ext cx="6347713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609599" y="4800600"/>
            <a:ext cx="6347713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pic" idx="2"/>
          </p:nvPr>
        </p:nvSpPr>
        <p:spPr>
          <a:xfrm>
            <a:off x="609599" y="609600"/>
            <a:ext cx="6347713" cy="38457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09599" y="5367337"/>
            <a:ext cx="6347713" cy="674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-7937" y="-7936"/>
            <a:ext cx="9170987" cy="6873874"/>
            <a:chOff x="0" y="0"/>
            <a:chExt cx="2147483646" cy="2147483647"/>
          </a:xfrm>
        </p:grpSpPr>
        <p:cxnSp>
          <p:nvCxnSpPr>
            <p:cNvPr id="11" name="Shape 11"/>
            <p:cNvCxnSpPr/>
            <p:nvPr/>
          </p:nvCxnSpPr>
          <p:spPr>
            <a:xfrm rot="10800000" flipH="1">
              <a:off x="1203289800" y="1306840376"/>
              <a:ext cx="941963470" cy="838163164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1651224280" y="2479859"/>
              <a:ext cx="285116794" cy="2142523858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3" name="Shape 13"/>
            <p:cNvSpPr/>
            <p:nvPr/>
          </p:nvSpPr>
          <p:spPr>
            <a:xfrm>
              <a:off x="1615909855" y="2479859"/>
              <a:ext cx="531202063" cy="2145003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997" y="0"/>
                  </a:moveTo>
                  <a:lnTo>
                    <a:pt x="0" y="119852"/>
                  </a:lnTo>
                  <a:lnTo>
                    <a:pt x="119980" y="120000"/>
                  </a:lnTo>
                  <a:cubicBezTo>
                    <a:pt x="120129" y="80049"/>
                    <a:pt x="119383" y="40098"/>
                    <a:pt x="119532" y="147"/>
                  </a:cubicBezTo>
                  <a:lnTo>
                    <a:pt x="106997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1689140796" y="0"/>
              <a:ext cx="456112492" cy="2145003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74056" y="119999"/>
                  </a:lnTo>
                  <a:lnTo>
                    <a:pt x="119949" y="119999"/>
                  </a:lnTo>
                  <a:cubicBezTo>
                    <a:pt x="119776" y="80000"/>
                    <a:pt x="120123" y="39999"/>
                    <a:pt x="11994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1556433108" y="1226991909"/>
              <a:ext cx="588448531" cy="91801188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688" y="0"/>
                  </a:lnTo>
                  <a:cubicBezTo>
                    <a:pt x="119792" y="40000"/>
                    <a:pt x="119896" y="80000"/>
                    <a:pt x="120000" y="12000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643417890" y="0"/>
              <a:ext cx="501835418" cy="2145003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3976" y="119999"/>
                  </a:lnTo>
                  <a:lnTo>
                    <a:pt x="120000" y="119852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1944519030" y="0"/>
              <a:ext cx="200734210" cy="2145003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6" y="0"/>
                  </a:moveTo>
                  <a:lnTo>
                    <a:pt x="0" y="119999"/>
                  </a:lnTo>
                  <a:lnTo>
                    <a:pt x="120000" y="119999"/>
                  </a:lnTo>
                  <a:cubicBezTo>
                    <a:pt x="119736" y="80000"/>
                    <a:pt x="119473" y="39999"/>
                    <a:pt x="119210" y="0"/>
                  </a:cubicBezTo>
                  <a:lnTo>
                    <a:pt x="94736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1897309586" y="0"/>
              <a:ext cx="249802430" cy="2145003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5579" y="119999"/>
                  </a:lnTo>
                  <a:lnTo>
                    <a:pt x="119976" y="119999"/>
                  </a:lnTo>
                  <a:cubicBezTo>
                    <a:pt x="120243" y="79950"/>
                    <a:pt x="118110" y="40049"/>
                    <a:pt x="11837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1891361900" y="1531508034"/>
              <a:ext cx="256121746" cy="61349576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441" y="0"/>
                  </a:lnTo>
                  <a:cubicBezTo>
                    <a:pt x="119627" y="39896"/>
                    <a:pt x="119813" y="79792"/>
                    <a:pt x="120000" y="119689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0" y="0"/>
              <a:ext cx="202221315" cy="177998124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78"/>
                  </a:moveTo>
                  <a:lnTo>
                    <a:pt x="120000" y="0"/>
                  </a:lnTo>
                  <a:lnTo>
                    <a:pt x="120000" y="356"/>
                  </a:lnTo>
                  <a:lnTo>
                    <a:pt x="0" y="12000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Shape 33"/>
          <p:cNvGrpSpPr/>
          <p:nvPr/>
        </p:nvGrpSpPr>
        <p:grpSpPr>
          <a:xfrm>
            <a:off x="-7936" y="-7936"/>
            <a:ext cx="9170986" cy="6873874"/>
            <a:chOff x="0" y="0"/>
            <a:chExt cx="2147483647" cy="2147483647"/>
          </a:xfrm>
        </p:grpSpPr>
        <p:sp>
          <p:nvSpPr>
            <p:cNvPr id="34" name="Shape 34"/>
            <p:cNvSpPr/>
            <p:nvPr/>
          </p:nvSpPr>
          <p:spPr>
            <a:xfrm>
              <a:off x="0" y="1256253278"/>
              <a:ext cx="107058344" cy="89123036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120000"/>
                  </a:lnTo>
                  <a:lnTo>
                    <a:pt x="0" y="119643"/>
                  </a:lnTo>
                  <a:cubicBezTo>
                    <a:pt x="740" y="80118"/>
                    <a:pt x="1481" y="40593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" name="Shape 35"/>
            <p:cNvCxnSpPr/>
            <p:nvPr/>
          </p:nvCxnSpPr>
          <p:spPr>
            <a:xfrm rot="10800000" flipH="1">
              <a:off x="1203289667" y="1306840371"/>
              <a:ext cx="941963367" cy="838163160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x="1651224334" y="2479859"/>
              <a:ext cx="285116763" cy="2142523849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" name="Shape 37"/>
            <p:cNvSpPr/>
            <p:nvPr/>
          </p:nvSpPr>
          <p:spPr>
            <a:xfrm>
              <a:off x="1615909913" y="2479859"/>
              <a:ext cx="531202005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997" y="0"/>
                  </a:moveTo>
                  <a:lnTo>
                    <a:pt x="0" y="119852"/>
                  </a:lnTo>
                  <a:lnTo>
                    <a:pt x="119980" y="120000"/>
                  </a:lnTo>
                  <a:cubicBezTo>
                    <a:pt x="120129" y="80049"/>
                    <a:pt x="119383" y="40098"/>
                    <a:pt x="119532" y="147"/>
                  </a:cubicBezTo>
                  <a:lnTo>
                    <a:pt x="106997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1689140846" y="0"/>
              <a:ext cx="456112442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74056" y="119999"/>
                  </a:lnTo>
                  <a:lnTo>
                    <a:pt x="119949" y="119999"/>
                  </a:lnTo>
                  <a:cubicBezTo>
                    <a:pt x="119776" y="80000"/>
                    <a:pt x="120123" y="39999"/>
                    <a:pt x="11994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1556432937" y="1226991904"/>
              <a:ext cx="588448467" cy="9180118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688" y="0"/>
                  </a:lnTo>
                  <a:cubicBezTo>
                    <a:pt x="119792" y="40000"/>
                    <a:pt x="119896" y="80000"/>
                    <a:pt x="120000" y="12000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1643417945" y="0"/>
              <a:ext cx="501835363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3976" y="119999"/>
                  </a:lnTo>
                  <a:lnTo>
                    <a:pt x="120000" y="119852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1944519052" y="0"/>
              <a:ext cx="200734188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6" y="0"/>
                  </a:moveTo>
                  <a:lnTo>
                    <a:pt x="0" y="119999"/>
                  </a:lnTo>
                  <a:lnTo>
                    <a:pt x="120000" y="119999"/>
                  </a:lnTo>
                  <a:cubicBezTo>
                    <a:pt x="119736" y="80000"/>
                    <a:pt x="119473" y="39999"/>
                    <a:pt x="119210" y="0"/>
                  </a:cubicBezTo>
                  <a:lnTo>
                    <a:pt x="94736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1897309613" y="0"/>
              <a:ext cx="249802403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5579" y="119999"/>
                  </a:lnTo>
                  <a:lnTo>
                    <a:pt x="119976" y="119999"/>
                  </a:lnTo>
                  <a:cubicBezTo>
                    <a:pt x="120243" y="79950"/>
                    <a:pt x="118110" y="40049"/>
                    <a:pt x="11837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1891361927" y="1531508028"/>
              <a:ext cx="256121718" cy="6134957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441" y="0"/>
                  </a:lnTo>
                  <a:cubicBezTo>
                    <a:pt x="119627" y="39896"/>
                    <a:pt x="119813" y="79792"/>
                    <a:pt x="120000" y="119689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Shape 137"/>
          <p:cNvGrpSpPr/>
          <p:nvPr/>
        </p:nvGrpSpPr>
        <p:grpSpPr>
          <a:xfrm>
            <a:off x="-7936" y="-7936"/>
            <a:ext cx="9170986" cy="6873874"/>
            <a:chOff x="0" y="0"/>
            <a:chExt cx="2147483647" cy="2147483647"/>
          </a:xfrm>
        </p:grpSpPr>
        <p:sp>
          <p:nvSpPr>
            <p:cNvPr id="138" name="Shape 138"/>
            <p:cNvSpPr/>
            <p:nvPr/>
          </p:nvSpPr>
          <p:spPr>
            <a:xfrm>
              <a:off x="0" y="1256253278"/>
              <a:ext cx="107058344" cy="89123036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120000"/>
                  </a:lnTo>
                  <a:lnTo>
                    <a:pt x="0" y="119643"/>
                  </a:lnTo>
                  <a:cubicBezTo>
                    <a:pt x="740" y="80118"/>
                    <a:pt x="1481" y="40593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9" name="Shape 139"/>
            <p:cNvCxnSpPr/>
            <p:nvPr/>
          </p:nvCxnSpPr>
          <p:spPr>
            <a:xfrm rot="10800000" flipH="1">
              <a:off x="1203289667" y="1306840371"/>
              <a:ext cx="941963367" cy="838163160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0" name="Shape 140"/>
            <p:cNvCxnSpPr/>
            <p:nvPr/>
          </p:nvCxnSpPr>
          <p:spPr>
            <a:xfrm>
              <a:off x="1651224334" y="2479859"/>
              <a:ext cx="285116763" cy="2142523849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41" name="Shape 141"/>
            <p:cNvSpPr/>
            <p:nvPr/>
          </p:nvSpPr>
          <p:spPr>
            <a:xfrm>
              <a:off x="1615909913" y="2479859"/>
              <a:ext cx="531202005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997" y="0"/>
                  </a:moveTo>
                  <a:lnTo>
                    <a:pt x="0" y="119852"/>
                  </a:lnTo>
                  <a:lnTo>
                    <a:pt x="119980" y="120000"/>
                  </a:lnTo>
                  <a:cubicBezTo>
                    <a:pt x="120129" y="80049"/>
                    <a:pt x="119383" y="40098"/>
                    <a:pt x="119532" y="147"/>
                  </a:cubicBezTo>
                  <a:lnTo>
                    <a:pt x="106997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1689140846" y="0"/>
              <a:ext cx="456112442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74056" y="119999"/>
                  </a:lnTo>
                  <a:lnTo>
                    <a:pt x="119949" y="119999"/>
                  </a:lnTo>
                  <a:cubicBezTo>
                    <a:pt x="119776" y="80000"/>
                    <a:pt x="120123" y="39999"/>
                    <a:pt x="11994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1556432937" y="1226991904"/>
              <a:ext cx="588448467" cy="9180118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688" y="0"/>
                  </a:lnTo>
                  <a:cubicBezTo>
                    <a:pt x="119792" y="40000"/>
                    <a:pt x="119896" y="80000"/>
                    <a:pt x="120000" y="12000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1643417945" y="0"/>
              <a:ext cx="501835363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3976" y="119999"/>
                  </a:lnTo>
                  <a:lnTo>
                    <a:pt x="120000" y="119852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1944519052" y="0"/>
              <a:ext cx="200734188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6" y="0"/>
                  </a:moveTo>
                  <a:lnTo>
                    <a:pt x="0" y="119999"/>
                  </a:lnTo>
                  <a:lnTo>
                    <a:pt x="120000" y="119999"/>
                  </a:lnTo>
                  <a:cubicBezTo>
                    <a:pt x="119736" y="80000"/>
                    <a:pt x="119473" y="39999"/>
                    <a:pt x="119210" y="0"/>
                  </a:cubicBezTo>
                  <a:lnTo>
                    <a:pt x="94736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1897309613" y="0"/>
              <a:ext cx="249802403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5579" y="119999"/>
                  </a:lnTo>
                  <a:lnTo>
                    <a:pt x="119976" y="119999"/>
                  </a:lnTo>
                  <a:cubicBezTo>
                    <a:pt x="120243" y="79950"/>
                    <a:pt x="118110" y="40049"/>
                    <a:pt x="11837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1891361927" y="1531508028"/>
              <a:ext cx="256121718" cy="6134957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441" y="0"/>
                  </a:lnTo>
                  <a:cubicBezTo>
                    <a:pt x="119627" y="39896"/>
                    <a:pt x="119813" y="79792"/>
                    <a:pt x="120000" y="119689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Shape 148"/>
          <p:cNvSpPr txBox="1"/>
          <p:nvPr/>
        </p:nvSpPr>
        <p:spPr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E0F5"/>
              </a:buClr>
              <a:buSzPct val="25000"/>
              <a:buFont typeface="Arial"/>
              <a:buNone/>
            </a:pPr>
            <a:r>
              <a:rPr lang="en-US" sz="8000" b="0" i="0" u="none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6748461" y="2886075"/>
            <a:ext cx="457200" cy="585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E0F5"/>
              </a:buClr>
              <a:buSzPct val="25000"/>
              <a:buFont typeface="Arial"/>
              <a:buNone/>
            </a:pPr>
            <a:r>
              <a:rPr lang="en-US" sz="8000" b="0" i="0" u="none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Shape 163"/>
          <p:cNvGrpSpPr/>
          <p:nvPr/>
        </p:nvGrpSpPr>
        <p:grpSpPr>
          <a:xfrm>
            <a:off x="-7936" y="-7936"/>
            <a:ext cx="9170986" cy="6873874"/>
            <a:chOff x="0" y="0"/>
            <a:chExt cx="2147483647" cy="2147483647"/>
          </a:xfrm>
        </p:grpSpPr>
        <p:sp>
          <p:nvSpPr>
            <p:cNvPr id="164" name="Shape 164"/>
            <p:cNvSpPr/>
            <p:nvPr/>
          </p:nvSpPr>
          <p:spPr>
            <a:xfrm>
              <a:off x="0" y="1256253278"/>
              <a:ext cx="107058344" cy="89123036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120000"/>
                  </a:lnTo>
                  <a:lnTo>
                    <a:pt x="0" y="119643"/>
                  </a:lnTo>
                  <a:cubicBezTo>
                    <a:pt x="740" y="80118"/>
                    <a:pt x="1481" y="40593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5" name="Shape 165"/>
            <p:cNvCxnSpPr/>
            <p:nvPr/>
          </p:nvCxnSpPr>
          <p:spPr>
            <a:xfrm rot="10800000" flipH="1">
              <a:off x="1203289667" y="1306840371"/>
              <a:ext cx="941963367" cy="838163160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66" name="Shape 166"/>
            <p:cNvCxnSpPr/>
            <p:nvPr/>
          </p:nvCxnSpPr>
          <p:spPr>
            <a:xfrm>
              <a:off x="1651224334" y="2479859"/>
              <a:ext cx="285116763" cy="2142523849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67" name="Shape 167"/>
            <p:cNvSpPr/>
            <p:nvPr/>
          </p:nvSpPr>
          <p:spPr>
            <a:xfrm>
              <a:off x="1615909913" y="2479859"/>
              <a:ext cx="531202005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997" y="0"/>
                  </a:moveTo>
                  <a:lnTo>
                    <a:pt x="0" y="119852"/>
                  </a:lnTo>
                  <a:lnTo>
                    <a:pt x="119980" y="120000"/>
                  </a:lnTo>
                  <a:cubicBezTo>
                    <a:pt x="120129" y="80049"/>
                    <a:pt x="119383" y="40098"/>
                    <a:pt x="119532" y="147"/>
                  </a:cubicBezTo>
                  <a:lnTo>
                    <a:pt x="106997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1689140846" y="0"/>
              <a:ext cx="456112442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74056" y="119999"/>
                  </a:lnTo>
                  <a:lnTo>
                    <a:pt x="119949" y="119999"/>
                  </a:lnTo>
                  <a:cubicBezTo>
                    <a:pt x="119776" y="80000"/>
                    <a:pt x="120123" y="39999"/>
                    <a:pt x="11994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1556432937" y="1226991904"/>
              <a:ext cx="588448467" cy="9180118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688" y="0"/>
                  </a:lnTo>
                  <a:cubicBezTo>
                    <a:pt x="119792" y="40000"/>
                    <a:pt x="119896" y="80000"/>
                    <a:pt x="120000" y="12000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1643417945" y="0"/>
              <a:ext cx="501835363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3976" y="119999"/>
                  </a:lnTo>
                  <a:lnTo>
                    <a:pt x="120000" y="119852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1944519052" y="0"/>
              <a:ext cx="200734188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6" y="0"/>
                  </a:moveTo>
                  <a:lnTo>
                    <a:pt x="0" y="119999"/>
                  </a:lnTo>
                  <a:lnTo>
                    <a:pt x="120000" y="119999"/>
                  </a:lnTo>
                  <a:cubicBezTo>
                    <a:pt x="119736" y="80000"/>
                    <a:pt x="119473" y="39999"/>
                    <a:pt x="119210" y="0"/>
                  </a:cubicBezTo>
                  <a:lnTo>
                    <a:pt x="94736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1897309613" y="0"/>
              <a:ext cx="249802403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5579" y="119999"/>
                  </a:lnTo>
                  <a:lnTo>
                    <a:pt x="119976" y="119999"/>
                  </a:lnTo>
                  <a:cubicBezTo>
                    <a:pt x="120243" y="79950"/>
                    <a:pt x="118110" y="40049"/>
                    <a:pt x="11837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1891361927" y="1531508028"/>
              <a:ext cx="256121718" cy="6134957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441" y="0"/>
                  </a:lnTo>
                  <a:cubicBezTo>
                    <a:pt x="119627" y="39896"/>
                    <a:pt x="119813" y="79792"/>
                    <a:pt x="120000" y="119689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Shape 174"/>
          <p:cNvSpPr txBox="1"/>
          <p:nvPr/>
        </p:nvSpPr>
        <p:spPr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E0F5"/>
              </a:buClr>
              <a:buSzPct val="25000"/>
              <a:buFont typeface="Arial"/>
              <a:buNone/>
            </a:pPr>
            <a:r>
              <a:rPr lang="en-US" sz="8000" b="0" i="0" u="none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6748461" y="2886075"/>
            <a:ext cx="457200" cy="585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E0F5"/>
              </a:buClr>
              <a:buSzPct val="25000"/>
              <a:buFont typeface="Arial"/>
              <a:buNone/>
            </a:pPr>
            <a:r>
              <a:rPr lang="en-US" sz="8000" b="0" i="0" u="none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3schools.com/cssref/css_colors_legal.asp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htmldog.com/guides/css/advanced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ctrTitle"/>
          </p:nvPr>
        </p:nvSpPr>
        <p:spPr>
          <a:xfrm>
            <a:off x="1130300" y="2405061"/>
            <a:ext cx="5827712" cy="16462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HTML </a:t>
            </a:r>
            <a:br>
              <a:rPr lang="en-US" sz="24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4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Encore plus de CSS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subTitle" idx="1"/>
          </p:nvPr>
        </p:nvSpPr>
        <p:spPr>
          <a:xfrm>
            <a:off x="1130300" y="4051300"/>
            <a:ext cx="5827712" cy="1096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Cours 3</a:t>
            </a:r>
          </a:p>
        </p:txBody>
      </p:sp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2500" y="5800725"/>
            <a:ext cx="2071686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Adapter le HTML au CSS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1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L’attribut</a:t>
            </a: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1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id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détermine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un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identifiant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unique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à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&lt;table id=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monId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&gt;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1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L’attribut</a:t>
            </a: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1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class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spécifie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ou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plusieurs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classes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à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&lt;table class=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maClasse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&gt;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Ou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&lt;table class=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“maClasse1 maClasse2 maClasse3”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&gt;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1. L’attribut HTML id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Sa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valeur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est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l’identifiant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d’une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Il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est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unique.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seule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peut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avoir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même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id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C’est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un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attribut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global, on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peut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l’assigner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à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toutes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les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HTML du body.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On y fait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référence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en CSS avec un </a:t>
            </a: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#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&lt;h1 id=“article“&gt;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Titre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&lt;/h1&gt;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1. L’attribut HTML id</a:t>
            </a:r>
          </a:p>
        </p:txBody>
      </p:sp>
      <p:graphicFrame>
        <p:nvGraphicFramePr>
          <p:cNvPr id="307" name="Shape 307"/>
          <p:cNvGraphicFramePr/>
          <p:nvPr/>
        </p:nvGraphicFramePr>
        <p:xfrm>
          <a:off x="609600" y="2160586"/>
          <a:ext cx="6348400" cy="1833550"/>
        </p:xfrm>
        <a:graphic>
          <a:graphicData uri="http://schemas.openxmlformats.org/drawingml/2006/table">
            <a:tbl>
              <a:tblPr>
                <a:noFill/>
                <a:tableStyleId>{E5198FB4-0FBD-4B39-A0F5-2FA8AAE9582E}</a:tableStyleId>
              </a:tblPr>
              <a:tblGrid>
                <a:gridCol w="3175000"/>
                <a:gridCol w="3173400"/>
              </a:tblGrid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CSS</a:t>
                      </a:r>
                    </a:p>
                  </a:txBody>
                  <a:tcPr marL="70550" marR="70550" marT="45675" marB="456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HTML</a:t>
                      </a:r>
                    </a:p>
                  </a:txBody>
                  <a:tcPr marL="70550" marR="70550" marT="45675" marB="456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463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#publicite { color: red } </a:t>
                      </a:r>
                    </a:p>
                  </a:txBody>
                  <a:tcPr marL="70550" marR="70550" marT="45675" marB="456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&lt;p id="publicite"&gt;Ceci est un paragraphe&lt;/p&gt;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&lt;p&gt;Autre paragraphe&lt;/p&gt;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&lt;p&gt;Troisième paragraphe&lt;/p&gt;</a:t>
                      </a:r>
                    </a:p>
                  </a:txBody>
                  <a:tcPr marL="70550" marR="70550" marT="45675" marB="456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</a:tr>
            </a:tbl>
          </a:graphicData>
        </a:graphic>
      </p:graphicFrame>
      <p:sp>
        <p:nvSpPr>
          <p:cNvPr id="308" name="Shape 308"/>
          <p:cNvSpPr txBox="1"/>
          <p:nvPr/>
        </p:nvSpPr>
        <p:spPr>
          <a:xfrm>
            <a:off x="539750" y="4076700"/>
            <a:ext cx="8064499" cy="16319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Arial"/>
              <a:buNone/>
            </a:pPr>
            <a:r>
              <a:rPr lang="en-US" sz="2000" b="0" i="0" u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lang="en-US" sz="2000" b="0" i="0" u="none" dirty="0" err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sélecteur</a:t>
            </a:r>
            <a:r>
              <a:rPr lang="en-US" sz="2000" b="0" i="0" u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CSS </a:t>
            </a:r>
            <a:r>
              <a:rPr lang="en-US" sz="2000" b="0" i="0" u="none" dirty="0" err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signifie</a:t>
            </a:r>
            <a:r>
              <a:rPr lang="en-US" sz="2000" b="0" i="0" u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littérallement</a:t>
            </a:r>
            <a:r>
              <a:rPr lang="en-US" sz="2000" b="0" i="0" u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Arial"/>
              <a:buNone/>
            </a:pPr>
            <a:r>
              <a:rPr lang="en-US" sz="2000" b="0" i="0" u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« Met le </a:t>
            </a:r>
            <a:r>
              <a:rPr lang="en-US" sz="2000" b="0" i="0" u="none" dirty="0" err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texte</a:t>
            </a:r>
            <a:r>
              <a:rPr lang="en-US" sz="2000" b="0" i="0" u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b="0" i="0" u="none" dirty="0" err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l’intérieur</a:t>
            </a:r>
            <a:r>
              <a:rPr lang="en-US" sz="2000" b="0" i="0" u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2000" b="0" i="0" u="none" dirty="0" err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balise</a:t>
            </a:r>
            <a:r>
              <a:rPr lang="en-US" sz="2000" b="0" i="0" u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avec </a:t>
            </a:r>
            <a:r>
              <a:rPr lang="en-US" sz="2000" b="0" i="0" u="none" dirty="0" err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l’identifiant</a:t>
            </a:r>
            <a:r>
              <a:rPr lang="en-US" sz="2000" b="0" i="0" u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‘</a:t>
            </a:r>
            <a:r>
              <a:rPr lang="en-US" sz="2000" b="0" i="0" u="none" dirty="0" err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publicite</a:t>
            </a:r>
            <a:r>
              <a:rPr lang="en-US" sz="2000" b="0" i="0" u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’ en rouge.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1. L’attribut HTML id</a:t>
            </a:r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En résumé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Vous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utilisez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cette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façon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faire un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sélecteur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lorsque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vous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souhaitez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changer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l’apparence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d’</a:t>
            </a: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 (1) </a:t>
            </a:r>
            <a:r>
              <a:rPr lang="en-US" sz="1800" b="1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seul</a:t>
            </a: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élément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HTML.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Sa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valeur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est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un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ou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noms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classe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L’attribut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est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global, on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peut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l’assigner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à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presque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toutes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les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HTML.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même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classe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peut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être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assignée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à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plusieurs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différentes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pour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appliquer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à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chacun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même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sélecteur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CSS.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On y fait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référence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en CSS avec un (.) point.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&lt;h1 class=“article“&gt;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Titre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&lt;/h1&gt;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2. L’attribut HTML class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2. L’attribut HTML class</a:t>
            </a:r>
          </a:p>
        </p:txBody>
      </p:sp>
      <p:graphicFrame>
        <p:nvGraphicFramePr>
          <p:cNvPr id="333" name="Shape 333"/>
          <p:cNvGraphicFramePr/>
          <p:nvPr/>
        </p:nvGraphicFramePr>
        <p:xfrm>
          <a:off x="609600" y="2160586"/>
          <a:ext cx="6348400" cy="1833550"/>
        </p:xfrm>
        <a:graphic>
          <a:graphicData uri="http://schemas.openxmlformats.org/drawingml/2006/table">
            <a:tbl>
              <a:tblPr>
                <a:noFill/>
                <a:tableStyleId>{E5198FB4-0FBD-4B39-A0F5-2FA8AAE9582E}</a:tableStyleId>
              </a:tblPr>
              <a:tblGrid>
                <a:gridCol w="3175000"/>
                <a:gridCol w="3173400"/>
              </a:tblGrid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CSS</a:t>
                      </a:r>
                    </a:p>
                  </a:txBody>
                  <a:tcPr marL="70550" marR="70550" marT="45675" marB="456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HTML</a:t>
                      </a:r>
                    </a:p>
                  </a:txBody>
                  <a:tcPr marL="70550" marR="70550" marT="45675" marB="456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463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.monstyle {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background-color: red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} </a:t>
                      </a:r>
                    </a:p>
                  </a:txBody>
                  <a:tcPr marL="70550" marR="70550" marT="45675" marB="456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&lt;p class="monstyle"&gt;Ceci est un paragraphe&lt;/p&gt;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&lt;p&gt;Autre paragraphe&lt;/p&gt;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&lt;p&gt;Troisième paragraphe&lt;/p&gt;</a:t>
                      </a:r>
                    </a:p>
                  </a:txBody>
                  <a:tcPr marL="70550" marR="70550" marT="45675" marB="456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</a:tr>
            </a:tbl>
          </a:graphicData>
        </a:graphic>
      </p:graphicFrame>
      <p:sp>
        <p:nvSpPr>
          <p:cNvPr id="334" name="Shape 334"/>
          <p:cNvSpPr txBox="1"/>
          <p:nvPr/>
        </p:nvSpPr>
        <p:spPr>
          <a:xfrm>
            <a:off x="539750" y="4076700"/>
            <a:ext cx="8064499" cy="1323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Arial"/>
              <a:buNone/>
            </a:pPr>
            <a:r>
              <a:rPr lang="en-US" sz="2000" b="0" i="0" u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lang="en-US" sz="2000" b="0" i="0" u="none" dirty="0" err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sélecteur</a:t>
            </a:r>
            <a:r>
              <a:rPr lang="en-US" sz="2000" b="0" i="0" u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CSS </a:t>
            </a:r>
            <a:r>
              <a:rPr lang="en-US" sz="2000" b="0" i="0" u="none" dirty="0" err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signifie</a:t>
            </a:r>
            <a:r>
              <a:rPr lang="en-US" sz="2000" b="0" i="0" u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littéralement</a:t>
            </a:r>
            <a:r>
              <a:rPr lang="en-US" sz="2000" b="0" i="0" u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Arial"/>
              <a:buNone/>
            </a:pPr>
            <a:r>
              <a:rPr lang="en-US" sz="2000" b="0" i="0" u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«Met le </a:t>
            </a:r>
            <a:r>
              <a:rPr lang="en-US" sz="2000" b="0" i="0" u="none" dirty="0" err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texte</a:t>
            </a:r>
            <a:r>
              <a:rPr lang="en-US" sz="2000" b="0" i="0" u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rouge </a:t>
            </a:r>
            <a:r>
              <a:rPr lang="en-US" sz="2000" b="0" i="0" u="none" dirty="0" err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à</a:t>
            </a:r>
            <a:r>
              <a:rPr lang="en-US" sz="2000" b="0" i="0" u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chaque</a:t>
            </a:r>
            <a:r>
              <a:rPr lang="en-US" sz="2000" b="0" i="0" u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balise</a:t>
            </a:r>
            <a:r>
              <a:rPr lang="en-US" sz="2000" b="0" i="0" u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utilisant</a:t>
            </a:r>
            <a:r>
              <a:rPr lang="en-US" sz="2000" b="0" i="0" u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b="0" i="0" u="none" dirty="0" err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classe</a:t>
            </a:r>
            <a:r>
              <a:rPr lang="en-US" sz="2000" b="0" i="0" u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‘</a:t>
            </a:r>
            <a:r>
              <a:rPr lang="en-US" sz="2000" b="0" i="0" u="none" dirty="0" err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monstyle</a:t>
            </a:r>
            <a:r>
              <a:rPr lang="en-US" sz="2000" b="0" i="0" u="none" dirty="0" smtClean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2000" dirty="0">
                <a:solidFill>
                  <a:srgbClr val="404040"/>
                </a:solidFill>
              </a:rPr>
              <a:t>.</a:t>
            </a:r>
            <a:endParaRPr lang="en-US" sz="2000" b="0" i="0" u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2. L’attribut HTML class</a:t>
            </a:r>
          </a:p>
        </p:txBody>
      </p:sp>
      <p:graphicFrame>
        <p:nvGraphicFramePr>
          <p:cNvPr id="340" name="Shape 340"/>
          <p:cNvGraphicFramePr/>
          <p:nvPr/>
        </p:nvGraphicFramePr>
        <p:xfrm>
          <a:off x="609600" y="2160586"/>
          <a:ext cx="6348400" cy="2383164"/>
        </p:xfrm>
        <a:graphic>
          <a:graphicData uri="http://schemas.openxmlformats.org/drawingml/2006/table">
            <a:tbl>
              <a:tblPr>
                <a:noFill/>
                <a:tableStyleId>{E5198FB4-0FBD-4B39-A0F5-2FA8AAE9582E}</a:tableStyleId>
              </a:tblPr>
              <a:tblGrid>
                <a:gridCol w="3175000"/>
                <a:gridCol w="3173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CSS</a:t>
                      </a:r>
                    </a:p>
                  </a:txBody>
                  <a:tcPr marL="70550" marR="705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HTML</a:t>
                      </a:r>
                    </a:p>
                  </a:txBody>
                  <a:tcPr marL="70550" marR="705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011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.test { margin-top: 5px; } </a:t>
                      </a:r>
                    </a:p>
                  </a:txBody>
                  <a:tcPr marL="70550" marR="705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&lt;body&gt;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&lt;h1 class="test"&gt;Titre&lt;/h1&gt;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&lt;p class="test"&gt;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   Paragraphe&lt;/p&gt;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&lt;p&gt;Autre paragraphe&lt;/p&gt;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&lt;/body&gt;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>
                        <a:solidFill>
                          <a:srgbClr val="40404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70550" marR="705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2. </a:t>
            </a:r>
            <a:r>
              <a:rPr lang="en-US" sz="36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L’attribut</a:t>
            </a:r>
            <a:r>
              <a:rPr lang="en-U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HTML class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En résumé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Vous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utilisez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cette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méthode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lorsque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vous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souhaitez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changer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l’apparence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d’un </a:t>
            </a:r>
            <a:r>
              <a:rPr lang="en-US" sz="1800" b="1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ou</a:t>
            </a: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1800" b="1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plusieurs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élément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HTML.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peuvent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appartenir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à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diverses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familles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(div, p, h1, etc.).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Trucs de programmation</a:t>
            </a:r>
            <a:endParaRPr lang="fr-FR" dirty="0"/>
          </a:p>
        </p:txBody>
      </p:sp>
      <p:sp>
        <p:nvSpPr>
          <p:cNvPr id="3" name="Shape 288"/>
          <p:cNvSpPr txBox="1">
            <a:spLocks/>
          </p:cNvSpPr>
          <p:nvPr/>
        </p:nvSpPr>
        <p:spPr>
          <a:xfrm>
            <a:off x="609600" y="1669134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fr-FR" sz="1800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Écrire les id et les classes en «</a:t>
            </a:r>
            <a:r>
              <a:rPr lang="fr-FR" sz="1800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camelCase</a:t>
            </a:r>
            <a:r>
              <a:rPr lang="fr-FR" sz="1800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»; commencer par une minuscule et ensuite chaque mot commence par une lettre majuscule</a:t>
            </a:r>
          </a:p>
          <a:p>
            <a:pPr>
              <a:buClr>
                <a:schemeClr val="accent1"/>
              </a:buClr>
              <a:buSzPct val="79999"/>
            </a:pPr>
            <a:endParaRPr lang="fr-FR" sz="1800" dirty="0" smtClean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Clr>
                <a:schemeClr val="accent1"/>
              </a:buClr>
              <a:buSzPct val="79999"/>
            </a:pPr>
            <a:r>
              <a:rPr lang="fr-FR" sz="1800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Qu’est-ce qui est mieux:</a:t>
            </a:r>
          </a:p>
          <a:p>
            <a:pPr>
              <a:buClr>
                <a:schemeClr val="accent1"/>
              </a:buClr>
              <a:buSzPct val="79999"/>
            </a:pPr>
            <a:endParaRPr lang="fr-FR" sz="1800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Clr>
                <a:schemeClr val="accent1"/>
              </a:buClr>
              <a:buSzPct val="79999"/>
            </a:pPr>
            <a:r>
              <a:rPr lang="fr-FR" sz="1800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maSuperbeClassePatate</a:t>
            </a:r>
            <a:r>
              <a:rPr lang="fr-FR" sz="1800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fr-FR" sz="1800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monExtraordinaireIdUnique</a:t>
            </a:r>
            <a:endParaRPr lang="fr-FR" sz="1800" dirty="0" smtClean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Clr>
                <a:schemeClr val="accent1"/>
              </a:buClr>
              <a:buSzPct val="79999"/>
            </a:pPr>
            <a:endParaRPr lang="fr-FR" sz="1800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Clr>
                <a:schemeClr val="accent1"/>
              </a:buClr>
              <a:buSzPct val="79999"/>
            </a:pPr>
            <a:r>
              <a:rPr lang="fr-FR" sz="1800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lang="fr-FR" sz="1800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</a:t>
            </a:r>
          </a:p>
          <a:p>
            <a:pPr>
              <a:buClr>
                <a:schemeClr val="accent1"/>
              </a:buClr>
              <a:buSzPct val="79999"/>
            </a:pPr>
            <a:endParaRPr lang="fr-FR" sz="1800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Clr>
                <a:schemeClr val="accent1"/>
              </a:buClr>
              <a:buSzPct val="79999"/>
            </a:pPr>
            <a:r>
              <a:rPr lang="fr-FR" sz="1800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masuperbeclassepatate</a:t>
            </a:r>
            <a:r>
              <a:rPr lang="fr-FR" sz="1800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fr-FR" sz="1800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monextraordinaireidunique</a:t>
            </a:r>
            <a:endParaRPr lang="fr-FR" sz="1800" dirty="0" smtClean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79999"/>
              <a:buFont typeface="Noto Sans Symbols"/>
              <a:buNone/>
            </a:pPr>
            <a:endParaRPr lang="fr-FR" sz="1800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52962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de programmation</a:t>
            </a:r>
          </a:p>
        </p:txBody>
      </p:sp>
      <p:sp>
        <p:nvSpPr>
          <p:cNvPr id="3" name="Shape 288"/>
          <p:cNvSpPr txBox="1">
            <a:spLocks/>
          </p:cNvSpPr>
          <p:nvPr/>
        </p:nvSpPr>
        <p:spPr>
          <a:xfrm>
            <a:off x="609600" y="1556994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fr-FR" sz="1800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Utiliser des id et des classes qui sont significatifs</a:t>
            </a:r>
          </a:p>
          <a:p>
            <a:pPr>
              <a:buClr>
                <a:schemeClr val="accent1"/>
              </a:buClr>
              <a:buSzPct val="79999"/>
            </a:pPr>
            <a:endParaRPr lang="fr-FR" sz="1800" dirty="0" smtClean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Clr>
                <a:schemeClr val="accent1"/>
              </a:buClr>
              <a:buSzPct val="79999"/>
            </a:pPr>
            <a:r>
              <a:rPr lang="fr-FR" sz="1800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Qu’est-ce qui est mieux:</a:t>
            </a:r>
          </a:p>
          <a:p>
            <a:pPr>
              <a:buClr>
                <a:schemeClr val="accent1"/>
              </a:buClr>
              <a:buSzPct val="79999"/>
            </a:pPr>
            <a:endParaRPr lang="fr-FR" sz="1800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Clr>
                <a:schemeClr val="accent1"/>
              </a:buClr>
              <a:buSzPct val="79999"/>
            </a:pPr>
            <a:r>
              <a:rPr lang="fr-FR" sz="1800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classeA</a:t>
            </a:r>
            <a:r>
              <a:rPr lang="fr-FR" sz="1800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fr-FR" sz="1800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classeB</a:t>
            </a:r>
            <a:r>
              <a:rPr lang="fr-FR" sz="1800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fr-FR" sz="1800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classeABC</a:t>
            </a:r>
            <a:r>
              <a:rPr lang="fr-FR" sz="1800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classe1</a:t>
            </a:r>
          </a:p>
          <a:p>
            <a:pPr>
              <a:buClr>
                <a:schemeClr val="accent1"/>
              </a:buClr>
              <a:buSzPct val="79999"/>
            </a:pPr>
            <a:endParaRPr lang="fr-FR" sz="1800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Clr>
                <a:schemeClr val="accent1"/>
              </a:buClr>
              <a:buSzPct val="79999"/>
            </a:pPr>
            <a:r>
              <a:rPr lang="fr-FR" sz="1800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lang="fr-FR" sz="1800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</a:t>
            </a:r>
          </a:p>
          <a:p>
            <a:pPr>
              <a:buClr>
                <a:schemeClr val="accent1"/>
              </a:buClr>
              <a:buSzPct val="79999"/>
            </a:pPr>
            <a:endParaRPr lang="fr-FR" sz="1800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79999"/>
              <a:buFont typeface="Noto Sans Symbols"/>
              <a:buNone/>
            </a:pPr>
            <a:r>
              <a:rPr lang="fr-FR" sz="1800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fr-CA" sz="1800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ouvelles</a:t>
            </a:r>
            <a:r>
              <a:rPr lang="fr-CA" sz="1800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fr-CA" sz="1800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enTete</a:t>
            </a:r>
            <a:r>
              <a:rPr lang="fr-CA" sz="1800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fr-CA" sz="1800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basDePage</a:t>
            </a:r>
            <a:endParaRPr lang="fr-FR" sz="1800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5215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Retour sur la semaine dernière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096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 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CSS</a:t>
            </a:r>
          </a:p>
          <a:p>
            <a:pPr marL="609600" marR="0" lvl="0" indent="-609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selecteur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{ </a:t>
            </a:r>
            <a:b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-US" sz="18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propriété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: </a:t>
            </a:r>
            <a:r>
              <a:rPr lang="en-US" sz="18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valeur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; </a:t>
            </a:r>
            <a:b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-US" sz="18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propriété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: </a:t>
            </a:r>
            <a:r>
              <a:rPr lang="en-US" sz="18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valeur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b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}  </a:t>
            </a:r>
            <a:b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h1 { color: red }</a:t>
            </a:r>
          </a:p>
          <a:p>
            <a:pPr marL="609600" marR="0" lvl="0" indent="-609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Les </a:t>
            </a:r>
            <a:r>
              <a:rPr lang="en-US" sz="18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balises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1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div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et </a:t>
            </a:r>
            <a:r>
              <a:rPr lang="en-US" sz="1800" b="1" i="0" u="none" strike="noStrike" cap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span</a:t>
            </a:r>
          </a:p>
          <a:p>
            <a:pPr marL="609600" marR="0" lvl="0" indent="-609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dirty="0" smtClean="0"/>
              <a:t>Les codes de </a:t>
            </a:r>
            <a:r>
              <a:rPr lang="en-US" dirty="0" err="1" smtClean="0"/>
              <a:t>couleur</a:t>
            </a:r>
            <a:endParaRPr lang="en-US" dirty="0" smtClean="0"/>
          </a:p>
          <a:p>
            <a:pPr marL="609600" marR="0" lvl="0" indent="-609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dirty="0" smtClean="0"/>
              <a:t>Inspection </a:t>
            </a:r>
            <a:r>
              <a:rPr lang="en-US" dirty="0" err="1" smtClean="0"/>
              <a:t>d’une</a:t>
            </a:r>
            <a:r>
              <a:rPr lang="en-US" dirty="0" smtClean="0"/>
              <a:t> page</a:t>
            </a:r>
            <a:endParaRPr lang="en-US" dirty="0" smtClean="0"/>
          </a:p>
          <a:p>
            <a:pPr marL="609600" marR="0" lvl="0" indent="-609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endParaRPr lang="en-US" sz="1800" i="0" u="none" strike="noStrike" cap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Nom de </a:t>
            </a:r>
            <a:r>
              <a:rPr lang="en-US" dirty="0" err="1" smtClean="0"/>
              <a:t>balise</a:t>
            </a:r>
            <a:endParaRPr lang="fr-FR" dirty="0"/>
          </a:p>
        </p:txBody>
      </p:sp>
      <p:sp>
        <p:nvSpPr>
          <p:cNvPr id="3" name="Shape 346"/>
          <p:cNvSpPr txBox="1">
            <a:spLocks/>
          </p:cNvSpPr>
          <p:nvPr/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Ce</a:t>
            </a:r>
            <a:r>
              <a:rPr lang="en-US" sz="1800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que</a:t>
            </a:r>
            <a:r>
              <a:rPr lang="en-US" sz="1800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l’on</a:t>
            </a:r>
            <a:r>
              <a:rPr lang="en-US" sz="1800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a vu la </a:t>
            </a:r>
            <a:r>
              <a:rPr lang="en-US" sz="1800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semaine</a:t>
            </a:r>
            <a:r>
              <a:rPr lang="en-US" sz="1800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dernière</a:t>
            </a:r>
            <a:endParaRPr lang="en-US" sz="1800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83704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CSS: le sélecteur</a:t>
            </a:r>
          </a:p>
        </p:txBody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AutoNum type="arabicPeriod"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attribut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id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(#): pour modifier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l’apparence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d’une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seule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AutoNum type="arabicPeriod"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attribut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class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(.): pour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appliquer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un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même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sélecteur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sur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plusieurs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différentes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AutoNum type="arabicPeriod"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nom de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 pour modifier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l’apparence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toutes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les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la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même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famille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Plusieurs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déclarations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règles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CSS “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cascadent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”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dans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seule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 Le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sélecteur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déclaré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le plus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près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éléments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HTML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gagne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sur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les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autres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SzPct val="25000"/>
              <a:buNone/>
            </a:pPr>
            <a:r>
              <a:rPr lang="fr-FR" dirty="0"/>
              <a:t>!important &gt; style </a:t>
            </a:r>
            <a:r>
              <a:rPr lang="fr-FR" dirty="0" err="1"/>
              <a:t>inline</a:t>
            </a:r>
            <a:r>
              <a:rPr lang="fr-FR" dirty="0"/>
              <a:t> &gt; style interne &gt; style </a:t>
            </a:r>
            <a:r>
              <a:rPr lang="fr-FR" dirty="0" smtClean="0"/>
              <a:t>externe</a:t>
            </a:r>
            <a:endParaRPr lang="fr-F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</a:t>
            </a:r>
          </a:p>
        </p:txBody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&lt;head&gt;</a:t>
            </a:r>
            <a:b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&lt;link rel="stylesheet" href="main.css" type="text/css"&gt;</a:t>
            </a:r>
            <a:r>
              <a:rPr lang="en-US" sz="24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24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&lt;style type="text/css"&gt;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	body { color: red }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&lt;/style&gt;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&lt;/head&gt;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&lt;body style=“color:blue”&gt;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&lt;/body&gt;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Aussi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certianes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propriétés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CSS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appliquées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sur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peuvent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s’étendre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sur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enfants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 Par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exemple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font-family, font-size, etc.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&lt;div id="</a:t>
            </a:r>
            <a:r>
              <a:rPr lang="en-US" sz="24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truc</a:t>
            </a:r>
            <a:r>
              <a:rPr lang="en-US" sz="24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"&gt;</a:t>
            </a:r>
          </a:p>
          <a:p>
            <a:pPr marL="400050" marR="0" lvl="1" indent="-6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div&gt;</a:t>
            </a:r>
          </a:p>
          <a:p>
            <a:pPr marL="800100" marR="0" lvl="2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&lt;p&gt;</a:t>
            </a:r>
            <a:r>
              <a:rPr lang="en-US" sz="14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Paragraphe</a:t>
            </a:r>
            <a:r>
              <a:rPr lang="en-US" sz="14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1&lt;/p&gt;</a:t>
            </a:r>
          </a:p>
          <a:p>
            <a:pPr marL="800100" marR="0" lvl="2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&lt;p&gt;</a:t>
            </a:r>
            <a:r>
              <a:rPr lang="en-US" sz="14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Paragraphe</a:t>
            </a:r>
            <a:r>
              <a:rPr lang="en-US" sz="14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2&lt;/p&gt;</a:t>
            </a:r>
          </a:p>
          <a:p>
            <a:pPr marL="800100" marR="0" lvl="2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&lt;p&gt;</a:t>
            </a:r>
            <a:r>
              <a:rPr lang="en-US" sz="14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Paragraphe</a:t>
            </a:r>
            <a:r>
              <a:rPr lang="en-US" sz="14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3&lt;/p&gt;</a:t>
            </a:r>
          </a:p>
          <a:p>
            <a:pPr marL="400050" marR="0" lvl="1" indent="-6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&lt;/div&gt;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&lt;/div&gt;</a:t>
            </a:r>
          </a:p>
          <a:p>
            <a:pPr marL="800100" marR="0" lvl="2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&lt;p&gt;</a:t>
            </a:r>
            <a:r>
              <a:rPr lang="en-US" sz="14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Paragraphe</a:t>
            </a:r>
            <a:r>
              <a:rPr lang="en-US" sz="14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4&lt;/p&gt;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1400" b="0" i="0" u="none" strike="noStrike" cap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</a:t>
            </a:r>
            <a:endParaRPr lang="en-US"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La couleur est déterminée par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Une valeur hexadécimale "#ff0000"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Une valeur RGB "rgb(255, 0, 0)"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 nom de couleur "red"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Voir toutes les possibilités avec </a:t>
            </a:r>
            <a:r>
              <a:rPr lang="en-US" sz="1800" b="0" i="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les couleurs sur le w3schools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</a:t>
            </a:r>
          </a:p>
        </p:txBody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La propriété background-image sert à mettre une image de fond. Par default, l’image est répétée à l’infini.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body {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background-image : url('bg.gif');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Répétition verticale seulement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body {</a:t>
            </a:r>
            <a:b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background-image: url("bg.gif");</a:t>
            </a:r>
            <a:b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background-repeat: repeat-x;</a:t>
            </a:r>
            <a:b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background-repeat peut avoir 3 valeurs: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Repeat-x, repeat-y et no-repeat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</a:t>
            </a:r>
          </a:p>
        </p:txBody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Il existe donc plusieurs propriétés différentes pour gérer le background. Il existe même une propriété qui regroupe tous les autres.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body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-US" sz="16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background:#ffffff url('img_tree.png') no-repeat right top;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0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Ce n’est pas nécessaire de mettre toutes les valeurs.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</a:t>
            </a:r>
          </a:p>
        </p:txBody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Faire le </a:t>
            </a:r>
            <a:r>
              <a:rPr lang="en-US" dirty="0" smtClean="0"/>
              <a:t>laboratoire1.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Pour plus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d’info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voir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CSS advanced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Trucs de programmation</a:t>
            </a:r>
            <a:endParaRPr lang="fr-FR" dirty="0"/>
          </a:p>
        </p:txBody>
      </p:sp>
      <p:sp>
        <p:nvSpPr>
          <p:cNvPr id="3" name="Shape 201"/>
          <p:cNvSpPr txBox="1">
            <a:spLocks/>
          </p:cNvSpPr>
          <p:nvPr/>
        </p:nvSpPr>
        <p:spPr>
          <a:xfrm>
            <a:off x="609600" y="1417637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600" indent="-609600">
              <a:spcBef>
                <a:spcPts val="1000"/>
              </a:spcBef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Les indentations -&gt; a</a:t>
            </a:r>
            <a:r>
              <a:rPr lang="en-US" sz="1800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près un </a:t>
            </a:r>
            <a:r>
              <a:rPr lang="en-US" sz="1800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sélecteur</a:t>
            </a:r>
            <a:endParaRPr lang="en-US" sz="1800" dirty="0" smtClean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09600" indent="-609600">
              <a:spcBef>
                <a:spcPts val="1000"/>
              </a:spcBef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Les </a:t>
            </a:r>
            <a:r>
              <a:rPr lang="en-US" sz="1800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sauts</a:t>
            </a:r>
            <a:r>
              <a:rPr lang="en-US" sz="1800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1800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ligne</a:t>
            </a:r>
            <a:r>
              <a:rPr lang="en-US" sz="1800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-&gt; entre </a:t>
            </a:r>
            <a:r>
              <a:rPr lang="en-US" sz="1800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chaque</a:t>
            </a:r>
            <a:r>
              <a:rPr lang="en-US" sz="1800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bloc</a:t>
            </a:r>
          </a:p>
          <a:p>
            <a:pPr marL="609600" indent="-609600">
              <a:spcBef>
                <a:spcPts val="1000"/>
              </a:spcBef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Utiliser</a:t>
            </a:r>
            <a:r>
              <a:rPr lang="en-US" sz="1800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l’outil</a:t>
            </a:r>
            <a:r>
              <a:rPr lang="en-US" sz="1800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d’inspection</a:t>
            </a:r>
            <a:r>
              <a:rPr lang="en-US" sz="1800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du </a:t>
            </a:r>
            <a:r>
              <a:rPr lang="en-US" sz="1800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navigateur</a:t>
            </a:r>
            <a:r>
              <a:rPr lang="en-US" sz="1800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pour tester des </a:t>
            </a:r>
            <a:r>
              <a:rPr lang="en-US" sz="1800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changements</a:t>
            </a:r>
            <a:r>
              <a:rPr lang="en-US" sz="1800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1800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comprendre</a:t>
            </a:r>
            <a:r>
              <a:rPr lang="en-US" sz="1800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ce</a:t>
            </a:r>
            <a:r>
              <a:rPr lang="en-US" sz="1800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qui ne </a:t>
            </a:r>
            <a:r>
              <a:rPr lang="en-US" sz="1800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fonctionne</a:t>
            </a:r>
            <a:r>
              <a:rPr lang="en-US" sz="1800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pas, </a:t>
            </a:r>
            <a:r>
              <a:rPr lang="en-US" sz="1800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ou</a:t>
            </a:r>
            <a:r>
              <a:rPr lang="en-US" sz="1800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encore </a:t>
            </a:r>
            <a:r>
              <a:rPr lang="en-US" sz="1800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découvrir</a:t>
            </a:r>
            <a:r>
              <a:rPr lang="en-US" sz="1800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comment </a:t>
            </a:r>
            <a:r>
              <a:rPr lang="en-US" sz="1800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certains</a:t>
            </a:r>
            <a:r>
              <a:rPr lang="en-US" sz="1800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effets</a:t>
            </a:r>
            <a:r>
              <a:rPr lang="en-US" sz="1800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sont</a:t>
            </a:r>
            <a:r>
              <a:rPr lang="en-US" sz="1800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réalisés</a:t>
            </a:r>
            <a:r>
              <a:rPr lang="en-US" sz="1800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88224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Exemples de sélecteur</a:t>
            </a:r>
          </a:p>
        </p:txBody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#</a:t>
            </a:r>
            <a:r>
              <a:rPr lang="en-US" sz="2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cadrepub</a:t>
            </a:r>
            <a:r>
              <a:rPr lang="en-US" sz="2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{ </a:t>
            </a:r>
            <a:r>
              <a:rPr lang="en-US" sz="2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propriété</a:t>
            </a:r>
            <a:r>
              <a:rPr lang="en-US" sz="2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: </a:t>
            </a:r>
            <a:r>
              <a:rPr lang="en-US" sz="2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valeur</a:t>
            </a:r>
            <a:r>
              <a:rPr lang="en-US" sz="2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}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Signifie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littérallement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«Assigner la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propriété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à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la </a:t>
            </a:r>
            <a:r>
              <a:rPr lang="en-US" sz="1800" b="1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</a:t>
            </a: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avec </a:t>
            </a:r>
            <a:r>
              <a:rPr lang="en-US" sz="1800" b="1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l’id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‘</a:t>
            </a:r>
            <a:r>
              <a:rPr lang="en-US" sz="1800" b="1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cadrepub</a:t>
            </a: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’.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»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lang="en-US" sz="2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cadrepub</a:t>
            </a:r>
            <a:r>
              <a:rPr lang="en-US" sz="2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{ </a:t>
            </a:r>
            <a:r>
              <a:rPr lang="en-US" sz="2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propriété</a:t>
            </a:r>
            <a:r>
              <a:rPr lang="en-US" sz="2800" dirty="0" smtClean="0"/>
              <a:t>: </a:t>
            </a:r>
            <a:r>
              <a:rPr lang="en-US" sz="2800" dirty="0" err="1" smtClean="0"/>
              <a:t>valeur</a:t>
            </a:r>
            <a:r>
              <a:rPr lang="en-US" sz="2800" dirty="0" smtClean="0"/>
              <a:t> </a:t>
            </a:r>
            <a:r>
              <a:rPr lang="en-US" sz="2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lang="en-US" sz="2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Signifie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: «Assigner la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propriété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à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la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ou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les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1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possédant</a:t>
            </a: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la </a:t>
            </a:r>
            <a:r>
              <a:rPr lang="en-US" sz="1800" b="1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classe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‘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cadrepub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’. »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Exemples de sélecteur</a:t>
            </a:r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#cadrepub h2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Signifie : «Assigner la couleur rouge a chaque balise &lt;h2&gt; a l’intérieur de la </a:t>
            </a: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 avec l’id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‘cadrepub’.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»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.cadrepub h2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Signifie : «Assigner la couleur rouge a chaque balise &lt;h2&gt; a l’intérieur de la ou les balises </a:t>
            </a: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possédant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possédant la classe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‘cadrepub’. »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Exemples de sélecteur</a:t>
            </a:r>
          </a:p>
        </p:txBody>
      </p:sp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#</a:t>
            </a:r>
            <a:r>
              <a:rPr lang="en-US" sz="2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cadrepub</a:t>
            </a:r>
            <a:r>
              <a:rPr lang="en-US" sz="2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h2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Signifie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Concerne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la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dont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l’</a:t>
            </a:r>
            <a:r>
              <a:rPr lang="en-US" sz="1800" b="1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id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est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‘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cadrepub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’ </a:t>
            </a: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et </a:t>
            </a:r>
            <a:r>
              <a:rPr lang="en-US" sz="1800" b="1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aussi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tous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les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titres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&lt;</a:t>
            </a: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h2&gt;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[title="fleur"]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Signifie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Tous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les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éléments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avec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l’attribut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title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possédant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la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valeur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‘fleur’.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Exemples de sélecteur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h1[title="special"]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Signifie: Tous les titres h1 possédants un attribut title contenant la valeur ‘special’.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dirty="0" err="1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Trucs</a:t>
            </a:r>
            <a:r>
              <a:rPr lang="en-US" sz="3600" b="0" i="0" u="none" strike="noStrike" cap="none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3600" b="0" i="0" u="none" strike="noStrike" cap="none" dirty="0" err="1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programmation</a:t>
            </a:r>
            <a:endParaRPr lang="en-US"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442" name="Shape 442"/>
          <p:cNvGraphicFramePr/>
          <p:nvPr>
            <p:extLst>
              <p:ext uri="{D42A27DB-BD31-4B8C-83A1-F6EECF244321}">
                <p14:modId xmlns:p14="http://schemas.microsoft.com/office/powerpoint/2010/main" val="3638461704"/>
              </p:ext>
            </p:extLst>
          </p:nvPr>
        </p:nvGraphicFramePr>
        <p:xfrm>
          <a:off x="609600" y="1659661"/>
          <a:ext cx="6348400" cy="4302100"/>
        </p:xfrm>
        <a:graphic>
          <a:graphicData uri="http://schemas.openxmlformats.org/drawingml/2006/table">
            <a:tbl>
              <a:tblPr>
                <a:noFill/>
                <a:tableStyleId>{E5198FB4-0FBD-4B39-A0F5-2FA8AAE9582E}</a:tableStyleId>
              </a:tblPr>
              <a:tblGrid>
                <a:gridCol w="3175000"/>
                <a:gridCol w="3173400"/>
              </a:tblGrid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1" i="0" u="none" dirty="0" smtClean="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CSS (</a:t>
                      </a:r>
                      <a:r>
                        <a:rPr lang="en-US" sz="1800" b="1" i="0" u="none" dirty="0" err="1" smtClean="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avant</a:t>
                      </a:r>
                      <a:r>
                        <a:rPr lang="en-US" sz="1800" b="1" i="0" u="none" dirty="0" smtClean="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)</a:t>
                      </a:r>
                      <a:endParaRPr lang="en-US" sz="1800" b="1" i="0" u="none" dirty="0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70550" marR="705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1" i="0" u="none" dirty="0" smtClean="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CSS (après)</a:t>
                      </a:r>
                      <a:endParaRPr lang="en-US" sz="1800" b="1" i="0" u="none" dirty="0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70550" marR="705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932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h1 {</a:t>
                      </a:r>
                      <a:b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    text-align: center;</a:t>
                      </a:r>
                      <a:b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    color: red;</a:t>
                      </a:r>
                      <a:b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}</a:t>
                      </a:r>
                      <a:b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/>
                      </a:r>
                      <a:b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h2 {</a:t>
                      </a:r>
                      <a:b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    text-align: center;</a:t>
                      </a:r>
                      <a:b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    color: red;</a:t>
                      </a:r>
                      <a:b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}</a:t>
                      </a:r>
                      <a:b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/>
                      </a:r>
                      <a:b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 {</a:t>
                      </a:r>
                      <a:b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    text-align: center;</a:t>
                      </a:r>
                      <a:b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    color: red;</a:t>
                      </a:r>
                      <a:b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}</a:t>
                      </a:r>
                    </a:p>
                  </a:txBody>
                  <a:tcPr marL="70550" marR="705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 dirty="0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h1, h2, p {</a:t>
                      </a:r>
                      <a:br>
                        <a:rPr lang="en-US" sz="1800" b="0" i="0" u="none" dirty="0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r>
                        <a:rPr lang="en-US" sz="1800" b="0" i="0" u="none" dirty="0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    text-align: center;</a:t>
                      </a:r>
                      <a:br>
                        <a:rPr lang="en-US" sz="1800" b="0" i="0" u="none" dirty="0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r>
                        <a:rPr lang="en-US" sz="1800" b="0" i="0" u="none" dirty="0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    color: red;</a:t>
                      </a:r>
                      <a:br>
                        <a:rPr lang="en-US" sz="1800" b="0" i="0" u="none" dirty="0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r>
                        <a:rPr lang="en-US" sz="1800" b="0" i="0" u="none" dirty="0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}</a:t>
                      </a:r>
                    </a:p>
                  </a:txBody>
                  <a:tcPr marL="70550" marR="705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</a:tr>
            </a:tbl>
          </a:graphicData>
        </a:graphic>
      </p:graphicFrame>
      <p:sp>
        <p:nvSpPr>
          <p:cNvPr id="2" name="ZoneTexte 1"/>
          <p:cNvSpPr txBox="1"/>
          <p:nvPr/>
        </p:nvSpPr>
        <p:spPr>
          <a:xfrm>
            <a:off x="2476959" y="6120953"/>
            <a:ext cx="2589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Lequel est le plus facile à lire?</a:t>
            </a:r>
            <a:endParaRPr lang="fr-F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</a:t>
            </a:r>
          </a:p>
        </p:txBody>
      </p:sp>
      <p:graphicFrame>
        <p:nvGraphicFramePr>
          <p:cNvPr id="448" name="Shape 448"/>
          <p:cNvGraphicFramePr/>
          <p:nvPr/>
        </p:nvGraphicFramePr>
        <p:xfrm>
          <a:off x="457200" y="1467075"/>
          <a:ext cx="6797275" cy="3688080"/>
        </p:xfrm>
        <a:graphic>
          <a:graphicData uri="http://schemas.openxmlformats.org/drawingml/2006/table">
            <a:tbl>
              <a:tblPr>
                <a:noFill/>
                <a:tableStyleId>{7D5691F4-C52D-400D-A83B-68F9BF62278F}</a:tableStyleId>
              </a:tblPr>
              <a:tblGrid>
                <a:gridCol w="1658575"/>
                <a:gridCol w="1427675"/>
                <a:gridCol w="371102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Sélecteur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Exemple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L’exemple sélectionne</a:t>
                      </a:r>
                    </a:p>
                  </a:txBody>
                  <a:tcPr marL="0" marR="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balise&gt;balise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div&gt;p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Toutes les balises &lt;p&gt; dont le parent est une balise &lt;div&gt;</a:t>
                      </a:r>
                    </a:p>
                  </a:txBody>
                  <a:tcPr marL="0" marR="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balise+balise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div+p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Toutes les balises &lt;p&gt; placées immédiatement après une balise &lt;div&gt;</a:t>
                      </a:r>
                    </a:p>
                  </a:txBody>
                  <a:tcPr marL="0" marR="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[attribut]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[target]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Tous les éléments avec l’attribut target</a:t>
                      </a:r>
                    </a:p>
                  </a:txBody>
                  <a:tcPr marL="0" marR="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[attribut=valeur]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[target=_blank]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Toutes les balises dont l’attribut target est “_blank”</a:t>
                      </a:r>
                    </a:p>
                  </a:txBody>
                  <a:tcPr marL="0" marR="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[attribut~=valeur]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600" b="0" i="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[title=flower]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600" b="0" i="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Toutes les balises avec un attribut title qui contient des mots séparés par des espaces, l’un de ceux-ci étant ‘fleur’</a:t>
                      </a:r>
                    </a:p>
                  </a:txBody>
                  <a:tcPr marL="0" marR="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[attribut|=langage]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[lang|=en]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Toutes les balises dont l’attribut lang est “en”, même si la valeur contient un caractère (-), comme dans “en-us”.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Exemple (index.html)</a:t>
            </a:r>
          </a:p>
        </p:txBody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&lt;div id="main"&gt;</a:t>
            </a:r>
          </a:p>
          <a:p>
            <a:pPr marL="342900" marR="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&lt;p class="</a:t>
            </a:r>
            <a:r>
              <a:rPr lang="en-US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lettrine</a:t>
            </a: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"&gt;</a:t>
            </a:r>
            <a:r>
              <a:rPr lang="en-US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L'Organisation</a:t>
            </a: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mondiale</a:t>
            </a: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la santé (OMS) </a:t>
            </a:r>
            <a:r>
              <a:rPr lang="en-US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révèle</a:t>
            </a: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samedi</a:t>
            </a: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l'existence</a:t>
            </a: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615 </a:t>
            </a:r>
            <a:r>
              <a:rPr lang="en-US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cas</a:t>
            </a: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confirmés</a:t>
            </a: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grippe A&lt;/p&gt;</a:t>
            </a:r>
            <a:r>
              <a:rPr lang="en-US" dirty="0"/>
              <a:t/>
            </a:r>
            <a:br>
              <a:rPr lang="en-US" dirty="0"/>
            </a:b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&lt;div id="</a:t>
            </a:r>
            <a:r>
              <a:rPr lang="en-US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cadrepub</a:t>
            </a: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"&gt;</a:t>
            </a:r>
            <a:r>
              <a:rPr lang="en-US" dirty="0"/>
              <a:t/>
            </a:r>
            <a:br>
              <a:rPr lang="en-US" dirty="0"/>
            </a:b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&lt;h2&gt;</a:t>
            </a:r>
            <a:r>
              <a:rPr lang="en-US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Publicité</a:t>
            </a: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:&lt;/h2&gt;</a:t>
            </a:r>
            <a:r>
              <a:rPr lang="en-US" dirty="0"/>
              <a:t/>
            </a:r>
            <a:br>
              <a:rPr lang="en-US" dirty="0"/>
            </a:b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&lt;p&gt;</a:t>
            </a:r>
            <a:r>
              <a:rPr lang="en-US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Ceci</a:t>
            </a: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est</a:t>
            </a: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une</a:t>
            </a: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publicité</a:t>
            </a: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.&lt;/p&gt;</a:t>
            </a:r>
            <a:r>
              <a:rPr lang="en-US" dirty="0"/>
              <a:t/>
            </a:r>
            <a:br>
              <a:rPr lang="en-US" dirty="0"/>
            </a:b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&lt;/div&gt;</a:t>
            </a:r>
          </a:p>
          <a:p>
            <a:pPr marL="342900" marR="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&lt;p&gt;L'OMS a </a:t>
            </a:r>
            <a:r>
              <a:rPr lang="en-US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établi</a:t>
            </a: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dans</a:t>
            </a: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ce</a:t>
            </a: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dernier </a:t>
            </a:r>
            <a:r>
              <a:rPr lang="en-US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bilan</a:t>
            </a: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que</a:t>
            </a: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quinze</a:t>
            </a: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pays </a:t>
            </a:r>
            <a:r>
              <a:rPr lang="en-US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étaient</a:t>
            </a: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touchés</a:t>
            </a: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par le H1N1.&lt;/p&gt;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La feuille de style (main.css)</a:t>
            </a:r>
          </a:p>
        </p:txBody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244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#main 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padding: 1px 1em 1px 1em; 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background-color: #FFFFFF; 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b</a:t>
            </a:r>
            <a:r>
              <a:rPr lang="en-US" sz="14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order-left: 1px solid #990000;</a:t>
            </a:r>
          </a:p>
          <a:p>
            <a:pPr marL="342900" marR="0" lvl="0" indent="-34290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  <a:p>
            <a:pPr marL="342900" marR="0" lvl="0" indent="-342900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#main .</a:t>
            </a:r>
            <a:r>
              <a:rPr lang="en-US" sz="14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lettrine:first-letter</a:t>
            </a:r>
            <a:r>
              <a:rPr lang="en-US" sz="14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float:left</a:t>
            </a:r>
            <a:r>
              <a:rPr lang="en-US" sz="14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; 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margin-right:5px; 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font-size:3em; </a:t>
            </a:r>
          </a:p>
          <a:p>
            <a:pPr marL="342900" marR="0" lvl="0" indent="-342900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  <a:p>
            <a:pPr marL="342900" marR="0" lvl="0" indent="-342900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#main p 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F</a:t>
            </a:r>
            <a:r>
              <a:rPr lang="en-US" sz="14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ont-size:12px;</a:t>
            </a:r>
          </a:p>
          <a:p>
            <a:pPr marL="342900" marR="0" lvl="0" indent="-342900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  <a:p>
            <a:pPr marL="342900" marR="0" lvl="0" indent="-342900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#main </a:t>
            </a:r>
            <a:r>
              <a:rPr lang="en-US" sz="14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ul</a:t>
            </a:r>
            <a:r>
              <a:rPr lang="en-US" sz="14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{ font-size:10px; }</a:t>
            </a:r>
          </a:p>
          <a:p>
            <a:pPr marL="342900" marR="0" lvl="0" indent="-342900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h1 { font-size:18px; }</a:t>
            </a:r>
          </a:p>
          <a:p>
            <a:pPr marL="342900" marR="0" lvl="0" indent="-342900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img</a:t>
            </a:r>
            <a:r>
              <a:rPr lang="en-US" sz="14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{ </a:t>
            </a:r>
            <a:r>
              <a:rPr lang="en-US" sz="14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float:left</a:t>
            </a:r>
            <a:r>
              <a:rPr lang="en-US" sz="14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; padding : 0 1em 0 0; text-decoration: none; 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Margin</a:t>
            </a:r>
            <a:r>
              <a:rPr lang="fr-FR" dirty="0" smtClean="0"/>
              <a:t> vs </a:t>
            </a:r>
            <a:r>
              <a:rPr lang="fr-FR" dirty="0" err="1" smtClean="0"/>
              <a:t>padging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943" y="3820086"/>
            <a:ext cx="5486068" cy="2957973"/>
          </a:xfrm>
          <a:prstGeom prst="rect">
            <a:avLst/>
          </a:prstGeom>
        </p:spPr>
      </p:pic>
      <p:sp>
        <p:nvSpPr>
          <p:cNvPr id="8" name="Shape 213"/>
          <p:cNvSpPr txBox="1">
            <a:spLocks/>
          </p:cNvSpPr>
          <p:nvPr/>
        </p:nvSpPr>
        <p:spPr>
          <a:xfrm>
            <a:off x="609600" y="1417637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fr-FR" sz="1800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Margin</a:t>
            </a:r>
            <a:r>
              <a:rPr lang="fr-FR" sz="1800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 se trouve à l’extérieur de l’élément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fr-FR" sz="1800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Padding</a:t>
            </a:r>
            <a:r>
              <a:rPr lang="fr-FR" sz="1800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 se trouve à l’intérieur de l’élément</a:t>
            </a:r>
            <a:endParaRPr lang="fr-FR" sz="1800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79999"/>
              <a:buFont typeface="Noto Sans Symbols"/>
              <a:buChar char="▶"/>
            </a:pPr>
            <a:endParaRPr lang="fr-FR" sz="1800" dirty="0" smtClean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fr-FR" sz="1800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Il est </a:t>
            </a:r>
            <a:r>
              <a:rPr lang="fr-FR" sz="1800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recommendé</a:t>
            </a:r>
            <a:r>
              <a:rPr lang="fr-FR" sz="1800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favoriser le </a:t>
            </a:r>
            <a:r>
              <a:rPr lang="fr-FR" sz="1800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padding</a:t>
            </a:r>
            <a:r>
              <a:rPr lang="fr-FR" sz="1800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par rapport au </a:t>
            </a:r>
            <a:r>
              <a:rPr lang="fr-FR" sz="1800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margin</a:t>
            </a:r>
            <a:r>
              <a:rPr lang="fr-FR" sz="1800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 Il en est plus facile de gérer l’emplacement des éléments de la page</a:t>
            </a:r>
            <a:r>
              <a:rPr lang="fr-FR" sz="1800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3697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Laboratoire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dirty="0"/>
              <a:t>Faire le </a:t>
            </a:r>
            <a:r>
              <a:rPr lang="en-US" dirty="0" err="1"/>
              <a:t>laboratoire</a:t>
            </a:r>
            <a:r>
              <a:rPr lang="en-US" dirty="0"/>
              <a:t> </a:t>
            </a:r>
            <a:r>
              <a:rPr lang="en-US" dirty="0" smtClean="0"/>
              <a:t>laboratoire2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Aujourd’hui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Encore plus de CSS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Les </a:t>
            </a:r>
            <a:r>
              <a:rPr lang="en-US" sz="1800" b="0" i="0" u="none" strike="noStrike" cap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différents</a:t>
            </a:r>
            <a:r>
              <a:rPr lang="en-US" sz="1800" b="0" i="0" u="none" strike="noStrike" cap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sélecteurs</a:t>
            </a:r>
            <a:endParaRPr lang="en-US" sz="1800" b="0" i="0" u="none" strike="noStrike" cap="none" dirty="0" smtClean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dirty="0" smtClean="0"/>
              <a:t>Padding </a:t>
            </a:r>
            <a:r>
              <a:rPr lang="en-US" dirty="0" err="1" smtClean="0"/>
              <a:t>vs</a:t>
            </a:r>
            <a:r>
              <a:rPr lang="en-US" dirty="0" smtClean="0"/>
              <a:t> mapping</a:t>
            </a:r>
            <a:endParaRPr lang="en-US" sz="1800" b="0" i="0" u="none" strike="noStrike" cap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CSS: le sélecteur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Il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existe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3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façons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faire un </a:t>
            </a:r>
            <a:r>
              <a:rPr lang="en-US" sz="1800" b="1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sélecteur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Chaque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manière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détermine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sur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quelle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(s)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(s) les </a:t>
            </a:r>
            <a:r>
              <a:rPr lang="en-US" sz="1800" b="1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propriétés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du </a:t>
            </a:r>
            <a:r>
              <a:rPr lang="en-US" sz="1800" b="1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sélecteur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vont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s’appliquer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selecteur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{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propriété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: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valeur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; }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CSS: le sélecteur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sélecteur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fait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référence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aux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HTML par son…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AutoNum type="arabicPeriod"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attribut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id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(#)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AutoNum type="arabicPeriod"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attribut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class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(.)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AutoNum type="arabicPeriod"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nom de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 dernier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cours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nous </a:t>
            </a:r>
            <a:r>
              <a:rPr lang="en-US" dirty="0" err="1" smtClean="0"/>
              <a:t>avons</a:t>
            </a:r>
            <a:r>
              <a:rPr lang="en-US" dirty="0" smtClean="0"/>
              <a:t> </a:t>
            </a:r>
            <a:r>
              <a:rPr lang="en-US" dirty="0" err="1" smtClean="0"/>
              <a:t>utilisé</a:t>
            </a:r>
            <a:r>
              <a:rPr lang="en-US" dirty="0" smtClean="0"/>
              <a:t> la 3e </a:t>
            </a:r>
            <a:r>
              <a:rPr lang="en-US" dirty="0" err="1" smtClean="0"/>
              <a:t>méthode</a:t>
            </a:r>
            <a:r>
              <a:rPr lang="en-US" dirty="0" smtClean="0"/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Les 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2 premières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façons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nécessite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d’adapter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le code HTML.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CSS: le </a:t>
            </a:r>
            <a:r>
              <a:rPr lang="en-US" sz="36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sélecteur</a:t>
            </a:r>
            <a:endParaRPr lang="en-US"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AutoNum type="arabicPeriod"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attribut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id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(#): pour modifier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l’apparence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d’une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seule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AutoNum type="arabicPeriod"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attribut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class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(.): pour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appliquer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un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même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sélecteur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sur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plusieurs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différentes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endParaRPr lang="en-US" dirty="0"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AutoNum type="arabicPeriod"/>
            </a:pP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nom 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 pour modifier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l’apparence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toutes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les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la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même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famille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CSS: le sélecteur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Exemples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#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monId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{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propriété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: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valeur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}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Class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maClasse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{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propriété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: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valeur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}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Nom de </a:t>
            </a:r>
            <a:r>
              <a:rPr lang="en-US" sz="1800" b="1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</a:t>
            </a:r>
            <a:endParaRPr lang="en-US" sz="1800" b="1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 {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propriété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: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valeur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}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CSS: le sélecteur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sélecteur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CSS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s’adresse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à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certaine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HTML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par 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son id (#)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par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sa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classe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(.)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Il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faut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donc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spécifier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en HTML, les id et les classes.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1497</Words>
  <Application>Microsoft Macintosh PowerPoint</Application>
  <PresentationFormat>Présentation à l'écran (4:3)</PresentationFormat>
  <Paragraphs>254</Paragraphs>
  <Slides>39</Slides>
  <Notes>34</Notes>
  <HiddenSlides>0</HiddenSlides>
  <MMClips>0</MMClips>
  <ScaleCrop>false</ScaleCrop>
  <HeadingPairs>
    <vt:vector size="4" baseType="variant">
      <vt:variant>
        <vt:lpstr>Thème</vt:lpstr>
      </vt:variant>
      <vt:variant>
        <vt:i4>4</vt:i4>
      </vt:variant>
      <vt:variant>
        <vt:lpstr>Titres des diapositives</vt:lpstr>
      </vt:variant>
      <vt:variant>
        <vt:i4>39</vt:i4>
      </vt:variant>
    </vt:vector>
  </HeadingPairs>
  <TitlesOfParts>
    <vt:vector size="43" baseType="lpstr">
      <vt:lpstr>1_Facet</vt:lpstr>
      <vt:lpstr>Facet</vt:lpstr>
      <vt:lpstr>2_Facet</vt:lpstr>
      <vt:lpstr>3_Facet</vt:lpstr>
      <vt:lpstr>HTML  Encore plus de CSS</vt:lpstr>
      <vt:lpstr>Retour sur la semaine dernière</vt:lpstr>
      <vt:lpstr>Trucs de programmation</vt:lpstr>
      <vt:lpstr>Aujourd’hui</vt:lpstr>
      <vt:lpstr>CSS: le sélecteur</vt:lpstr>
      <vt:lpstr>CSS: le sélecteur</vt:lpstr>
      <vt:lpstr>CSS: le sélecteur</vt:lpstr>
      <vt:lpstr>CSS: le sélecteur</vt:lpstr>
      <vt:lpstr>CSS: le sélecteur</vt:lpstr>
      <vt:lpstr>Adapter le HTML au CSS</vt:lpstr>
      <vt:lpstr>1. L’attribut HTML id</vt:lpstr>
      <vt:lpstr>1. L’attribut HTML id</vt:lpstr>
      <vt:lpstr>1. L’attribut HTML id</vt:lpstr>
      <vt:lpstr>2. L’attribut HTML class</vt:lpstr>
      <vt:lpstr>2. L’attribut HTML class</vt:lpstr>
      <vt:lpstr>2. L’attribut HTML class</vt:lpstr>
      <vt:lpstr>2. L’attribut HTML class</vt:lpstr>
      <vt:lpstr>Trucs de programmation</vt:lpstr>
      <vt:lpstr>Trucs de programmation</vt:lpstr>
      <vt:lpstr>3. Nom de balise</vt:lpstr>
      <vt:lpstr>CSS: le sélecteur</vt:lpstr>
      <vt:lpstr>CSS</vt:lpstr>
      <vt:lpstr>CSS</vt:lpstr>
      <vt:lpstr>CSS</vt:lpstr>
      <vt:lpstr>CSS</vt:lpstr>
      <vt:lpstr>CSS</vt:lpstr>
      <vt:lpstr>CSS</vt:lpstr>
      <vt:lpstr>CSS</vt:lpstr>
      <vt:lpstr>CSS</vt:lpstr>
      <vt:lpstr>Exemples de sélecteur</vt:lpstr>
      <vt:lpstr>Exemples de sélecteur</vt:lpstr>
      <vt:lpstr>Exemples de sélecteur</vt:lpstr>
      <vt:lpstr>Exemples de sélecteur</vt:lpstr>
      <vt:lpstr>Trucs de programmation</vt:lpstr>
      <vt:lpstr>CSS</vt:lpstr>
      <vt:lpstr>Exemple (index.html)</vt:lpstr>
      <vt:lpstr>La feuille de style (main.css)</vt:lpstr>
      <vt:lpstr>Margin vs padging</vt:lpstr>
      <vt:lpstr>Laboratoire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 Encore plus de CSS</dc:title>
  <cp:lastModifiedBy>Guillaume Croteau</cp:lastModifiedBy>
  <cp:revision>38</cp:revision>
  <dcterms:modified xsi:type="dcterms:W3CDTF">2017-03-01T01:42:14Z</dcterms:modified>
</cp:coreProperties>
</file>