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1" r:id="rId4"/>
    <p:sldId id="263" r:id="rId5"/>
    <p:sldId id="260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88A5"/>
    <a:srgbClr val="2B5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2.sv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sv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2.sv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.sv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12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2.svg"/><Relationship Id="rId5" Type="http://schemas.openxmlformats.org/officeDocument/2006/relationships/image" Target="../media/image18.svg"/><Relationship Id="rId15" Type="http://schemas.openxmlformats.org/officeDocument/2006/relationships/image" Target="../media/image10.svg"/><Relationship Id="rId10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8.svg"/><Relationship Id="rId1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6.sv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12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2.svg"/><Relationship Id="rId5" Type="http://schemas.openxmlformats.org/officeDocument/2006/relationships/image" Target="../media/image12.svg"/><Relationship Id="rId15" Type="http://schemas.openxmlformats.org/officeDocument/2006/relationships/image" Target="../media/image10.svg"/><Relationship Id="rId10" Type="http://schemas.openxmlformats.org/officeDocument/2006/relationships/image" Target="../media/image1.png"/><Relationship Id="rId4" Type="http://schemas.openxmlformats.org/officeDocument/2006/relationships/image" Target="../media/image11.png"/><Relationship Id="rId9" Type="http://schemas.openxmlformats.org/officeDocument/2006/relationships/image" Target="../media/image20.svg"/><Relationship Id="rId1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0.sv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12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2.sv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20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0.svg"/><Relationship Id="rId5" Type="http://schemas.openxmlformats.org/officeDocument/2006/relationships/image" Target="../media/image12.sv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20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5F23D59-8129-4EBF-AC27-86B5231605D6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4B8D40B0-5352-44E8-91B7-4064639C5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98CF3B94-0EE2-4536-9515-51C5AB021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A522A0BD-AA73-4BC2-8B6D-77BFB91A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F7879CF3-32C1-4EA6-9AA9-03A65B221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3C5667B2-2EA3-47A4-8045-14290B18D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40D7C2B5-FE51-47E1-BC9F-69CDD46BB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9992D771-9466-4429-B985-ED7750641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476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D162BDF-390F-4AA0-9FC7-F25E985C19B8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62BCC5E7-96D2-4967-B1D5-FF92FFC46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5B229B02-6830-4265-B62D-903F7B571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17F4DF15-D34C-49F5-968B-0E62C7A10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1EF19FB3-EA59-47EB-958A-BC2FF4D06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348548DF-78D7-4805-8C20-C0BBACCFA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F089138C-36F1-4C1C-8AA2-E7C5DA15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D9BE400B-4A09-4A9C-8120-CA7B0926D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692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9276DA7-0C3F-41D1-8BE1-0B294665BA0E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AD5AF35A-CC35-40B0-AE1B-01E332B07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98AC4F04-22FB-46F7-ADAD-D95129A35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60B505DA-23AC-46B9-9093-5A9CB927F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194D26AE-57C3-456B-8BD2-85AEC5E78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3FC1B3D7-8E75-406E-9DC3-ED85565EF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2947C4C5-0675-4160-9B42-56EE00E94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F51D807C-4D39-4591-8906-412802A30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473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698ABEC-714B-44A2-9DC9-2930A2788ACA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2E6E96E3-DED1-4651-842E-4C8B587DE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1DD122FC-13FA-4CC3-9E42-FC73154B1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2B60AD64-8C29-432F-8691-1E368DEB7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314B3BE4-64CF-4C76-8374-0AD31E1CE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B88E96D8-0047-46E6-9F63-0F3EBF564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A108527F-9498-4534-AA90-E76E2602D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E1074247-75FD-4F7B-AAEF-E33905229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31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6F2FD31-63E1-4E79-92A3-B2628870715A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4D597804-4E6F-4065-975C-90A530A8B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0183EE30-5EFA-4B6A-BE32-7C03A8992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C198001D-E465-4C3A-BFA9-6204B539B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FB9F9DAF-40F6-40F9-9D9F-80638D883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DCA3ADAE-0EB6-4C9B-A5AA-4C6D84EFE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54EC21C1-264E-434A-976D-2E6DB8C69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9AFF93A7-5076-481D-A949-2B922DFA2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031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5731CC2-BE8B-4047-B44D-34D0685D60D2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DFA7449C-F25B-4D13-AB1F-1E38B2833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629172CF-CFC5-4717-A4E2-7E79E53A7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C42DA777-71AE-44EC-AD6A-C43F2F93E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51B45067-E626-434C-8500-357E7752C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B56E4B88-A472-49BC-8B8E-796302B86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9EDA65B9-85B3-4447-8DE4-1CA56367E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4AA14C2A-C147-4535-9E16-82D2B281F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082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5731CC2-BE8B-4047-B44D-34D0685D60D2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DFA7449C-F25B-4D13-AB1F-1E38B2833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629172CF-CFC5-4717-A4E2-7E79E53A7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C42DA777-71AE-44EC-AD6A-C43F2F93E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51B45067-E626-434C-8500-357E7752C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B56E4B88-A472-49BC-8B8E-796302B86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9EDA65B9-85B3-4447-8DE4-1CA56367E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4AA14C2A-C147-4535-9E16-82D2B281F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093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0E4FC5B-7693-481F-9C62-BF83D1933586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8741A9AC-6172-4493-9EB1-8DD954FC6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DBF718F0-B246-46FF-BA3B-A392BC779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1B0CE30E-E926-424C-8B2D-0F963A81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D86847D2-67D8-4737-8FE8-9A9810ADA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3B9A7C50-6136-4397-86D5-5E3EA7431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BFB4A836-3B81-4645-B422-4CB39C095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06502AA5-08D7-4B3D-BB72-E00E2B4EB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877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7387B395-AA54-4642-875A-B25565FF136A}"/>
              </a:ext>
            </a:extLst>
          </p:cNvPr>
          <p:cNvSpPr/>
          <p:nvPr/>
        </p:nvSpPr>
        <p:spPr>
          <a:xfrm>
            <a:off x="0" y="5745018"/>
            <a:ext cx="12192000" cy="1115679"/>
          </a:xfrm>
          <a:prstGeom prst="rect">
            <a:avLst/>
          </a:prstGeom>
          <a:gradFill flip="none" rotWithShape="1">
            <a:gsLst>
              <a:gs pos="16000">
                <a:schemeClr val="bg1">
                  <a:alpha val="82000"/>
                </a:schemeClr>
              </a:gs>
              <a:gs pos="57000">
                <a:srgbClr val="6988A5"/>
              </a:gs>
              <a:gs pos="100000">
                <a:srgbClr val="2B588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5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5" r:id="rId3"/>
    <p:sldLayoutId id="2147483654" r:id="rId4"/>
    <p:sldLayoutId id="2147483653" r:id="rId5"/>
    <p:sldLayoutId id="2147483652" r:id="rId6"/>
    <p:sldLayoutId id="2147483657" r:id="rId7"/>
    <p:sldLayoutId id="214748365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hyperlink" Target="https://bitpage.de/die-dhl-packstation-erklaert/" TargetMode="External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11" Type="http://schemas.openxmlformats.org/officeDocument/2006/relationships/image" Target="../media/image26.svg"/><Relationship Id="rId5" Type="http://schemas.openxmlformats.org/officeDocument/2006/relationships/image" Target="../media/image38.svg"/><Relationship Id="rId10" Type="http://schemas.openxmlformats.org/officeDocument/2006/relationships/image" Target="../media/image25.png"/><Relationship Id="rId4" Type="http://schemas.openxmlformats.org/officeDocument/2006/relationships/image" Target="../media/image37.png"/><Relationship Id="rId9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4604090A-E5C5-49E9-AC34-14EAB849848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2" y="361009"/>
            <a:ext cx="1016635" cy="102108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DC8E7A28-5F03-42D9-B648-22658169BCAE}"/>
              </a:ext>
            </a:extLst>
          </p:cNvPr>
          <p:cNvSpPr txBox="1"/>
          <p:nvPr/>
        </p:nvSpPr>
        <p:spPr>
          <a:xfrm>
            <a:off x="1612557" y="415196"/>
            <a:ext cx="2045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2B5880"/>
                </a:solidFill>
                <a:latin typeface="MS Reference Sans Serif" panose="020B0604030504040204" pitchFamily="34" charset="0"/>
              </a:rPr>
              <a:t>KSP</a:t>
            </a:r>
          </a:p>
          <a:p>
            <a:r>
              <a:rPr lang="en-GB" sz="2400" dirty="0">
                <a:solidFill>
                  <a:srgbClr val="2B5880"/>
                </a:solidFill>
                <a:latin typeface="MS Reference Sans Serif" panose="020B0604030504040204" pitchFamily="34" charset="0"/>
              </a:rPr>
              <a:t>IT-Solutions</a:t>
            </a:r>
          </a:p>
          <a:p>
            <a:endParaRPr lang="en-GB" sz="2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A18831A-0B8D-46A1-989F-8536FB91ED41}"/>
              </a:ext>
            </a:extLst>
          </p:cNvPr>
          <p:cNvSpPr txBox="1"/>
          <p:nvPr/>
        </p:nvSpPr>
        <p:spPr>
          <a:xfrm>
            <a:off x="8533629" y="268684"/>
            <a:ext cx="30149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Rent</a:t>
            </a:r>
            <a:r>
              <a:rPr lang="de-DE" sz="48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 a Tool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97A0560-676C-42D8-BBD8-05F312BD6EE4}"/>
              </a:ext>
            </a:extLst>
          </p:cNvPr>
          <p:cNvSpPr/>
          <p:nvPr/>
        </p:nvSpPr>
        <p:spPr>
          <a:xfrm>
            <a:off x="1966345" y="2382718"/>
            <a:ext cx="79951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b="1" dirty="0">
                <a:solidFill>
                  <a:srgbClr val="2B5880"/>
                </a:solidFill>
              </a:rPr>
              <a:t>Entwicklung und Implementierung</a:t>
            </a:r>
          </a:p>
          <a:p>
            <a:pPr algn="ctr"/>
            <a:r>
              <a:rPr lang="de-DE" sz="3600" b="1" dirty="0">
                <a:solidFill>
                  <a:srgbClr val="2B5880"/>
                </a:solidFill>
              </a:rPr>
              <a:t>Eines Java Projektes für einen Werkzeugverleih</a:t>
            </a:r>
          </a:p>
          <a:p>
            <a:pPr algn="ctr"/>
            <a:endParaRPr lang="de-DE" sz="3600" b="1" dirty="0">
              <a:solidFill>
                <a:srgbClr val="2B58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5803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42F3D67-AE97-48EB-A5F7-80DA15E3CF28}"/>
              </a:ext>
            </a:extLst>
          </p:cNvPr>
          <p:cNvSpPr txBox="1"/>
          <p:nvPr/>
        </p:nvSpPr>
        <p:spPr>
          <a:xfrm>
            <a:off x="1109571" y="1743555"/>
            <a:ext cx="312091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2B5880"/>
                </a:solidFill>
              </a:rPr>
              <a:t>Team:</a:t>
            </a:r>
            <a:br>
              <a:rPr lang="de-DE" sz="3600" b="1" dirty="0">
                <a:solidFill>
                  <a:srgbClr val="2B5880"/>
                </a:solidFill>
              </a:rPr>
            </a:br>
            <a:r>
              <a:rPr lang="de-DE" sz="2800" b="1" dirty="0">
                <a:solidFill>
                  <a:srgbClr val="2B5880"/>
                </a:solidFill>
              </a:rPr>
              <a:t>Marco Petzold</a:t>
            </a:r>
          </a:p>
          <a:p>
            <a:r>
              <a:rPr lang="de-DE" sz="2800" b="1" dirty="0">
                <a:solidFill>
                  <a:srgbClr val="2B5880"/>
                </a:solidFill>
              </a:rPr>
              <a:t>Christian König</a:t>
            </a:r>
          </a:p>
          <a:p>
            <a:r>
              <a:rPr lang="de-DE" sz="2800" b="1" dirty="0">
                <a:solidFill>
                  <a:srgbClr val="2B5880"/>
                </a:solidFill>
              </a:rPr>
              <a:t>Danny Steinbrecher</a:t>
            </a:r>
          </a:p>
          <a:p>
            <a:r>
              <a:rPr lang="de-DE" sz="2800" b="1" dirty="0">
                <a:solidFill>
                  <a:srgbClr val="2B5880"/>
                </a:solidFill>
              </a:rPr>
              <a:t>Bilal </a:t>
            </a:r>
            <a:r>
              <a:rPr lang="de-DE" sz="2800" b="1" dirty="0" err="1">
                <a:solidFill>
                  <a:srgbClr val="2B5880"/>
                </a:solidFill>
              </a:rPr>
              <a:t>Alnani</a:t>
            </a:r>
            <a:endParaRPr lang="en-GB" sz="3600" b="1" dirty="0">
              <a:solidFill>
                <a:srgbClr val="2B5880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50FF17-72C0-4436-B594-B7152A4329AF}"/>
              </a:ext>
            </a:extLst>
          </p:cNvPr>
          <p:cNvSpPr txBox="1"/>
          <p:nvPr/>
        </p:nvSpPr>
        <p:spPr>
          <a:xfrm>
            <a:off x="1109571" y="312241"/>
            <a:ext cx="30149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Rent</a:t>
            </a:r>
            <a:r>
              <a:rPr lang="de-DE" sz="48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 a Tool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29574D-EFF8-4E99-8B8D-EE195928997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80" y="2091837"/>
            <a:ext cx="1016635" cy="102108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94C3252-5966-4012-879B-7B32CDB63F57}"/>
              </a:ext>
            </a:extLst>
          </p:cNvPr>
          <p:cNvSpPr txBox="1"/>
          <p:nvPr/>
        </p:nvSpPr>
        <p:spPr>
          <a:xfrm>
            <a:off x="7512615" y="2146024"/>
            <a:ext cx="2045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2B5880"/>
                </a:solidFill>
                <a:latin typeface="MS Reference Sans Serif" panose="020B0604030504040204" pitchFamily="34" charset="0"/>
              </a:rPr>
              <a:t>KSP</a:t>
            </a:r>
          </a:p>
          <a:p>
            <a:r>
              <a:rPr lang="en-GB" sz="2400" dirty="0">
                <a:solidFill>
                  <a:srgbClr val="2B5880"/>
                </a:solidFill>
                <a:latin typeface="MS Reference Sans Serif" panose="020B0604030504040204" pitchFamily="34" charset="0"/>
              </a:rPr>
              <a:t>IT-Solutions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5607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16C5E53-DC7D-47A8-9BCB-04FFA895EA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3636"/>
            <a:ext cx="5761978" cy="38413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E67782F-5946-496F-8826-E3544095B546}"/>
              </a:ext>
            </a:extLst>
          </p:cNvPr>
          <p:cNvSpPr txBox="1"/>
          <p:nvPr/>
        </p:nvSpPr>
        <p:spPr>
          <a:xfrm rot="702557">
            <a:off x="10590460" y="4720255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3"/>
              </a:rPr>
              <a:t>Quelle: bitpage.de</a:t>
            </a:r>
            <a:endParaRPr lang="de-DE" sz="1000" dirty="0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C11C334-2266-4838-A33B-792688B61A93}"/>
              </a:ext>
            </a:extLst>
          </p:cNvPr>
          <p:cNvGrpSpPr/>
          <p:nvPr/>
        </p:nvGrpSpPr>
        <p:grpSpPr>
          <a:xfrm>
            <a:off x="1823237" y="1293584"/>
            <a:ext cx="1835142" cy="1206985"/>
            <a:chOff x="3598676" y="1740379"/>
            <a:chExt cx="1835142" cy="1206985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175996B6-2E9A-4CA2-B231-9AAD8B6F1479}"/>
                </a:ext>
              </a:extLst>
            </p:cNvPr>
            <p:cNvGrpSpPr/>
            <p:nvPr/>
          </p:nvGrpSpPr>
          <p:grpSpPr>
            <a:xfrm>
              <a:off x="3598676" y="1740379"/>
              <a:ext cx="1522309" cy="1206985"/>
              <a:chOff x="2036768" y="1347187"/>
              <a:chExt cx="1522309" cy="1206985"/>
            </a:xfrm>
          </p:grpSpPr>
          <p:pic>
            <p:nvPicPr>
              <p:cNvPr id="17" name="Grafik 16" descr="Zuhause">
                <a:extLst>
                  <a:ext uri="{FF2B5EF4-FFF2-40B4-BE49-F238E27FC236}">
                    <a16:creationId xmlns:a16="http://schemas.microsoft.com/office/drawing/2014/main" id="{484E1F3F-1545-4BA0-8BA4-41A5F9C557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36768" y="134718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28A0D7BA-5611-4857-A02C-FF27C033180A}"/>
                  </a:ext>
                </a:extLst>
              </p:cNvPr>
              <p:cNvSpPr txBox="1"/>
              <p:nvPr/>
            </p:nvSpPr>
            <p:spPr>
              <a:xfrm>
                <a:off x="2336690" y="2184840"/>
                <a:ext cx="1222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err="1"/>
                  <a:t>Rent</a:t>
                </a:r>
                <a:r>
                  <a:rPr lang="de-DE" dirty="0"/>
                  <a:t> a Tool</a:t>
                </a:r>
              </a:p>
            </p:txBody>
          </p:sp>
        </p:grpSp>
        <p:pic>
          <p:nvPicPr>
            <p:cNvPr id="20" name="Grafik 19" descr="Fabrik">
              <a:extLst>
                <a:ext uri="{FF2B5EF4-FFF2-40B4-BE49-F238E27FC236}">
                  <a16:creationId xmlns:a16="http://schemas.microsoft.com/office/drawing/2014/main" id="{37B64965-4921-44EB-8BEC-F47DEC0CD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19418" y="1812476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5102E2C8-A53F-4808-A5B0-0260D24A8BF4}"/>
              </a:ext>
            </a:extLst>
          </p:cNvPr>
          <p:cNvSpPr/>
          <p:nvPr/>
        </p:nvSpPr>
        <p:spPr>
          <a:xfrm>
            <a:off x="433003" y="1050226"/>
            <a:ext cx="5036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Ausgangspunkt des Projektes / Firma „</a:t>
            </a:r>
            <a:r>
              <a:rPr lang="de-DE" b="1" dirty="0" err="1"/>
              <a:t>Rent</a:t>
            </a:r>
            <a:r>
              <a:rPr lang="de-DE" b="1" dirty="0"/>
              <a:t> a Tool“</a:t>
            </a: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BE98B80C-783B-4ACB-91BB-8395F64674EF}"/>
              </a:ext>
            </a:extLst>
          </p:cNvPr>
          <p:cNvGrpSpPr/>
          <p:nvPr/>
        </p:nvGrpSpPr>
        <p:grpSpPr>
          <a:xfrm>
            <a:off x="1154986" y="3835855"/>
            <a:ext cx="2420295" cy="1628324"/>
            <a:chOff x="2776743" y="4021915"/>
            <a:chExt cx="2420295" cy="1628324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A395119-A4CA-4019-B860-36B5CA428133}"/>
                </a:ext>
              </a:extLst>
            </p:cNvPr>
            <p:cNvSpPr/>
            <p:nvPr/>
          </p:nvSpPr>
          <p:spPr>
            <a:xfrm>
              <a:off x="3587846" y="4021915"/>
              <a:ext cx="5998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b="1" dirty="0">
                  <a:sym typeface="Wingdings" panose="05000000000000000000" pitchFamily="2" charset="2"/>
                </a:rPr>
                <a:t>Idee</a:t>
              </a:r>
              <a:endParaRPr lang="de-DE" b="1" dirty="0"/>
            </a:p>
          </p:txBody>
        </p:sp>
        <p:pic>
          <p:nvPicPr>
            <p:cNvPr id="27" name="Grafik 26" descr="Kopf mit Zahnrädern">
              <a:extLst>
                <a:ext uri="{FF2B5EF4-FFF2-40B4-BE49-F238E27FC236}">
                  <a16:creationId xmlns:a16="http://schemas.microsoft.com/office/drawing/2014/main" id="{EFB4C544-DC96-4BE3-A8D0-885B3C321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76743" y="4410508"/>
              <a:ext cx="914400" cy="914400"/>
            </a:xfrm>
            <a:prstGeom prst="rect">
              <a:avLst/>
            </a:prstGeom>
          </p:spPr>
        </p:pic>
        <p:pic>
          <p:nvPicPr>
            <p:cNvPr id="29" name="Grafik 28" descr="Gruppenbrainstorming">
              <a:extLst>
                <a:ext uri="{FF2B5EF4-FFF2-40B4-BE49-F238E27FC236}">
                  <a16:creationId xmlns:a16="http://schemas.microsoft.com/office/drawing/2014/main" id="{B1957259-2093-409C-9A55-5BC706AE7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89056" y="4735839"/>
              <a:ext cx="914400" cy="914400"/>
            </a:xfrm>
            <a:prstGeom prst="rect">
              <a:avLst/>
            </a:prstGeom>
          </p:spPr>
        </p:pic>
        <p:pic>
          <p:nvPicPr>
            <p:cNvPr id="35" name="Grafik 34" descr="Puzzleteile">
              <a:extLst>
                <a:ext uri="{FF2B5EF4-FFF2-40B4-BE49-F238E27FC236}">
                  <a16:creationId xmlns:a16="http://schemas.microsoft.com/office/drawing/2014/main" id="{1D2CDC09-ADC2-49C3-9A92-B9A48568E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82638" y="4327985"/>
              <a:ext cx="914400" cy="914400"/>
            </a:xfrm>
            <a:prstGeom prst="rect">
              <a:avLst/>
            </a:prstGeom>
          </p:spPr>
        </p:pic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98D0EAFD-12F6-4C62-8D1E-80A42AC143F8}"/>
              </a:ext>
            </a:extLst>
          </p:cNvPr>
          <p:cNvGrpSpPr/>
          <p:nvPr/>
        </p:nvGrpSpPr>
        <p:grpSpPr>
          <a:xfrm>
            <a:off x="3919602" y="2962459"/>
            <a:ext cx="1742593" cy="1199014"/>
            <a:chOff x="1621275" y="2955005"/>
            <a:chExt cx="1742593" cy="1199014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4CFEDBC-995B-4294-A08D-FAD4B0375BE8}"/>
                </a:ext>
              </a:extLst>
            </p:cNvPr>
            <p:cNvSpPr/>
            <p:nvPr/>
          </p:nvSpPr>
          <p:spPr>
            <a:xfrm>
              <a:off x="1621275" y="2955005"/>
              <a:ext cx="17425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b="1" dirty="0"/>
                <a:t>Problemstellung</a:t>
              </a:r>
            </a:p>
          </p:txBody>
        </p:sp>
        <p:pic>
          <p:nvPicPr>
            <p:cNvPr id="41" name="Grafik 40" descr="Blitz">
              <a:extLst>
                <a:ext uri="{FF2B5EF4-FFF2-40B4-BE49-F238E27FC236}">
                  <a16:creationId xmlns:a16="http://schemas.microsoft.com/office/drawing/2014/main" id="{C075CFF9-E2C8-46BD-98E8-D0CCC86D5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019670" y="3239619"/>
              <a:ext cx="914400" cy="914400"/>
            </a:xfrm>
            <a:prstGeom prst="rect">
              <a:avLst/>
            </a:prstGeom>
          </p:spPr>
        </p:pic>
      </p:grpSp>
      <p:cxnSp>
        <p:nvCxnSpPr>
          <p:cNvPr id="48" name="Verbinder: gekrümmt 47">
            <a:extLst>
              <a:ext uri="{FF2B5EF4-FFF2-40B4-BE49-F238E27FC236}">
                <a16:creationId xmlns:a16="http://schemas.microsoft.com/office/drawing/2014/main" id="{876B44C7-1E02-4DF3-8D0F-7D08B279EA35}"/>
              </a:ext>
            </a:extLst>
          </p:cNvPr>
          <p:cNvCxnSpPr>
            <a:cxnSpLocks/>
            <a:stCxn id="20" idx="3"/>
            <a:endCxn id="23" idx="0"/>
          </p:cNvCxnSpPr>
          <p:nvPr/>
        </p:nvCxnSpPr>
        <p:spPr>
          <a:xfrm>
            <a:off x="3658379" y="1822881"/>
            <a:ext cx="1132520" cy="1139578"/>
          </a:xfrm>
          <a:prstGeom prst="curvedConnector2">
            <a:avLst/>
          </a:prstGeom>
          <a:ln w="76200">
            <a:solidFill>
              <a:srgbClr val="2B58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krümmt 50">
            <a:extLst>
              <a:ext uri="{FF2B5EF4-FFF2-40B4-BE49-F238E27FC236}">
                <a16:creationId xmlns:a16="http://schemas.microsoft.com/office/drawing/2014/main" id="{D9BF7D43-6C93-4822-9BCD-2AEA4A30BD57}"/>
              </a:ext>
            </a:extLst>
          </p:cNvPr>
          <p:cNvCxnSpPr>
            <a:cxnSpLocks/>
            <a:stCxn id="23" idx="1"/>
            <a:endCxn id="22" idx="0"/>
          </p:cNvCxnSpPr>
          <p:nvPr/>
        </p:nvCxnSpPr>
        <p:spPr>
          <a:xfrm rot="10800000" flipV="1">
            <a:off x="2266012" y="3147125"/>
            <a:ext cx="1653591" cy="688730"/>
          </a:xfrm>
          <a:prstGeom prst="curvedConnector2">
            <a:avLst/>
          </a:prstGeom>
          <a:ln w="76200">
            <a:solidFill>
              <a:srgbClr val="2B58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79449A00-80C5-4FB8-8290-8DC0DFEA8197}"/>
              </a:ext>
            </a:extLst>
          </p:cNvPr>
          <p:cNvSpPr txBox="1"/>
          <p:nvPr/>
        </p:nvSpPr>
        <p:spPr>
          <a:xfrm>
            <a:off x="0" y="12713"/>
            <a:ext cx="3646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B5880"/>
                </a:solidFill>
              </a:rPr>
              <a:t>Projektidee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59597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4454471F-F266-4936-B387-474FF39CB158}"/>
              </a:ext>
            </a:extLst>
          </p:cNvPr>
          <p:cNvGrpSpPr/>
          <p:nvPr/>
        </p:nvGrpSpPr>
        <p:grpSpPr>
          <a:xfrm>
            <a:off x="1248150" y="359737"/>
            <a:ext cx="3084435" cy="1692112"/>
            <a:chOff x="1525066" y="3071429"/>
            <a:chExt cx="2153484" cy="1208417"/>
          </a:xfrm>
        </p:grpSpPr>
        <p:pic>
          <p:nvPicPr>
            <p:cNvPr id="18" name="Grafik 17" descr="Gruppe">
              <a:extLst>
                <a:ext uri="{FF2B5EF4-FFF2-40B4-BE49-F238E27FC236}">
                  <a16:creationId xmlns:a16="http://schemas.microsoft.com/office/drawing/2014/main" id="{6407EFA0-B16F-4BD0-9009-F3193BDE9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6767" y="3071429"/>
              <a:ext cx="914400" cy="914400"/>
            </a:xfrm>
            <a:prstGeom prst="rect">
              <a:avLst/>
            </a:prstGeom>
          </p:spPr>
        </p:pic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5D790F63-F236-4CDB-A00B-81DF2D235F97}"/>
                </a:ext>
              </a:extLst>
            </p:cNvPr>
            <p:cNvSpPr txBox="1"/>
            <p:nvPr/>
          </p:nvSpPr>
          <p:spPr>
            <a:xfrm>
              <a:off x="1525066" y="3818271"/>
              <a:ext cx="2153484" cy="461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MA</a:t>
              </a:r>
            </a:p>
            <a:p>
              <a:pPr algn="ctr"/>
              <a:r>
                <a:rPr lang="de-DE" dirty="0"/>
                <a:t>Verleih und Kundenverwaltung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C8C4EFF8-9A0B-4E35-8FA2-437CEF6C9863}"/>
              </a:ext>
            </a:extLst>
          </p:cNvPr>
          <p:cNvGrpSpPr/>
          <p:nvPr/>
        </p:nvGrpSpPr>
        <p:grpSpPr>
          <a:xfrm>
            <a:off x="5583264" y="4253114"/>
            <a:ext cx="1882586" cy="1721137"/>
            <a:chOff x="6968691" y="2801443"/>
            <a:chExt cx="1314380" cy="1229145"/>
          </a:xfrm>
        </p:grpSpPr>
        <p:pic>
          <p:nvPicPr>
            <p:cNvPr id="19" name="Grafik 18" descr="Werkzeug">
              <a:extLst>
                <a:ext uri="{FF2B5EF4-FFF2-40B4-BE49-F238E27FC236}">
                  <a16:creationId xmlns:a16="http://schemas.microsoft.com/office/drawing/2014/main" id="{ECFF4237-AD17-4F29-BE9E-F9CE84D7A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8691" y="3085052"/>
              <a:ext cx="388638" cy="388638"/>
            </a:xfrm>
            <a:prstGeom prst="rect">
              <a:avLst/>
            </a:prstGeom>
          </p:spPr>
        </p:pic>
        <p:pic>
          <p:nvPicPr>
            <p:cNvPr id="21" name="Grafik 20" descr="Gruppe">
              <a:extLst>
                <a:ext uri="{FF2B5EF4-FFF2-40B4-BE49-F238E27FC236}">
                  <a16:creationId xmlns:a16="http://schemas.microsoft.com/office/drawing/2014/main" id="{C80D637B-F84E-45DA-B52F-993964CE3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8671" y="2801443"/>
              <a:ext cx="914400" cy="914400"/>
            </a:xfrm>
            <a:prstGeom prst="rect">
              <a:avLst/>
            </a:prstGeom>
          </p:spPr>
        </p:pic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0FAD338B-F74D-49A0-AEB4-3DA597A8D322}"/>
                </a:ext>
              </a:extLst>
            </p:cNvPr>
            <p:cNvSpPr txBox="1"/>
            <p:nvPr/>
          </p:nvSpPr>
          <p:spPr>
            <a:xfrm>
              <a:off x="6971689" y="3569013"/>
              <a:ext cx="1305413" cy="461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MA</a:t>
              </a:r>
            </a:p>
            <a:p>
              <a:pPr algn="ctr"/>
              <a:r>
                <a:rPr lang="de-DE" dirty="0"/>
                <a:t>Lager und Logistik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4DAAA0D-8A3A-416B-AEB7-FDB249C72397}"/>
              </a:ext>
            </a:extLst>
          </p:cNvPr>
          <p:cNvGrpSpPr/>
          <p:nvPr/>
        </p:nvGrpSpPr>
        <p:grpSpPr>
          <a:xfrm>
            <a:off x="7958028" y="2277270"/>
            <a:ext cx="1793437" cy="1562947"/>
            <a:chOff x="8584200" y="1077231"/>
            <a:chExt cx="1252138" cy="1116174"/>
          </a:xfrm>
        </p:grpSpPr>
        <p:pic>
          <p:nvPicPr>
            <p:cNvPr id="15" name="Grafik 14" descr="Monatskalender">
              <a:extLst>
                <a:ext uri="{FF2B5EF4-FFF2-40B4-BE49-F238E27FC236}">
                  <a16:creationId xmlns:a16="http://schemas.microsoft.com/office/drawing/2014/main" id="{B66B1492-6220-4A4D-8EB0-424772983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53069" y="1077231"/>
              <a:ext cx="914400" cy="91440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776A2183-F25F-4D78-BB5E-E14DBEFEB35C}"/>
                </a:ext>
              </a:extLst>
            </p:cNvPr>
            <p:cNvSpPr txBox="1"/>
            <p:nvPr/>
          </p:nvSpPr>
          <p:spPr>
            <a:xfrm>
              <a:off x="8584200" y="1824073"/>
              <a:ext cx="1252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Packstation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F48DCE5-A2AB-4AAF-9B6F-6C4D0B4CBB79}"/>
              </a:ext>
            </a:extLst>
          </p:cNvPr>
          <p:cNvGrpSpPr/>
          <p:nvPr/>
        </p:nvGrpSpPr>
        <p:grpSpPr>
          <a:xfrm>
            <a:off x="2782942" y="2153815"/>
            <a:ext cx="2628474" cy="1686402"/>
            <a:chOff x="4965837" y="1900177"/>
            <a:chExt cx="1835142" cy="1204339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31EA0B18-0C21-4E9E-896F-BABE66D967B4}"/>
                </a:ext>
              </a:extLst>
            </p:cNvPr>
            <p:cNvGrpSpPr/>
            <p:nvPr/>
          </p:nvGrpSpPr>
          <p:grpSpPr>
            <a:xfrm>
              <a:off x="4965837" y="1900177"/>
              <a:ext cx="914400" cy="1179174"/>
              <a:chOff x="2036768" y="1347187"/>
              <a:chExt cx="914400" cy="1179174"/>
            </a:xfrm>
          </p:grpSpPr>
          <p:pic>
            <p:nvPicPr>
              <p:cNvPr id="3" name="Grafik 2" descr="Zuhause">
                <a:extLst>
                  <a:ext uri="{FF2B5EF4-FFF2-40B4-BE49-F238E27FC236}">
                    <a16:creationId xmlns:a16="http://schemas.microsoft.com/office/drawing/2014/main" id="{B32354DE-711F-48F4-B2C8-884BB43A2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036768" y="134718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EB4CC7BB-76D8-4313-BDD2-57E5A464B603}"/>
                  </a:ext>
                </a:extLst>
              </p:cNvPr>
              <p:cNvSpPr txBox="1"/>
              <p:nvPr/>
            </p:nvSpPr>
            <p:spPr>
              <a:xfrm>
                <a:off x="2129925" y="2157029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Filiale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A2C516C3-E04C-4334-B703-6D2A756A91D9}"/>
                </a:ext>
              </a:extLst>
            </p:cNvPr>
            <p:cNvGrpSpPr/>
            <p:nvPr/>
          </p:nvGrpSpPr>
          <p:grpSpPr>
            <a:xfrm>
              <a:off x="5886579" y="1972274"/>
              <a:ext cx="914400" cy="1132242"/>
              <a:chOff x="5583847" y="990571"/>
              <a:chExt cx="914400" cy="1132242"/>
            </a:xfrm>
          </p:grpSpPr>
          <p:pic>
            <p:nvPicPr>
              <p:cNvPr id="25" name="Grafik 24" descr="Fabrik">
                <a:extLst>
                  <a:ext uri="{FF2B5EF4-FFF2-40B4-BE49-F238E27FC236}">
                    <a16:creationId xmlns:a16="http://schemas.microsoft.com/office/drawing/2014/main" id="{532826A6-B475-4FC9-89AB-BBA91AF5D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83847" y="9905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88AC85E2-1D59-4377-BC1D-5DF4EC24B118}"/>
                  </a:ext>
                </a:extLst>
              </p:cNvPr>
              <p:cNvSpPr txBox="1"/>
              <p:nvPr/>
            </p:nvSpPr>
            <p:spPr>
              <a:xfrm>
                <a:off x="5675809" y="1753481"/>
                <a:ext cx="695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Lager</a:t>
                </a:r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AA454B4-818E-4425-A7B9-E05A2D8BC245}"/>
              </a:ext>
            </a:extLst>
          </p:cNvPr>
          <p:cNvGrpSpPr/>
          <p:nvPr/>
        </p:nvGrpSpPr>
        <p:grpSpPr>
          <a:xfrm>
            <a:off x="5869710" y="243545"/>
            <a:ext cx="1309695" cy="1498093"/>
            <a:chOff x="4545357" y="407460"/>
            <a:chExt cx="914400" cy="1069859"/>
          </a:xfrm>
        </p:grpSpPr>
        <p:pic>
          <p:nvPicPr>
            <p:cNvPr id="32" name="Grafik 31" descr="Gruppe">
              <a:extLst>
                <a:ext uri="{FF2B5EF4-FFF2-40B4-BE49-F238E27FC236}">
                  <a16:creationId xmlns:a16="http://schemas.microsoft.com/office/drawing/2014/main" id="{38070180-18A7-4179-945F-5E1B1BCDA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45357" y="407460"/>
              <a:ext cx="914400" cy="914400"/>
            </a:xfrm>
            <a:prstGeom prst="rect">
              <a:avLst/>
            </a:prstGeom>
          </p:spPr>
        </p:pic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DDE4AACF-59F9-49BF-9F65-C9D647B961BF}"/>
                </a:ext>
              </a:extLst>
            </p:cNvPr>
            <p:cNvSpPr txBox="1"/>
            <p:nvPr/>
          </p:nvSpPr>
          <p:spPr>
            <a:xfrm>
              <a:off x="4550542" y="1107987"/>
              <a:ext cx="904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Kunden</a:t>
              </a:r>
            </a:p>
          </p:txBody>
        </p:sp>
      </p:grp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8C08B9F-0433-4CCC-99DC-8CF267CCA5A8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811007" y="3675815"/>
            <a:ext cx="1627588" cy="577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0CC9AE7-5667-4B94-8F84-3C089DEDA0A1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4978659" y="3570780"/>
            <a:ext cx="1832348" cy="682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778C55E-E98F-4948-A70A-FCEB77769225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6524557" y="1741638"/>
            <a:ext cx="1940878" cy="513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474AF189-548D-4EF4-A054-E250F4DBC7E3}"/>
              </a:ext>
            </a:extLst>
          </p:cNvPr>
          <p:cNvCxnSpPr>
            <a:cxnSpLocks/>
            <a:stCxn id="35" idx="2"/>
            <a:endCxn id="25" idx="0"/>
          </p:cNvCxnSpPr>
          <p:nvPr/>
        </p:nvCxnSpPr>
        <p:spPr>
          <a:xfrm flipH="1">
            <a:off x="4756569" y="1741638"/>
            <a:ext cx="1767988" cy="513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01E095EF-B400-45B7-88AD-E905454211F3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3646474" y="883749"/>
            <a:ext cx="2223236" cy="150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681B4874-845C-483C-BCA5-6BE8D62FC74E}"/>
              </a:ext>
            </a:extLst>
          </p:cNvPr>
          <p:cNvSpPr txBox="1"/>
          <p:nvPr/>
        </p:nvSpPr>
        <p:spPr>
          <a:xfrm>
            <a:off x="0" y="12713"/>
            <a:ext cx="3646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B5880"/>
                </a:solidFill>
              </a:rPr>
              <a:t>Kontextbeschreibung</a:t>
            </a:r>
            <a:endParaRPr lang="de-DE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FCC1CDB3-484E-48F4-9BED-BDD44BB4207C}"/>
              </a:ext>
            </a:extLst>
          </p:cNvPr>
          <p:cNvSpPr txBox="1"/>
          <p:nvPr/>
        </p:nvSpPr>
        <p:spPr>
          <a:xfrm>
            <a:off x="9803397" y="6537927"/>
            <a:ext cx="238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75000"/>
                  </a:schemeClr>
                </a:solidFill>
              </a:rPr>
              <a:t>Kontextbeschreibung [1,5min]</a:t>
            </a:r>
          </a:p>
        </p:txBody>
      </p:sp>
    </p:spTree>
    <p:extLst>
      <p:ext uri="{BB962C8B-B14F-4D97-AF65-F5344CB8AC3E}">
        <p14:creationId xmlns:p14="http://schemas.microsoft.com/office/powerpoint/2010/main" val="32044824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609958D9-CA5C-4D4D-A095-319F853C278D}"/>
              </a:ext>
            </a:extLst>
          </p:cNvPr>
          <p:cNvSpPr txBox="1"/>
          <p:nvPr/>
        </p:nvSpPr>
        <p:spPr>
          <a:xfrm>
            <a:off x="-1" y="12713"/>
            <a:ext cx="6216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B5880"/>
                </a:solidFill>
              </a:rPr>
              <a:t>Komponenten und deren Kopplung/Interaktion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62" y="243545"/>
            <a:ext cx="10935324" cy="540831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B77D8ED-F264-4E23-90C6-05106FCD8A17}"/>
              </a:ext>
            </a:extLst>
          </p:cNvPr>
          <p:cNvSpPr txBox="1"/>
          <p:nvPr/>
        </p:nvSpPr>
        <p:spPr>
          <a:xfrm>
            <a:off x="1817672" y="944865"/>
            <a:ext cx="3728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Komponentendiagramm</a:t>
            </a:r>
          </a:p>
          <a:p>
            <a:pPr algn="ctr"/>
            <a:r>
              <a:rPr lang="de-DE" sz="2800" dirty="0"/>
              <a:t>- RAT-VVS -</a:t>
            </a:r>
          </a:p>
        </p:txBody>
      </p:sp>
    </p:spTree>
    <p:extLst>
      <p:ext uri="{BB962C8B-B14F-4D97-AF65-F5344CB8AC3E}">
        <p14:creationId xmlns:p14="http://schemas.microsoft.com/office/powerpoint/2010/main" val="400923677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8F3E3A5-EBFF-457A-9453-B2AB817FD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11" y="408988"/>
            <a:ext cx="11227377" cy="516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1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D94662DB-1E26-4054-93E1-544C7D7330B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2" y="361009"/>
            <a:ext cx="1016635" cy="102108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7C8F8BE-C22F-4027-BFE1-81F3386E0091}"/>
              </a:ext>
            </a:extLst>
          </p:cNvPr>
          <p:cNvSpPr txBox="1"/>
          <p:nvPr/>
        </p:nvSpPr>
        <p:spPr>
          <a:xfrm>
            <a:off x="1612557" y="415196"/>
            <a:ext cx="2045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2B5880"/>
                </a:solidFill>
                <a:latin typeface="MS Reference Sans Serif" panose="020B0604030504040204" pitchFamily="34" charset="0"/>
              </a:rPr>
              <a:t>KSP</a:t>
            </a:r>
          </a:p>
          <a:p>
            <a:r>
              <a:rPr lang="en-GB" sz="2400" dirty="0">
                <a:solidFill>
                  <a:srgbClr val="2B5880"/>
                </a:solidFill>
                <a:latin typeface="MS Reference Sans Serif" panose="020B0604030504040204" pitchFamily="34" charset="0"/>
              </a:rPr>
              <a:t>IT-Solutions</a:t>
            </a:r>
          </a:p>
          <a:p>
            <a:endParaRPr lang="en-GB" sz="2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D3BBBE0-D1DF-4045-B83A-2B648F625D26}"/>
              </a:ext>
            </a:extLst>
          </p:cNvPr>
          <p:cNvSpPr txBox="1"/>
          <p:nvPr/>
        </p:nvSpPr>
        <p:spPr>
          <a:xfrm>
            <a:off x="8533629" y="268684"/>
            <a:ext cx="30149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Rent</a:t>
            </a:r>
            <a:r>
              <a:rPr lang="de-DE" sz="48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 a Tool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2F33EB2-F07C-4E08-8A21-F5EF649238C1}"/>
              </a:ext>
            </a:extLst>
          </p:cNvPr>
          <p:cNvSpPr/>
          <p:nvPr/>
        </p:nvSpPr>
        <p:spPr>
          <a:xfrm>
            <a:off x="1883215" y="2274838"/>
            <a:ext cx="79951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b="1" dirty="0">
                <a:solidFill>
                  <a:srgbClr val="2B5880"/>
                </a:solidFill>
              </a:rPr>
              <a:t>Alle sagten: Das geht nicht!</a:t>
            </a:r>
          </a:p>
          <a:p>
            <a:pPr algn="ctr"/>
            <a:r>
              <a:rPr lang="de-DE" sz="3600" b="1" dirty="0">
                <a:solidFill>
                  <a:srgbClr val="2B5880"/>
                </a:solidFill>
              </a:rPr>
              <a:t>Dann kam einer, der wusste das nicht und hat es gemacht!</a:t>
            </a:r>
          </a:p>
          <a:p>
            <a:pPr algn="ctr"/>
            <a:endParaRPr lang="de-DE" sz="3600" b="1" dirty="0">
              <a:solidFill>
                <a:srgbClr val="2B58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79626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Breitbild</PresentationFormat>
  <Paragraphs>36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MS Reference Sans Serif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danny.steinbrecher</dc:creator>
  <cp:lastModifiedBy>danny.steinbrecher</cp:lastModifiedBy>
  <cp:revision>44</cp:revision>
  <dcterms:created xsi:type="dcterms:W3CDTF">2019-07-04T08:03:38Z</dcterms:created>
  <dcterms:modified xsi:type="dcterms:W3CDTF">2019-11-04T09:08:09Z</dcterms:modified>
</cp:coreProperties>
</file>