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Show Xcode example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8382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371600" y="1638300"/>
            <a:ext cx="10464800" cy="3302000"/>
          </a:xfrm>
          <a:prstGeom prst="rect">
            <a:avLst/>
          </a:prstGeom>
        </p:spPr>
        <p:txBody>
          <a:bodyPr/>
          <a:lstStyle/>
          <a:p>
            <a:pPr/>
            <a:r>
              <a:t>What’s new in iOS 10</a:t>
            </a:r>
          </a:p>
        </p:txBody>
      </p:sp>
      <p:sp>
        <p:nvSpPr>
          <p:cNvPr id="120" name="Shape 120"/>
          <p:cNvSpPr/>
          <p:nvPr>
            <p:ph type="subTitle" sz="quarter" idx="1"/>
          </p:nvPr>
        </p:nvSpPr>
        <p:spPr>
          <a:prstGeom prst="rect">
            <a:avLst/>
          </a:prstGeom>
        </p:spPr>
        <p:txBody>
          <a:bodyPr/>
          <a:lstStyle/>
          <a:p>
            <a:pPr/>
            <a:r>
              <a:t>And what we can start to use in our projects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a:r>
              <a:t>SiriKit</a:t>
            </a:r>
          </a:p>
        </p:txBody>
      </p:sp>
      <p:sp>
        <p:nvSpPr>
          <p:cNvPr id="145" name="Shape 145"/>
          <p:cNvSpPr/>
          <p:nvPr>
            <p:ph type="body" idx="1"/>
          </p:nvPr>
        </p:nvSpPr>
        <p:spPr>
          <a:prstGeom prst="rect">
            <a:avLst/>
          </a:prstGeom>
        </p:spPr>
        <p:txBody>
          <a:bodyPr/>
          <a:lstStyle/>
          <a:p>
            <a:pPr marL="0" indent="0">
              <a:buSzTx/>
              <a:buNone/>
            </a:pPr>
            <a:r>
              <a:t>Only 5 application types:</a:t>
            </a:r>
          </a:p>
          <a:p>
            <a:pPr marL="1146175" indent="-333375" defTabSz="457200">
              <a:spcBef>
                <a:spcPts val="0"/>
              </a:spcBef>
              <a:buChar char="‣"/>
              <a:defRPr sz="2700">
                <a:solidFill>
                  <a:srgbClr val="232323"/>
                </a:solidFill>
                <a:latin typeface="Verdana"/>
                <a:ea typeface="Verdana"/>
                <a:cs typeface="Verdana"/>
                <a:sym typeface="Verdana"/>
              </a:defRPr>
            </a:pPr>
            <a:r>
              <a:t>Ride Sharing</a:t>
            </a:r>
          </a:p>
          <a:p>
            <a:pPr marL="1146175" indent="-333375" defTabSz="457200">
              <a:spcBef>
                <a:spcPts val="0"/>
              </a:spcBef>
              <a:buChar char="‣"/>
              <a:defRPr sz="2700">
                <a:solidFill>
                  <a:srgbClr val="FF2B28"/>
                </a:solidFill>
                <a:latin typeface="Verdana"/>
                <a:ea typeface="Verdana"/>
                <a:cs typeface="Verdana"/>
                <a:sym typeface="Verdana"/>
              </a:defRPr>
            </a:pPr>
            <a:r>
              <a:t>Payment</a:t>
            </a:r>
          </a:p>
          <a:p>
            <a:pPr marL="1146175" indent="-333375" defTabSz="457200">
              <a:spcBef>
                <a:spcPts val="0"/>
              </a:spcBef>
              <a:buChar char="‣"/>
              <a:defRPr sz="2700">
                <a:solidFill>
                  <a:srgbClr val="232323"/>
                </a:solidFill>
                <a:latin typeface="Verdana"/>
                <a:ea typeface="Verdana"/>
                <a:cs typeface="Verdana"/>
                <a:sym typeface="Verdana"/>
              </a:defRPr>
            </a:pPr>
            <a:r>
              <a:t>Photo Search</a:t>
            </a:r>
          </a:p>
          <a:p>
            <a:pPr marL="1146175" indent="-333375" defTabSz="457200">
              <a:spcBef>
                <a:spcPts val="0"/>
              </a:spcBef>
              <a:buChar char="‣"/>
              <a:defRPr sz="2700">
                <a:solidFill>
                  <a:srgbClr val="FF2B28"/>
                </a:solidFill>
                <a:latin typeface="Verdana"/>
                <a:ea typeface="Verdana"/>
                <a:cs typeface="Verdana"/>
                <a:sym typeface="Verdana"/>
              </a:defRPr>
            </a:pPr>
            <a:r>
              <a:t>VoiP</a:t>
            </a:r>
          </a:p>
          <a:p>
            <a:pPr marL="1146175" indent="-333375" defTabSz="457200">
              <a:spcBef>
                <a:spcPts val="0"/>
              </a:spcBef>
              <a:buChar char="‣"/>
              <a:defRPr sz="2700">
                <a:solidFill>
                  <a:srgbClr val="232323"/>
                </a:solidFill>
                <a:latin typeface="Verdana"/>
                <a:ea typeface="Verdana"/>
                <a:cs typeface="Verdana"/>
                <a:sym typeface="Verdana"/>
              </a:defRPr>
            </a:pPr>
            <a:r>
              <a:t>Messages</a:t>
            </a:r>
          </a:p>
          <a:p>
            <a:pPr marL="1146175" indent="-333375" defTabSz="457200">
              <a:spcBef>
                <a:spcPts val="0"/>
              </a:spcBef>
              <a:buChar char="‣"/>
              <a:defRPr sz="2700">
                <a:solidFill>
                  <a:srgbClr val="232323"/>
                </a:solidFill>
                <a:latin typeface="Verdana"/>
                <a:ea typeface="Verdana"/>
                <a:cs typeface="Verdana"/>
                <a:sym typeface="Verdana"/>
              </a:defRPr>
            </a:pPr>
            <a:r>
              <a:t>Workout</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a:r>
              <a:t>SiriKit</a:t>
            </a:r>
          </a:p>
        </p:txBody>
      </p:sp>
      <p:pic>
        <p:nvPicPr>
          <p:cNvPr id="148" name="Screen Shot 2016-08-15 at 14.21.47.png"/>
          <p:cNvPicPr>
            <a:picLocks noChangeAspect="1"/>
          </p:cNvPicPr>
          <p:nvPr/>
        </p:nvPicPr>
        <p:blipFill>
          <a:blip r:embed="rId2">
            <a:extLst/>
          </a:blip>
          <a:stretch>
            <a:fillRect/>
          </a:stretch>
        </p:blipFill>
        <p:spPr>
          <a:xfrm>
            <a:off x="2863316" y="4086685"/>
            <a:ext cx="7278168" cy="4700721"/>
          </a:xfrm>
          <a:prstGeom prst="rect">
            <a:avLst/>
          </a:prstGeom>
          <a:ln w="12700">
            <a:miter lim="400000"/>
          </a:ln>
        </p:spPr>
      </p:pic>
      <p:sp>
        <p:nvSpPr>
          <p:cNvPr id="149" name="Shape 149"/>
          <p:cNvSpPr/>
          <p:nvPr/>
        </p:nvSpPr>
        <p:spPr>
          <a:xfrm>
            <a:off x="3090773" y="3021242"/>
            <a:ext cx="682325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lvl1pPr>
          </a:lstStyle>
          <a:p>
            <a:pPr/>
            <a:r>
              <a:t>Intents and Intents UI Extensions</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p>
            <a:pPr/>
            <a:r>
              <a:t>SiriKit &amp; MapKit</a:t>
            </a:r>
          </a:p>
        </p:txBody>
      </p:sp>
      <p:sp>
        <p:nvSpPr>
          <p:cNvPr id="152" name="Shape 152"/>
          <p:cNvSpPr/>
          <p:nvPr>
            <p:ph type="body" idx="1"/>
          </p:nvPr>
        </p:nvSpPr>
        <p:spPr>
          <a:prstGeom prst="rect">
            <a:avLst/>
          </a:prstGeom>
        </p:spPr>
        <p:txBody>
          <a:bodyPr/>
          <a:lstStyle>
            <a:lvl1pPr marL="228600" indent="-228600" defTabSz="457200">
              <a:spcBef>
                <a:spcPts val="0"/>
              </a:spcBef>
              <a:buSzPct val="100000"/>
              <a:defRPr>
                <a:solidFill>
                  <a:srgbClr val="414141"/>
                </a:solidFill>
              </a:defRPr>
            </a:lvl1pPr>
          </a:lstStyle>
          <a:p>
            <a:pPr/>
            <a:r>
              <a:t>However, Maps also uses SiriKit to integrate data from specific types of apps into the overall Maps experience. In both cases, the process for adding SiriKit support to your app is the same.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Agenda</a:t>
            </a:r>
          </a:p>
        </p:txBody>
      </p:sp>
      <p:sp>
        <p:nvSpPr>
          <p:cNvPr id="123" name="Shape 123"/>
          <p:cNvSpPr/>
          <p:nvPr>
            <p:ph type="body" idx="1"/>
          </p:nvPr>
        </p:nvSpPr>
        <p:spPr>
          <a:prstGeom prst="rect">
            <a:avLst/>
          </a:prstGeom>
        </p:spPr>
        <p:txBody>
          <a:bodyPr/>
          <a:lstStyle/>
          <a:p>
            <a:pPr>
              <a:defRPr sz="2400"/>
            </a:pPr>
            <a:r>
              <a:t>Most important changes</a:t>
            </a:r>
          </a:p>
          <a:p>
            <a:pPr marL="1257300">
              <a:buChar char="‣"/>
              <a:defRPr sz="2400"/>
            </a:pPr>
            <a:r>
              <a:t>Decentralisation of apps</a:t>
            </a:r>
          </a:p>
          <a:p>
            <a:pPr marL="1257300">
              <a:buChar char="‣"/>
              <a:defRPr sz="2400"/>
            </a:pPr>
            <a:r>
              <a:t>User Privacy and Security</a:t>
            </a:r>
          </a:p>
          <a:p>
            <a:pPr marL="1257300">
              <a:buChar char="‣"/>
              <a:defRPr sz="2400"/>
            </a:pPr>
            <a:r>
              <a:t>Visual Debugging with Xcode</a:t>
            </a:r>
          </a:p>
          <a:p>
            <a:pPr>
              <a:defRPr sz="2400"/>
            </a:pPr>
            <a:r>
              <a:t>Impact with our current projects?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Decentralisation of apps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pageCurlDouble"/>
      </p:transition>
    </mc:Choice>
    <mc:Choice xmlns:p14="http://schemas.microsoft.com/office/powerpoint/2010/main" Requires="p14">
      <p:transition spd="med" advClick="1" p14:dur="1000">
        <p14:prism dir="d"/>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body" idx="1"/>
          </p:nvPr>
        </p:nvSpPr>
        <p:spPr>
          <a:prstGeom prst="rect">
            <a:avLst/>
          </a:prstGeom>
        </p:spPr>
        <p:txBody>
          <a:bodyPr/>
          <a:lstStyle/>
          <a:p>
            <a:pPr/>
            <a:r>
              <a:rPr b="1">
                <a:latin typeface="Helvetica"/>
                <a:ea typeface="Helvetica"/>
                <a:cs typeface="Helvetica"/>
                <a:sym typeface="Helvetica"/>
              </a:rPr>
              <a:t>iMessage</a:t>
            </a:r>
            <a:r>
              <a:t> plugins</a:t>
            </a:r>
          </a:p>
          <a:p>
            <a:pPr/>
            <a:r>
              <a:t>Notification Widgets</a:t>
            </a:r>
          </a:p>
          <a:p>
            <a:pPr/>
            <a:r>
              <a:rPr b="1">
                <a:latin typeface="Helvetica"/>
                <a:ea typeface="Helvetica"/>
                <a:cs typeface="Helvetica"/>
                <a:sym typeface="Helvetica"/>
              </a:rPr>
              <a:t>Siri</a:t>
            </a:r>
            <a:r>
              <a:t> integration</a:t>
            </a:r>
          </a:p>
          <a:p>
            <a:pPr/>
            <a:r>
              <a:rPr b="1">
                <a:latin typeface="Helvetica"/>
                <a:ea typeface="Helvetica"/>
                <a:cs typeface="Helvetica"/>
                <a:sym typeface="Helvetica"/>
              </a:rPr>
              <a:t>MapKit</a:t>
            </a:r>
            <a:r>
              <a:t> extensions</a:t>
            </a:r>
          </a:p>
          <a:p>
            <a:pPr/>
            <a:r>
              <a:t>Watch Complications</a:t>
            </a:r>
          </a:p>
          <a:p>
            <a:pPr/>
            <a:r>
              <a:t>Proactive Suggestions</a:t>
            </a:r>
          </a:p>
          <a:p>
            <a:pPr/>
            <a:r>
              <a:t>more and more </a:t>
            </a:r>
            <a:r>
              <a:rPr b="1">
                <a:solidFill>
                  <a:srgbClr val="FF2B28"/>
                </a:solidFill>
                <a:latin typeface="Helvetica"/>
                <a:ea typeface="Helvetica"/>
                <a:cs typeface="Helvetica"/>
                <a:sym typeface="Helvetica"/>
              </a:rPr>
              <a:t>App</a:t>
            </a:r>
            <a:r>
              <a:t> </a:t>
            </a:r>
            <a:r>
              <a:rPr b="1">
                <a:solidFill>
                  <a:srgbClr val="FF2B28"/>
                </a:solidFill>
                <a:latin typeface="Helvetica"/>
                <a:ea typeface="Helvetica"/>
                <a:cs typeface="Helvetica"/>
                <a:sym typeface="Helvetica"/>
              </a:rPr>
              <a:t>Extensions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nvSpPr>
        <p:spPr>
          <a:xfrm>
            <a:off x="286049" y="5011512"/>
            <a:ext cx="12432701"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200"/>
              </a:spcBef>
            </a:lvl1pPr>
          </a:lstStyle>
          <a:p>
            <a:pPr/>
            <a:r>
              <a:t>Safari 10, on macOS, will support App Extensions built from a combination of JavaScript, CSS and native code written in Objective-C or Swift.</a:t>
            </a:r>
          </a:p>
        </p:txBody>
      </p:sp>
      <p:sp>
        <p:nvSpPr>
          <p:cNvPr id="130" name="Shape 130"/>
          <p:cNvSpPr/>
          <p:nvPr/>
        </p:nvSpPr>
        <p:spPr>
          <a:xfrm>
            <a:off x="182295" y="2277847"/>
            <a:ext cx="12640210" cy="22733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pPr>
            <a:r>
              <a:t>All these small extensions set iOS up to do something similar to Google </a:t>
            </a:r>
            <a:r>
              <a:rPr b="1">
                <a:solidFill>
                  <a:srgbClr val="FF2B28"/>
                </a:solidFill>
                <a:latin typeface="Helvetica"/>
                <a:ea typeface="Helvetica"/>
                <a:cs typeface="Helvetica"/>
                <a:sym typeface="Helvetica"/>
              </a:rPr>
              <a:t>Instant Apps</a:t>
            </a:r>
            <a:r>
              <a:t>.</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lvl1pPr defTabSz="543305">
              <a:defRPr sz="7440"/>
            </a:lvl1pPr>
          </a:lstStyle>
          <a:p>
            <a:pPr/>
            <a:r>
              <a:t>User Privacy and Security</a:t>
            </a:r>
          </a:p>
        </p:txBody>
      </p:sp>
      <p:sp>
        <p:nvSpPr>
          <p:cNvPr id="133" name="Shape 133"/>
          <p:cNvSpPr/>
          <p:nvPr>
            <p:ph type="body" idx="1"/>
          </p:nvPr>
        </p:nvSpPr>
        <p:spPr>
          <a:prstGeom prst="rect">
            <a:avLst/>
          </a:prstGeom>
        </p:spPr>
        <p:txBody>
          <a:bodyPr/>
          <a:lstStyle/>
          <a:p>
            <a:pPr/>
            <a:r>
              <a:t>App Transport Security Requirement. </a:t>
            </a:r>
          </a:p>
          <a:p>
            <a:pPr/>
            <a:r>
              <a:t>App transport security is a function that requires your app to use HTTPS instead of HTTP when it sends messages back and forth to the web server.</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lvl1pPr defTabSz="490727">
              <a:defRPr sz="6719"/>
            </a:lvl1pPr>
          </a:lstStyle>
          <a:p>
            <a:pPr/>
            <a:r>
              <a:t>Visual Debugging with Xcode</a:t>
            </a:r>
          </a:p>
        </p:txBody>
      </p:sp>
      <p:sp>
        <p:nvSpPr>
          <p:cNvPr id="136" name="Shape 136"/>
          <p:cNvSpPr/>
          <p:nvPr>
            <p:ph type="body" idx="1"/>
          </p:nvPr>
        </p:nvSpPr>
        <p:spPr>
          <a:prstGeom prst="rect">
            <a:avLst/>
          </a:prstGeom>
        </p:spPr>
        <p:txBody>
          <a:bodyPr/>
          <a:lstStyle/>
          <a:p>
            <a:pPr/>
            <a:r>
              <a:t>One of the coolest new features for me was Xcode 8’s new memory debugger.</a:t>
            </a:r>
          </a:p>
          <a:p>
            <a:pPr/>
            <a:r>
              <a:t>This is a built-in tool that lets you view the entire memory object graph of your running application, so you can quickly isolate leaks and circular references.</a:t>
            </a:r>
          </a:p>
          <a:p>
            <a:pPr/>
            <a:r>
              <a:t>Even more, the new memory debugger can automatically detect memory leaks and help you quickly diagnose the problem.</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8" name="memory-debugging-1.jpg"/>
          <p:cNvPicPr>
            <a:picLocks noChangeAspect="1"/>
          </p:cNvPicPr>
          <p:nvPr/>
        </p:nvPicPr>
        <p:blipFill>
          <a:blip r:embed="rId3">
            <a:extLst/>
          </a:blip>
          <a:stretch>
            <a:fillRect/>
          </a:stretch>
        </p:blipFill>
        <p:spPr>
          <a:xfrm>
            <a:off x="1104900" y="1047750"/>
            <a:ext cx="10795000" cy="7658100"/>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a:r>
              <a:t>Can we start to use?</a:t>
            </a:r>
          </a:p>
        </p:txBody>
      </p:sp>
    </p:spTree>
  </p:cSld>
  <p:clrMapOvr>
    <a:masterClrMapping/>
  </p:clrMapOvr>
  <mc:AlternateContent xmlns:mc="http://schemas.openxmlformats.org/markup-compatibility/2006">
    <mc:Choice xmlns:p14="http://schemas.microsoft.com/office/powerpoint/2010/main" Requires="p14">
      <p:transition spd="slow" advClick="1" p14:dur="2000">
        <p14:flip dir="l"/>
      </p:transition>
    </mc:Choice>
    <mc:Fallback>
      <p:transition spd="slow">
        <p:fade/>
      </p:transition>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