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54" d="100"/>
          <a:sy n="154" d="100"/>
        </p:scale>
        <p:origin x="27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5588066/" TargetMode="External"/><Relationship Id="rId2" Type="http://schemas.openxmlformats.org/officeDocument/2006/relationships/hyperlink" Target="https://pmc.ncbi.nlm.nih.gov/articles/PMC1018644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Barriers to Implementing a Just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Harrison Futch 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Module 9.2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09F3C-9592-F75B-7ABD-3CB8F579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42890-3FA4-AC09-D827-EA2024A39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Just Culture?</a:t>
            </a:r>
          </a:p>
          <a:p>
            <a:pPr lvl="1"/>
            <a:r>
              <a:rPr lang="en-US" dirty="0"/>
              <a:t>A just culture encourages employees to report mistakes and near misses without fear of punishment.</a:t>
            </a:r>
          </a:p>
          <a:p>
            <a:pPr lvl="1"/>
            <a:r>
              <a:rPr lang="en-US" dirty="0"/>
              <a:t>Aims to balance accountability with learning, making sure errors lead to process improvements instead of blame.</a:t>
            </a:r>
          </a:p>
          <a:p>
            <a:r>
              <a:rPr lang="en-US" dirty="0"/>
              <a:t>Why is Just Culture Important?</a:t>
            </a:r>
          </a:p>
          <a:p>
            <a:pPr lvl="1"/>
            <a:r>
              <a:rPr lang="en-US" dirty="0"/>
              <a:t>Enhances safety and trust in high-risk industries.</a:t>
            </a:r>
          </a:p>
          <a:p>
            <a:pPr lvl="1"/>
            <a:r>
              <a:rPr lang="en-US" dirty="0"/>
              <a:t>Reduces errors by promoting transparency and continuous learning.</a:t>
            </a:r>
          </a:p>
        </p:txBody>
      </p:sp>
    </p:spTree>
    <p:extLst>
      <p:ext uri="{BB962C8B-B14F-4D97-AF65-F5344CB8AC3E}">
        <p14:creationId xmlns:p14="http://schemas.microsoft.com/office/powerpoint/2010/main" val="3819519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9F14-A9FF-4BF5-9C4B-556496B7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Blame &amp; Punishment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7989-6615-2AD7-6765-B13CEEFA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  <a:p>
            <a:pPr lvl="1"/>
            <a:r>
              <a:rPr lang="en-US" dirty="0"/>
              <a:t>Fear of loss of job security or damage to reputation</a:t>
            </a:r>
          </a:p>
          <a:p>
            <a:r>
              <a:rPr lang="en-US" dirty="0"/>
              <a:t>Impact</a:t>
            </a:r>
          </a:p>
          <a:p>
            <a:pPr lvl="1"/>
            <a:r>
              <a:rPr lang="en-US" dirty="0"/>
              <a:t>Mistakes go unaddressed</a:t>
            </a:r>
          </a:p>
          <a:p>
            <a:pPr lvl="1"/>
            <a:r>
              <a:rPr lang="en-US" dirty="0"/>
              <a:t>Toxic Work Environment</a:t>
            </a:r>
          </a:p>
          <a:p>
            <a:pPr lvl="1"/>
            <a:r>
              <a:rPr lang="en-US" dirty="0"/>
              <a:t>Missed chances to improve safety protocols</a:t>
            </a:r>
          </a:p>
        </p:txBody>
      </p:sp>
    </p:spTree>
    <p:extLst>
      <p:ext uri="{BB962C8B-B14F-4D97-AF65-F5344CB8AC3E}">
        <p14:creationId xmlns:p14="http://schemas.microsoft.com/office/powerpoint/2010/main" val="3766988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D972-18CA-32A4-F62F-AFC8F12C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of Blame &amp; Punishment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CE96-9E88-23AE-A655-01354E78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Have a non-punitive report system</a:t>
            </a:r>
          </a:p>
          <a:p>
            <a:pPr lvl="1"/>
            <a:r>
              <a:rPr lang="en-US" dirty="0"/>
              <a:t>Shift focus from punishment to prevention of issues</a:t>
            </a:r>
          </a:p>
        </p:txBody>
      </p:sp>
    </p:spTree>
    <p:extLst>
      <p:ext uri="{BB962C8B-B14F-4D97-AF65-F5344CB8AC3E}">
        <p14:creationId xmlns:p14="http://schemas.microsoft.com/office/powerpoint/2010/main" val="45090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6DD2-5BCD-D3F2-5997-3FC5B7A3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Trust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07A9-7A4A-3F42-9703-6EAA20435A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 Challenge</a:t>
            </a:r>
          </a:p>
          <a:p>
            <a:pPr lvl="1"/>
            <a:r>
              <a:rPr lang="en-US" dirty="0"/>
              <a:t>Employees do not trust supervisors to act fairly</a:t>
            </a:r>
          </a:p>
          <a:p>
            <a:pPr lvl="1"/>
            <a:r>
              <a:rPr lang="en-US" dirty="0"/>
              <a:t>Past inconsistencies in handling errors create distrust.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F4501-AB0B-FD7D-081F-A12DCAE11B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Leadership must ensure equal treatment of employees</a:t>
            </a:r>
          </a:p>
          <a:p>
            <a:pPr lvl="1"/>
            <a:r>
              <a:rPr lang="en-US" dirty="0"/>
              <a:t>Clear and concise procedures should outline how issues need to be handled. </a:t>
            </a:r>
          </a:p>
        </p:txBody>
      </p:sp>
    </p:spTree>
    <p:extLst>
      <p:ext uri="{BB962C8B-B14F-4D97-AF65-F5344CB8AC3E}">
        <p14:creationId xmlns:p14="http://schemas.microsoft.com/office/powerpoint/2010/main" val="7227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6BE6-7F54-11BC-272A-280BE2B4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Organizational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E58A-EDB8-67AA-684D-71E1817D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  <a:p>
            <a:pPr lvl="1"/>
            <a:r>
              <a:rPr lang="en-US" dirty="0"/>
              <a:t>Frontline workers hesitate to report mistakes for fear of upsetting management.</a:t>
            </a:r>
          </a:p>
          <a:p>
            <a:pPr lvl="1"/>
            <a:r>
              <a:rPr lang="en-US" dirty="0"/>
              <a:t>Decision-making is slow, leading to unresolved safety issues.</a:t>
            </a:r>
          </a:p>
          <a:p>
            <a:pPr lvl="1"/>
            <a:r>
              <a:rPr lang="en-US" dirty="0"/>
              <a:t>Organizations miss valuable input from employees who see problems firsthand.</a:t>
            </a:r>
          </a:p>
        </p:txBody>
      </p:sp>
    </p:spTree>
    <p:extLst>
      <p:ext uri="{BB962C8B-B14F-4D97-AF65-F5344CB8AC3E}">
        <p14:creationId xmlns:p14="http://schemas.microsoft.com/office/powerpoint/2010/main" val="3700689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54F6-F987-3CB4-936D-463E122A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4DD6-B0D4-E739-4EC1-40A774C8D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Just culture is essential for improving safety, learning, and trust in organizations.</a:t>
            </a:r>
          </a:p>
          <a:p>
            <a:r>
              <a:rPr lang="en-US" dirty="0"/>
              <a:t>Barriers such as fear, lack of trust, resistance, and inconsistent policies must be addressed.</a:t>
            </a:r>
          </a:p>
          <a:p>
            <a:endParaRPr lang="en-US" dirty="0"/>
          </a:p>
          <a:p>
            <a:r>
              <a:rPr lang="en-US" dirty="0"/>
              <a:t>Call to Action</a:t>
            </a:r>
          </a:p>
          <a:p>
            <a:pPr lvl="1"/>
            <a:r>
              <a:rPr lang="en-US" dirty="0"/>
              <a:t>Evaluate your organization’s current culture and identify areas for improvement.</a:t>
            </a:r>
          </a:p>
          <a:p>
            <a:pPr lvl="1"/>
            <a:r>
              <a:rPr lang="en-US" dirty="0"/>
              <a:t>Implement structured policies and transparent communication to foster just culture.</a:t>
            </a:r>
          </a:p>
        </p:txBody>
      </p:sp>
    </p:spTree>
    <p:extLst>
      <p:ext uri="{BB962C8B-B14F-4D97-AF65-F5344CB8AC3E}">
        <p14:creationId xmlns:p14="http://schemas.microsoft.com/office/powerpoint/2010/main" val="23094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2172-8038-9EC5-D6FB-5F15F558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F63B3-E80D-96C2-76C8-D8B4A6E84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Agency for Healthcare Research and Quality (AHRQ). (2023). </a:t>
            </a:r>
            <a:r>
              <a:rPr lang="en-US" i="1" dirty="0"/>
              <a:t>Making just culture a reality: One organization’s approach.</a:t>
            </a:r>
            <a:r>
              <a:rPr lang="en-US" dirty="0"/>
              <a:t> </a:t>
            </a:r>
            <a:r>
              <a:rPr lang="en-US" dirty="0" err="1"/>
              <a:t>PSNet</a:t>
            </a:r>
            <a:r>
              <a:rPr lang="en-US" dirty="0"/>
              <a:t>. Retrieved from https://psnet.ahrq.gov/perspective/making-just-culture-reality-one-organizations-approach</a:t>
            </a:r>
          </a:p>
          <a:p>
            <a:r>
              <a:rPr lang="en-US" dirty="0"/>
              <a:t>BMC Health Services Research. (2022). </a:t>
            </a:r>
            <a:r>
              <a:rPr lang="en-US" i="1" dirty="0"/>
              <a:t>Fostering a just culture in healthcare organizations: Experiences in practice.</a:t>
            </a:r>
            <a:r>
              <a:rPr lang="en-US" dirty="0"/>
              <a:t> Retrieved from https://bmchealthservres.biomedcentral.com/articles/10.1186/s12913-022-08418-z</a:t>
            </a:r>
          </a:p>
          <a:p>
            <a:r>
              <a:rPr lang="en-US" dirty="0"/>
              <a:t>BMJ Open Quality. (2023). </a:t>
            </a:r>
            <a:r>
              <a:rPr lang="en-US" i="1" dirty="0"/>
              <a:t>Requirements for implementing a "just culture" within healthcare organizations: An integrative review.</a:t>
            </a:r>
            <a:r>
              <a:rPr lang="en-US" dirty="0"/>
              <a:t> Retrieved from </a:t>
            </a:r>
            <a:r>
              <a:rPr lang="en-US" dirty="0">
                <a:hlinkClick r:id="rId2"/>
              </a:rPr>
              <a:t>https://pmc.ncbi.nlm.nih.gov/articles/PMC10186448/</a:t>
            </a:r>
            <a:endParaRPr lang="en-US" dirty="0"/>
          </a:p>
          <a:p>
            <a:r>
              <a:rPr lang="en-US" dirty="0"/>
              <a:t>Health Quality Council of Alberta (HQCA). (2023). </a:t>
            </a:r>
            <a:r>
              <a:rPr lang="en-US" i="1" dirty="0"/>
              <a:t>Overcoming barriers to a just culture.</a:t>
            </a:r>
            <a:r>
              <a:rPr lang="en-US" dirty="0"/>
              <a:t> Retrieved from https://justculture.hqca.ca/overcoming-barriers-to-a-just-culture</a:t>
            </a:r>
          </a:p>
          <a:p>
            <a:r>
              <a:rPr lang="en-US" dirty="0"/>
              <a:t>National Library of Medicine (PubMed). (2022). </a:t>
            </a:r>
            <a:r>
              <a:rPr lang="en-US" i="1" dirty="0"/>
              <a:t>The barriers and enhancers to trust in a just culture in hospital settings.</a:t>
            </a:r>
            <a:r>
              <a:rPr lang="en-US" dirty="0"/>
              <a:t> </a:t>
            </a:r>
            <a:r>
              <a:rPr lang="en-US"/>
              <a:t>Retrieved from </a:t>
            </a:r>
            <a:r>
              <a:rPr lang="en-US">
                <a:hlinkClick r:id="rId3"/>
              </a:rPr>
              <a:t>https://pubmed.ncbi.nlm.nih.gov/35588066/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{D181CB09-5268-4A17-897A-197981039FB2}tf11665031_win32</Template>
  <TotalTime>23</TotalTime>
  <Words>445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Nova</vt:lpstr>
      <vt:lpstr>Arial Nova Light</vt:lpstr>
      <vt:lpstr>Wingdings 2</vt:lpstr>
      <vt:lpstr>SlateVTI</vt:lpstr>
      <vt:lpstr>Barriers to Implementing a Just Culture</vt:lpstr>
      <vt:lpstr>Introduction to Just Culture</vt:lpstr>
      <vt:lpstr>Fear of Blame &amp; Punishment</vt:lpstr>
      <vt:lpstr>Fear of Blame &amp; Punishment</vt:lpstr>
      <vt:lpstr>Lack of Trust</vt:lpstr>
      <vt:lpstr>Hierarchical Organizational Structures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Futch</dc:creator>
  <cp:lastModifiedBy>Harrison Futch</cp:lastModifiedBy>
  <cp:revision>1</cp:revision>
  <dcterms:created xsi:type="dcterms:W3CDTF">2025-02-24T16:25:54Z</dcterms:created>
  <dcterms:modified xsi:type="dcterms:W3CDTF">2025-02-24T16:49:12Z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