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amm/" TargetMode="External"/><Relationship Id="rId3" Type="http://schemas.openxmlformats.org/officeDocument/2006/relationships/hyperlink" Target="https://owasp.org/www-project-secure-coding-practices-quick-reference-guide/" TargetMode="External"/><Relationship Id="rId7" Type="http://schemas.openxmlformats.org/officeDocument/2006/relationships/hyperlink" Target="https://csrc.nist.gov/pubs/sp/800/61/r2/final" TargetMode="External"/><Relationship Id="rId2" Type="http://schemas.openxmlformats.org/officeDocument/2006/relationships/hyperlink" Target="https://www.nist.gov/cyber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ns.org/top25-software-errors/" TargetMode="External"/><Relationship Id="rId5" Type="http://schemas.openxmlformats.org/officeDocument/2006/relationships/hyperlink" Target="https://attack.mitre.org/" TargetMode="External"/><Relationship Id="rId4" Type="http://schemas.openxmlformats.org/officeDocument/2006/relationships/hyperlink" Target="https://www.gitguardian.com/secrets-det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7BA-A7FA-AF98-5D3F-8D4A756B6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Security Controls in Shared Source Code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584A-24BF-5F41-D7C4-F488E8ED5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Futch</a:t>
            </a:r>
          </a:p>
          <a:p>
            <a:r>
              <a:rPr lang="en-US" dirty="0"/>
              <a:t>Module 11.2</a:t>
            </a:r>
          </a:p>
        </p:txBody>
      </p:sp>
    </p:spTree>
    <p:extLst>
      <p:ext uri="{BB962C8B-B14F-4D97-AF65-F5344CB8AC3E}">
        <p14:creationId xmlns:p14="http://schemas.microsoft.com/office/powerpoint/2010/main" val="193297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4D9-8739-99B5-8B44-4BA0132F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252E-7BCA-5366-F6E9-7DB34948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in repositories that are shared among peers have a requirement to a multi-layered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access control, secure coding, monitoring, and incident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regular audits and training to help maintain a secure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proactive security measures to prevent cyber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is continuous—send out regular updates to policies and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5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EFA5-5CD3-6E04-03BF-F5346CE3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F4E6-3E93-40D1-BBA3-58B3AD59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hlinkClick r:id="rId2"/>
              </a:rPr>
              <a:t>https://www.nist.gov/cyberframework</a:t>
            </a:r>
            <a:endParaRPr lang="en-US" i="1" dirty="0">
              <a:effectLst/>
            </a:endParaRPr>
          </a:p>
          <a:p>
            <a:r>
              <a:rPr lang="en-US" dirty="0">
                <a:hlinkClick r:id="rId3"/>
              </a:rPr>
              <a:t>https://owasp.org/www-project-secure-coding-practices-quick-reference-guide/</a:t>
            </a:r>
            <a:endParaRPr lang="en-US" i="1" dirty="0"/>
          </a:p>
          <a:p>
            <a:r>
              <a:rPr lang="en-US" dirty="0">
                <a:hlinkClick r:id="rId4"/>
              </a:rPr>
              <a:t>https://www.gitguardian.com/secrets-detection</a:t>
            </a:r>
            <a:endParaRPr lang="en-US" i="1" dirty="0"/>
          </a:p>
          <a:p>
            <a:r>
              <a:rPr lang="en-US" dirty="0">
                <a:hlinkClick r:id="rId5"/>
              </a:rPr>
              <a:t>https://attack.mitre.org/</a:t>
            </a:r>
            <a:endParaRPr lang="en-US" i="1" dirty="0"/>
          </a:p>
          <a:p>
            <a:r>
              <a:rPr lang="en-US" dirty="0">
                <a:hlinkClick r:id="rId6"/>
              </a:rPr>
              <a:t>https://www.sans.org/top25-software-errors/</a:t>
            </a:r>
            <a:endParaRPr lang="en-US" i="1" dirty="0"/>
          </a:p>
          <a:p>
            <a:r>
              <a:rPr lang="en-US" dirty="0">
                <a:hlinkClick r:id="rId7"/>
              </a:rPr>
              <a:t>https://csrc.nist.gov/pubs/sp/800/61/r2/final</a:t>
            </a:r>
            <a:endParaRPr lang="en-US" i="1" dirty="0"/>
          </a:p>
          <a:p>
            <a:r>
              <a:rPr lang="en-US" dirty="0">
                <a:hlinkClick r:id="rId8"/>
              </a:rPr>
              <a:t>https://owasp.org/www-project-samm/</a:t>
            </a:r>
            <a:endParaRPr lang="en-US" i="1" dirty="0"/>
          </a:p>
          <a:p>
            <a:r>
              <a:rPr lang="en-US" dirty="0"/>
              <a:t>https://www.ntia.gov/page/software-bill-materials</a:t>
            </a:r>
          </a:p>
        </p:txBody>
      </p:sp>
    </p:spTree>
    <p:extLst>
      <p:ext uri="{BB962C8B-B14F-4D97-AF65-F5344CB8AC3E}">
        <p14:creationId xmlns:p14="http://schemas.microsoft.com/office/powerpoint/2010/main" val="395419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6767-471B-230E-F3BA-C0AD4E1D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D901-F965-6AAF-FCE5-FB61417A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shared source code repositories allow for collaboration; however, they introduce security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threats can include unauthorized access, leaks in code, and insider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Attackers can reveal </a:t>
            </a:r>
            <a:r>
              <a:rPr lang="en-US" dirty="0" err="1"/>
              <a:t>misconfigs</a:t>
            </a:r>
            <a:r>
              <a:rPr lang="en-US" dirty="0"/>
              <a:t> in the repository, social engineering, and credential leaks.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presentation will go over what is best in terms of practices for having secured, shared, repositories.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8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6216-2C5A-73BA-A45C-E8318C4A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and 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4943-D801-CCA5-D2EB-3DD23850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role-based access control (RBAC) to make sure users have the  appropriate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multi-factor authentication (MFA) for access to repositories.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out reviews and update any user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Restrict write access to critical branches for certain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Single Sign-On (SSO) for centralized access control on top of MFA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667C-CB4E-9E18-7396-FC7233D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Code Commit 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44F1-F29D-F87A-4215-943F2389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are required to sign commits using GPG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mandatory code reviews before merging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secure coding standards through linting tools and static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pre-commit hooks set up to block code submissions that are not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coding guidelines to prevent insecure patterns, something like SQL Injection.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74AE-9240-9EBA-CD35-F15A43DA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Secrets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7D07-AF4C-464B-4421-22A9AA5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Hardcode credentials (API keys, passwords) in source code is not good.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secret management tools like </a:t>
            </a:r>
            <a:r>
              <a:rPr lang="en-US" dirty="0" err="1"/>
              <a:t>HashiCorp</a:t>
            </a:r>
            <a:r>
              <a:rPr lang="en-US" dirty="0"/>
              <a:t> Vault, AWS Secrets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repository security policies to reject commits containing secrets.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Educate developers on secure secret handling practices.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B605-D039-F2CE-A042-AD759131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Branching and Merge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6BC9-5F36-CFC5-EEC7-2B1717A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protected branches with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 unit tests prior to merging.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 direct pushes to main branches and enforce pull request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merge policies to require multiple approvals for sensitive repositories.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1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5621-0FA8-6E95-6DB1-B1ED89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Monitoring and Logging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D423-B478-BEFA-D47E-85841BA7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logging and audit trails for all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tools like GitHub Audit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for suspicious activity (e.g., unauthorized access, unusual commits).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alerts for abnormal activity in the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regular review audit logs for security anomalies.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6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DBDA-7AF4-9473-5401-B0130C42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Secure Third-Party Dependencies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058-6462-271E-A395-24D7CF80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dependency management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update and patch dependencies to fix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Restrict use of unverified third-party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a Software Bill of Materials (SBOM) to track dependencies and their security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FBE7-059A-1359-D787-14B0C1DD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Incident Response and Recovery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D454-BE71-C7F5-1859-C24CC4BB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an incident response plan for source code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back up repositories and test disaster recovery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Educate developers on security best practices and phishing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a rollback mechanism in place to revert compromised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a responsible disclosure program for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{93EEA99F-A252-4639-AB7E-EB45CDC2A593}tf02900722</Template>
  <TotalTime>33</TotalTime>
  <Words>592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Security Controls in Shared Source Code Repositories </vt:lpstr>
      <vt:lpstr>Introduction</vt:lpstr>
      <vt:lpstr>Access Control and Authentication </vt:lpstr>
      <vt:lpstr>Secure Code Commit Practices </vt:lpstr>
      <vt:lpstr>Secrets Management </vt:lpstr>
      <vt:lpstr>Secure Branching and Merge Strategies </vt:lpstr>
      <vt:lpstr>Continuous Monitoring and Logging </vt:lpstr>
      <vt:lpstr>Secure Third-Party Dependencies </vt:lpstr>
      <vt:lpstr>Incident Response and Recovery </vt:lpstr>
      <vt:lpstr>To Conclude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Futch</dc:creator>
  <cp:lastModifiedBy>Harrison Futch</cp:lastModifiedBy>
  <cp:revision>1</cp:revision>
  <dcterms:created xsi:type="dcterms:W3CDTF">2025-03-04T00:23:42Z</dcterms:created>
  <dcterms:modified xsi:type="dcterms:W3CDTF">2025-03-04T00:57:35Z</dcterms:modified>
</cp:coreProperties>
</file>