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T KAYRA BULUT" userId="fc912a3c-39cc-4896-8f64-2891e01336e6" providerId="ADAL" clId="{7BA75216-974C-451B-BA11-3A31DF702E62}"/>
    <pc:docChg chg="modSld">
      <pc:chgData name="MUHAMMET KAYRA BULUT" userId="fc912a3c-39cc-4896-8f64-2891e01336e6" providerId="ADAL" clId="{7BA75216-974C-451B-BA11-3A31DF702E62}" dt="2022-12-26T06:51:02.573" v="5" actId="20577"/>
      <pc:docMkLst>
        <pc:docMk/>
      </pc:docMkLst>
      <pc:sldChg chg="modSp mod">
        <pc:chgData name="MUHAMMET KAYRA BULUT" userId="fc912a3c-39cc-4896-8f64-2891e01336e6" providerId="ADAL" clId="{7BA75216-974C-451B-BA11-3A31DF702E62}" dt="2022-12-26T06:51:02.573" v="5" actId="20577"/>
        <pc:sldMkLst>
          <pc:docMk/>
          <pc:sldMk cId="3896747324" sldId="260"/>
        </pc:sldMkLst>
        <pc:spChg chg="mod">
          <ac:chgData name="MUHAMMET KAYRA BULUT" userId="fc912a3c-39cc-4896-8f64-2891e01336e6" providerId="ADAL" clId="{7BA75216-974C-451B-BA11-3A31DF702E62}" dt="2022-12-26T06:51:02.573" v="5" actId="20577"/>
          <ac:spMkLst>
            <pc:docMk/>
            <pc:sldMk cId="3896747324" sldId="260"/>
            <ac:spMk id="6" creationId="{000AB52A-7B60-16E0-696F-71EFECC9A68E}"/>
          </ac:spMkLst>
        </pc:spChg>
      </pc:sldChg>
      <pc:sldChg chg="modSp mod">
        <pc:chgData name="MUHAMMET KAYRA BULUT" userId="fc912a3c-39cc-4896-8f64-2891e01336e6" providerId="ADAL" clId="{7BA75216-974C-451B-BA11-3A31DF702E62}" dt="2022-12-26T06:50:45.751" v="1" actId="20577"/>
        <pc:sldMkLst>
          <pc:docMk/>
          <pc:sldMk cId="540261383" sldId="261"/>
        </pc:sldMkLst>
        <pc:spChg chg="mod">
          <ac:chgData name="MUHAMMET KAYRA BULUT" userId="fc912a3c-39cc-4896-8f64-2891e01336e6" providerId="ADAL" clId="{7BA75216-974C-451B-BA11-3A31DF702E62}" dt="2022-12-26T06:50:45.751" v="1" actId="20577"/>
          <ac:spMkLst>
            <pc:docMk/>
            <pc:sldMk cId="540261383" sldId="261"/>
            <ac:spMk id="6" creationId="{E95862A2-9235-ED6C-E42D-E4169BDAF6C7}"/>
          </ac:spMkLst>
        </pc:spChg>
      </pc:sldChg>
      <pc:sldChg chg="modSp mod">
        <pc:chgData name="MUHAMMET KAYRA BULUT" userId="fc912a3c-39cc-4896-8f64-2891e01336e6" providerId="ADAL" clId="{7BA75216-974C-451B-BA11-3A31DF702E62}" dt="2022-12-26T06:50:50.130" v="3" actId="20577"/>
        <pc:sldMkLst>
          <pc:docMk/>
          <pc:sldMk cId="3743308706" sldId="262"/>
        </pc:sldMkLst>
        <pc:spChg chg="mod">
          <ac:chgData name="MUHAMMET KAYRA BULUT" userId="fc912a3c-39cc-4896-8f64-2891e01336e6" providerId="ADAL" clId="{7BA75216-974C-451B-BA11-3A31DF702E62}" dt="2022-12-26T06:50:50.130" v="3" actId="20577"/>
          <ac:spMkLst>
            <pc:docMk/>
            <pc:sldMk cId="3743308706" sldId="262"/>
            <ac:spMk id="8" creationId="{7FB922E2-5D80-B8D6-6A90-FA62D60BBF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E7588-5F7A-4D5F-D2F6-BCF8EC36F77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40C5893-C638-A68A-F930-886443DD6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5F70466-7E57-54A4-FA00-1424DABF083C}"/>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5" name="Alt Bilgi Yer Tutucusu 4">
            <a:extLst>
              <a:ext uri="{FF2B5EF4-FFF2-40B4-BE49-F238E27FC236}">
                <a16:creationId xmlns:a16="http://schemas.microsoft.com/office/drawing/2014/main" id="{E875C7BF-1348-6717-A34D-E416468784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297A7B6-C3F9-2AA3-1EF2-538B80C40AC4}"/>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243767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E31784-6E20-1C47-6138-347C7BD0CCC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AB9F3CF-319F-07F9-E6A4-A03662FA2FB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2422DA7-EDDA-0119-837D-C6B9794E298A}"/>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5" name="Alt Bilgi Yer Tutucusu 4">
            <a:extLst>
              <a:ext uri="{FF2B5EF4-FFF2-40B4-BE49-F238E27FC236}">
                <a16:creationId xmlns:a16="http://schemas.microsoft.com/office/drawing/2014/main" id="{D4B92E65-12E2-63EF-28B4-B4044B1C4DB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899CBF-2055-B900-582C-5C667C4E4E12}"/>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328202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6D9AEC9-E38C-981E-5492-5C3D7D5010E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CFBA5A0-313A-8396-D5B8-D965C2706E6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A4EAD56-4004-B9C5-890B-4803EB427A03}"/>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5" name="Alt Bilgi Yer Tutucusu 4">
            <a:extLst>
              <a:ext uri="{FF2B5EF4-FFF2-40B4-BE49-F238E27FC236}">
                <a16:creationId xmlns:a16="http://schemas.microsoft.com/office/drawing/2014/main" id="{DE0F9FBC-BC13-CFB3-6E94-EC6653EC203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661C5A-D5D1-8A2B-36EA-E39939C71553}"/>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366256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FC0613-C677-D53B-3473-618EC36FA6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C36C592-6482-2C55-2337-3D0DDE690E9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9CE5F1-BC65-5E16-2E60-3D1CA88311DB}"/>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5" name="Alt Bilgi Yer Tutucusu 4">
            <a:extLst>
              <a:ext uri="{FF2B5EF4-FFF2-40B4-BE49-F238E27FC236}">
                <a16:creationId xmlns:a16="http://schemas.microsoft.com/office/drawing/2014/main" id="{CF6F9B0C-70C8-B6F9-5583-037F0ADD64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3CAF95-89FD-E9F5-47EC-F935D8FFF338}"/>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406255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B6C2E1-110A-957E-3E97-CD694C3D31E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913FB5C-3225-F99C-0E1D-A1B237C7F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4FDE3F6-D2AF-9170-C5D6-F8179E2A2B5D}"/>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5" name="Alt Bilgi Yer Tutucusu 4">
            <a:extLst>
              <a:ext uri="{FF2B5EF4-FFF2-40B4-BE49-F238E27FC236}">
                <a16:creationId xmlns:a16="http://schemas.microsoft.com/office/drawing/2014/main" id="{0C145B54-C06A-4CD9-9E2B-29CE1A1756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B12A5CB-FDAB-96EB-F704-FAA6243FC2F5}"/>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69495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B025E4-DC5A-3910-476A-9372E1DADAC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EE22732-6419-7847-005F-AA6124D18A4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17CE552-099D-6F2C-9237-C61A13871DB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1BA8E00-1AF8-0220-E048-63C1C4F6DBC8}"/>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6" name="Alt Bilgi Yer Tutucusu 5">
            <a:extLst>
              <a:ext uri="{FF2B5EF4-FFF2-40B4-BE49-F238E27FC236}">
                <a16:creationId xmlns:a16="http://schemas.microsoft.com/office/drawing/2014/main" id="{FC8593DB-AF39-F948-5351-60168032C0B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B2EAAF3-66FF-B1C1-A388-1BDCB9A547F8}"/>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150717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8BA875-7FCC-C0D3-5A5A-3788E219D0D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2267472-A376-CC06-1D66-A5FD3CD6D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D0BE058-3902-2F88-F86A-D83E4A0FD21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20D5742-6158-F5C3-5504-6DB83055F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953FCAA-6396-A56F-AD80-74772844CCD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DD3A9AE-A33C-21F6-0EDA-EB86F7518B61}"/>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8" name="Alt Bilgi Yer Tutucusu 7">
            <a:extLst>
              <a:ext uri="{FF2B5EF4-FFF2-40B4-BE49-F238E27FC236}">
                <a16:creationId xmlns:a16="http://schemas.microsoft.com/office/drawing/2014/main" id="{F504ACFC-2043-FB18-E7E3-F9A1A16D365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70903FA-D81B-6BCE-C76A-7BC717A59603}"/>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267476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DFE1D-B891-73B4-90F4-2B0E0EEC3C7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673A7BD-17C4-F01E-5D63-1E85BB85209E}"/>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4" name="Alt Bilgi Yer Tutucusu 3">
            <a:extLst>
              <a:ext uri="{FF2B5EF4-FFF2-40B4-BE49-F238E27FC236}">
                <a16:creationId xmlns:a16="http://schemas.microsoft.com/office/drawing/2014/main" id="{498E1097-AEA8-A31E-FB0C-B0DD2498081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0B6D9DF-4820-9FBD-9B9F-4F815C7BDEAF}"/>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193714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25FF41B-9B18-333F-2374-0D47308C69F7}"/>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3" name="Alt Bilgi Yer Tutucusu 2">
            <a:extLst>
              <a:ext uri="{FF2B5EF4-FFF2-40B4-BE49-F238E27FC236}">
                <a16:creationId xmlns:a16="http://schemas.microsoft.com/office/drawing/2014/main" id="{461C7BD7-399A-3F19-EA8C-68070FE73DF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B647F6F-AE6E-1499-ACB9-017BA72FE020}"/>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255046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707376-C477-A628-71EA-D9237E8E5E9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445A1B1-E83D-382B-0DBE-FF3A111145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381E09D-EE78-3A21-7BA1-04FED3962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8430E38-47C1-F6E2-F541-FD1AABFAE627}"/>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6" name="Alt Bilgi Yer Tutucusu 5">
            <a:extLst>
              <a:ext uri="{FF2B5EF4-FFF2-40B4-BE49-F238E27FC236}">
                <a16:creationId xmlns:a16="http://schemas.microsoft.com/office/drawing/2014/main" id="{E369AC34-7F81-CBAC-F705-7DA456B7D22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524D520-4F58-B26B-62E6-41824AC11616}"/>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314719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3E736D-8DF7-102A-5994-8F4AA20F68F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78D16EE-487A-944F-25EE-6A957F432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4177501-C76F-ADFC-3949-5663DD89B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E61D1F2-F71C-D558-1808-C5B5321086AB}"/>
              </a:ext>
            </a:extLst>
          </p:cNvPr>
          <p:cNvSpPr>
            <a:spLocks noGrp="1"/>
          </p:cNvSpPr>
          <p:nvPr>
            <p:ph type="dt" sz="half" idx="10"/>
          </p:nvPr>
        </p:nvSpPr>
        <p:spPr/>
        <p:txBody>
          <a:bodyPr/>
          <a:lstStyle/>
          <a:p>
            <a:fld id="{C652EDE9-7E4A-44B8-B936-453DC9AE9A8F}" type="datetimeFigureOut">
              <a:rPr lang="tr-TR" smtClean="0"/>
              <a:t>26.12.2022</a:t>
            </a:fld>
            <a:endParaRPr lang="tr-TR"/>
          </a:p>
        </p:txBody>
      </p:sp>
      <p:sp>
        <p:nvSpPr>
          <p:cNvPr id="6" name="Alt Bilgi Yer Tutucusu 5">
            <a:extLst>
              <a:ext uri="{FF2B5EF4-FFF2-40B4-BE49-F238E27FC236}">
                <a16:creationId xmlns:a16="http://schemas.microsoft.com/office/drawing/2014/main" id="{F2F9AC4D-9AC2-BAF9-5A3A-F4FBAB89933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F4B035D-C89B-503D-5A1C-80CAA851F43B}"/>
              </a:ext>
            </a:extLst>
          </p:cNvPr>
          <p:cNvSpPr>
            <a:spLocks noGrp="1"/>
          </p:cNvSpPr>
          <p:nvPr>
            <p:ph type="sldNum" sz="quarter" idx="12"/>
          </p:nvPr>
        </p:nvSpPr>
        <p:spPr/>
        <p:txBody>
          <a:bodyPr/>
          <a:lstStyle/>
          <a:p>
            <a:fld id="{0FF1F3B1-76FA-49AC-83B5-D3626CA83F75}" type="slidenum">
              <a:rPr lang="tr-TR" smtClean="0"/>
              <a:t>‹#›</a:t>
            </a:fld>
            <a:endParaRPr lang="tr-TR"/>
          </a:p>
        </p:txBody>
      </p:sp>
    </p:spTree>
    <p:extLst>
      <p:ext uri="{BB962C8B-B14F-4D97-AF65-F5344CB8AC3E}">
        <p14:creationId xmlns:p14="http://schemas.microsoft.com/office/powerpoint/2010/main" val="282258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A400D48-B87F-D4A7-DA56-FE1E3DA72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D442724-2DAF-0EFE-95BE-C627618F8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4616BBF-3882-2531-5945-88C0E6E3B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2EDE9-7E4A-44B8-B936-453DC9AE9A8F}" type="datetimeFigureOut">
              <a:rPr lang="tr-TR" smtClean="0"/>
              <a:t>26.12.2022</a:t>
            </a:fld>
            <a:endParaRPr lang="tr-TR"/>
          </a:p>
        </p:txBody>
      </p:sp>
      <p:sp>
        <p:nvSpPr>
          <p:cNvPr id="5" name="Alt Bilgi Yer Tutucusu 4">
            <a:extLst>
              <a:ext uri="{FF2B5EF4-FFF2-40B4-BE49-F238E27FC236}">
                <a16:creationId xmlns:a16="http://schemas.microsoft.com/office/drawing/2014/main" id="{2A32DF59-4ADC-6E4E-C37F-216F69624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CB71DF2-BC7B-23FF-AACF-DBBE0BD8C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1F3B1-76FA-49AC-83B5-D3626CA83F75}" type="slidenum">
              <a:rPr lang="tr-TR" smtClean="0"/>
              <a:t>‹#›</a:t>
            </a:fld>
            <a:endParaRPr lang="tr-TR"/>
          </a:p>
        </p:txBody>
      </p:sp>
    </p:spTree>
    <p:extLst>
      <p:ext uri="{BB962C8B-B14F-4D97-AF65-F5344CB8AC3E}">
        <p14:creationId xmlns:p14="http://schemas.microsoft.com/office/powerpoint/2010/main" val="2115845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3EE9151-3852-56F1-0C29-E4AA01C200CB}"/>
              </a:ext>
            </a:extLst>
          </p:cNvPr>
          <p:cNvSpPr>
            <a:spLocks noGrp="1"/>
          </p:cNvSpPr>
          <p:nvPr>
            <p:ph type="ctrTitle"/>
          </p:nvPr>
        </p:nvSpPr>
        <p:spPr>
          <a:xfrm>
            <a:off x="4162567" y="818985"/>
            <a:ext cx="6714699" cy="2284434"/>
          </a:xfrm>
        </p:spPr>
        <p:txBody>
          <a:bodyPr>
            <a:normAutofit/>
          </a:bodyPr>
          <a:lstStyle/>
          <a:p>
            <a:pPr algn="l"/>
            <a:r>
              <a:rPr lang="tr-TR" sz="8800" b="1" dirty="0">
                <a:solidFill>
                  <a:srgbClr val="FFFFFF"/>
                </a:solidFill>
              </a:rPr>
              <a:t>XSS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16F490A3-9671-FA72-1BD3-0383C67B7914}"/>
              </a:ext>
            </a:extLst>
          </p:cNvPr>
          <p:cNvSpPr>
            <a:spLocks noGrp="1"/>
          </p:cNvSpPr>
          <p:nvPr>
            <p:ph type="subTitle" idx="1"/>
          </p:nvPr>
        </p:nvSpPr>
        <p:spPr>
          <a:xfrm>
            <a:off x="4162567" y="4017818"/>
            <a:ext cx="7178723" cy="2551427"/>
          </a:xfrm>
        </p:spPr>
        <p:txBody>
          <a:bodyPr>
            <a:normAutofit/>
          </a:bodyPr>
          <a:lstStyle/>
          <a:p>
            <a:pPr algn="l"/>
            <a:r>
              <a:rPr lang="tr-TR" dirty="0">
                <a:solidFill>
                  <a:srgbClr val="FFFFFF"/>
                </a:solidFill>
              </a:rPr>
              <a:t>Grup 1</a:t>
            </a:r>
          </a:p>
          <a:p>
            <a:pPr algn="l"/>
            <a:r>
              <a:rPr lang="tr-TR" dirty="0">
                <a:solidFill>
                  <a:srgbClr val="FFFFFF"/>
                </a:solidFill>
              </a:rPr>
              <a:t>20011901 – Muhammet Kayra Bulut</a:t>
            </a:r>
          </a:p>
          <a:p>
            <a:pPr algn="l"/>
            <a:r>
              <a:rPr lang="tr-TR" dirty="0">
                <a:solidFill>
                  <a:srgbClr val="FFFFFF"/>
                </a:solidFill>
              </a:rPr>
              <a:t>19011707 – Barış Can Yılmaz </a:t>
            </a:r>
          </a:p>
          <a:p>
            <a:pPr algn="l"/>
            <a:r>
              <a:rPr lang="tr-TR" dirty="0">
                <a:solidFill>
                  <a:srgbClr val="FFFFFF"/>
                </a:solidFill>
              </a:rPr>
              <a:t>20011701 – Muhammet Ali ŞEN</a:t>
            </a:r>
          </a:p>
          <a:p>
            <a:pPr algn="l"/>
            <a:r>
              <a:rPr lang="tr-TR" dirty="0">
                <a:solidFill>
                  <a:srgbClr val="FFFFFF"/>
                </a:solidFill>
              </a:rPr>
              <a:t>20011045 – Muhammed Ali LALE</a:t>
            </a:r>
          </a:p>
          <a:p>
            <a:pPr algn="l"/>
            <a:endParaRPr lang="tr-TR" dirty="0">
              <a:solidFill>
                <a:srgbClr val="FFFFFF"/>
              </a:solidFill>
            </a:endParaRPr>
          </a:p>
          <a:p>
            <a:pPr algn="l"/>
            <a:endParaRPr lang="tr-TR" dirty="0">
              <a:solidFill>
                <a:srgbClr val="FFFFFF"/>
              </a:solidFill>
            </a:endParaRPr>
          </a:p>
        </p:txBody>
      </p:sp>
    </p:spTree>
    <p:extLst>
      <p:ext uri="{BB962C8B-B14F-4D97-AF65-F5344CB8AC3E}">
        <p14:creationId xmlns:p14="http://schemas.microsoft.com/office/powerpoint/2010/main" val="390862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EEB29-13E9-6615-5BEC-A9FB778A4F00}"/>
              </a:ext>
            </a:extLst>
          </p:cNvPr>
          <p:cNvSpPr>
            <a:spLocks noGrp="1"/>
          </p:cNvSpPr>
          <p:nvPr>
            <p:ph type="title"/>
          </p:nvPr>
        </p:nvSpPr>
        <p:spPr/>
        <p:txBody>
          <a:bodyPr>
            <a:normAutofit/>
          </a:bodyPr>
          <a:lstStyle/>
          <a:p>
            <a:r>
              <a:rPr lang="tr-TR" sz="4000" b="1" dirty="0">
                <a:effectLst/>
                <a:latin typeface="Times New Roman" panose="02020603050405020304" pitchFamily="18" charset="0"/>
                <a:ea typeface="Calibri" panose="020F0502020204030204" pitchFamily="34" charset="0"/>
              </a:rPr>
              <a:t>Cross-Site Scripting Zafiyeti Nasıl Giderilir?</a:t>
            </a:r>
            <a:endParaRPr lang="tr-TR" sz="4000" dirty="0"/>
          </a:p>
        </p:txBody>
      </p:sp>
      <p:sp>
        <p:nvSpPr>
          <p:cNvPr id="3" name="İçerik Yer Tutucusu 2">
            <a:extLst>
              <a:ext uri="{FF2B5EF4-FFF2-40B4-BE49-F238E27FC236}">
                <a16:creationId xmlns:a16="http://schemas.microsoft.com/office/drawing/2014/main" id="{9563FF42-6EF9-C31E-E946-AC97DC3F559D}"/>
              </a:ext>
            </a:extLst>
          </p:cNvPr>
          <p:cNvSpPr>
            <a:spLocks noGrp="1"/>
          </p:cNvSpPr>
          <p:nvPr>
            <p:ph idx="1"/>
          </p:nvPr>
        </p:nvSpPr>
        <p:spPr/>
        <p:txBody>
          <a:bodyPr/>
          <a:lstStyle/>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Girişlerde </a:t>
            </a:r>
            <a:r>
              <a:rPr lang="tr-TR" sz="20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HTML’yi</a:t>
            </a: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engelleyin.</a:t>
            </a: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Otomatik izleme ve incelemeyi kullanın.</a:t>
            </a: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Form girişlerini doğrulayın.</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Web varlıklarını denetleyin.</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İstemci tarafını düzenli olarak tarayın.</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Güvenli tanımlama bilgileri oluşturun.</a:t>
            </a:r>
            <a:endParaRPr lang="tr-T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555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AC06F99-35BD-191C-9D5A-D774AE6C8EBE}"/>
              </a:ext>
            </a:extLst>
          </p:cNvPr>
          <p:cNvSpPr>
            <a:spLocks noGrp="1"/>
          </p:cNvSpPr>
          <p:nvPr>
            <p:ph type="title"/>
          </p:nvPr>
        </p:nvSpPr>
        <p:spPr>
          <a:xfrm>
            <a:off x="695728" y="1252008"/>
            <a:ext cx="3429000" cy="1079152"/>
          </a:xfrm>
        </p:spPr>
        <p:txBody>
          <a:bodyPr anchor="b">
            <a:normAutofit/>
          </a:bodyPr>
          <a:lstStyle/>
          <a:p>
            <a:r>
              <a:rPr lang="tr-TR" sz="4000" b="1" dirty="0">
                <a:latin typeface="Times New Roman" panose="02020603050405020304" pitchFamily="18" charset="0"/>
                <a:cs typeface="Times New Roman" panose="02020603050405020304" pitchFamily="18" charset="0"/>
              </a:rPr>
              <a:t>XSS Nedir?</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27A4686-3868-5BEB-1E4F-188D2E854FAF}"/>
              </a:ext>
            </a:extLst>
          </p:cNvPr>
          <p:cNvSpPr>
            <a:spLocks noGrp="1"/>
          </p:cNvSpPr>
          <p:nvPr>
            <p:ph idx="1"/>
          </p:nvPr>
        </p:nvSpPr>
        <p:spPr>
          <a:xfrm>
            <a:off x="643278" y="2755053"/>
            <a:ext cx="3429000" cy="3242610"/>
          </a:xfrm>
          <a:solidFill>
            <a:schemeClr val="bg1"/>
          </a:solidFill>
        </p:spPr>
        <p:txBody>
          <a:bodyPr anchor="t">
            <a:normAutofit/>
          </a:bodyPr>
          <a:lstStyle/>
          <a:p>
            <a:pPr algn="just"/>
            <a:r>
              <a:rPr lang="tr-TR" sz="2000" dirty="0">
                <a:effectLst/>
                <a:latin typeface="Times New Roman" panose="02020603050405020304" pitchFamily="18" charset="0"/>
                <a:ea typeface="Calibri" panose="020F0502020204030204" pitchFamily="34" charset="0"/>
                <a:cs typeface="Arial" panose="020B0604020202020204" pitchFamily="34" charset="0"/>
              </a:rPr>
              <a:t>Bir web uygulamasında kullanıcıdan alınan girdiler, bir kullanıcının tarayıcısına gönderilen HTML veya JavaScript kodları olabilir. Eğer bir web uygulaması bu girdileri filtrelemezse, bir kullanıcı tarafından gönderilen zararlı kodlar çalıştırılabilir ve bu da bir XSS açığı oluşturur.</a:t>
            </a:r>
          </a:p>
          <a:p>
            <a:endParaRPr lang="tr-TR" sz="2000" dirty="0">
              <a:effectLst/>
              <a:latin typeface="Calibri" panose="020F0502020204030204" pitchFamily="34" charset="0"/>
              <a:ea typeface="Calibri" panose="020F0502020204030204" pitchFamily="34" charset="0"/>
              <a:cs typeface="Arial" panose="020B0604020202020204" pitchFamily="34" charset="0"/>
            </a:endParaRPr>
          </a:p>
          <a:p>
            <a:endParaRPr lang="tr-T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Metin kutusu 10">
            <a:extLst>
              <a:ext uri="{FF2B5EF4-FFF2-40B4-BE49-F238E27FC236}">
                <a16:creationId xmlns:a16="http://schemas.microsoft.com/office/drawing/2014/main" id="{8DE58EDD-4133-CA27-9638-5E3F83241EED}"/>
              </a:ext>
            </a:extLst>
          </p:cNvPr>
          <p:cNvSpPr txBox="1"/>
          <p:nvPr/>
        </p:nvSpPr>
        <p:spPr>
          <a:xfrm>
            <a:off x="833439" y="6090820"/>
            <a:ext cx="8719182" cy="646331"/>
          </a:xfrm>
          <a:prstGeom prst="rect">
            <a:avLst/>
          </a:prstGeom>
          <a:noFill/>
        </p:spPr>
        <p:txBody>
          <a:bodyPr wrap="none" rtlCol="0">
            <a:spAutoFit/>
          </a:bodyPr>
          <a:lstStyle/>
          <a:p>
            <a:r>
              <a:rPr lang="tr-TR" sz="1800" dirty="0">
                <a:effectLst/>
                <a:latin typeface="Times New Roman" panose="02020603050405020304" pitchFamily="18" charset="0"/>
                <a:ea typeface="Calibri" panose="020F0502020204030204" pitchFamily="34" charset="0"/>
                <a:cs typeface="Arial" panose="020B0604020202020204" pitchFamily="34" charset="0"/>
              </a:rPr>
              <a:t>XSS için üç ana saldırı stratejisi vardır. Bunlar DOM XSS, </a:t>
            </a:r>
            <a:r>
              <a:rPr lang="tr-TR" sz="1800" dirty="0" err="1">
                <a:effectLst/>
                <a:latin typeface="Times New Roman" panose="02020603050405020304" pitchFamily="18" charset="0"/>
                <a:ea typeface="Calibri" panose="020F0502020204030204" pitchFamily="34" charset="0"/>
                <a:cs typeface="Arial" panose="020B0604020202020204" pitchFamily="34" charset="0"/>
              </a:rPr>
              <a:t>reflected</a:t>
            </a:r>
            <a:r>
              <a:rPr lang="tr-TR" sz="1800" dirty="0">
                <a:effectLst/>
                <a:latin typeface="Times New Roman" panose="02020603050405020304" pitchFamily="18" charset="0"/>
                <a:ea typeface="Calibri" panose="020F0502020204030204" pitchFamily="34" charset="0"/>
                <a:cs typeface="Arial" panose="020B0604020202020204" pitchFamily="34" charset="0"/>
              </a:rPr>
              <a:t> XSS ve </a:t>
            </a:r>
            <a:r>
              <a:rPr lang="tr-TR" sz="1800" dirty="0" err="1">
                <a:effectLst/>
                <a:latin typeface="Times New Roman" panose="02020603050405020304" pitchFamily="18" charset="0"/>
                <a:ea typeface="Calibri" panose="020F0502020204030204" pitchFamily="34" charset="0"/>
                <a:cs typeface="Arial" panose="020B0604020202020204" pitchFamily="34" charset="0"/>
              </a:rPr>
              <a:t>stored</a:t>
            </a:r>
            <a:r>
              <a:rPr lang="tr-TR" sz="1800" dirty="0">
                <a:effectLst/>
                <a:latin typeface="Times New Roman" panose="02020603050405020304" pitchFamily="18" charset="0"/>
                <a:ea typeface="Calibri" panose="020F0502020204030204" pitchFamily="34" charset="0"/>
                <a:cs typeface="Arial" panose="020B0604020202020204" pitchFamily="34" charset="0"/>
              </a:rPr>
              <a:t> </a:t>
            </a:r>
            <a:r>
              <a:rPr lang="tr-TR" sz="1800" dirty="0" err="1">
                <a:effectLst/>
                <a:latin typeface="Times New Roman" panose="02020603050405020304" pitchFamily="18" charset="0"/>
                <a:ea typeface="Calibri" panose="020F0502020204030204" pitchFamily="34" charset="0"/>
                <a:cs typeface="Arial" panose="020B0604020202020204" pitchFamily="34" charset="0"/>
              </a:rPr>
              <a:t>XSS’dir</a:t>
            </a:r>
            <a:r>
              <a:rPr lang="tr-TR" sz="1800" dirty="0">
                <a:effectLst/>
                <a:latin typeface="Times New Roman" panose="02020603050405020304" pitchFamily="18" charset="0"/>
                <a:ea typeface="Calibri" panose="020F0502020204030204" pitchFamily="34" charset="0"/>
                <a:cs typeface="Arial" panose="020B0604020202020204" pitchFamily="34" charset="0"/>
              </a:rPr>
              <a:t>.</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pic>
        <p:nvPicPr>
          <p:cNvPr id="1026" name="Picture 2" descr="How JavaScript works: 5 types of XSS attacks + tips on preventing them | by  Alexander Zlatkov | SessionStack Blog">
            <a:extLst>
              <a:ext uri="{FF2B5EF4-FFF2-40B4-BE49-F238E27FC236}">
                <a16:creationId xmlns:a16="http://schemas.microsoft.com/office/drawing/2014/main" id="{3F5C42C9-3417-646E-46E3-1152BAD47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260" y="766913"/>
            <a:ext cx="6969490" cy="52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3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785011-8F37-F698-7825-2882C1F3E3F8}"/>
              </a:ext>
            </a:extLst>
          </p:cNvPr>
          <p:cNvSpPr>
            <a:spLocks noGrp="1"/>
          </p:cNvSpPr>
          <p:nvPr>
            <p:ph type="title"/>
          </p:nvPr>
        </p:nvSpPr>
        <p:spPr/>
        <p:txBody>
          <a:bodyPr>
            <a:normAutofit/>
          </a:bodyPr>
          <a:lstStyle/>
          <a:p>
            <a:r>
              <a:rPr lang="tr-TR" sz="4000" b="1" dirty="0">
                <a:latin typeface="Times New Roman" panose="02020603050405020304" pitchFamily="18" charset="0"/>
                <a:cs typeface="Times New Roman" panose="02020603050405020304" pitchFamily="18" charset="0"/>
              </a:rPr>
              <a:t>XSS Saldırısı Nasıl Çalışır?</a:t>
            </a:r>
          </a:p>
        </p:txBody>
      </p:sp>
      <p:sp>
        <p:nvSpPr>
          <p:cNvPr id="3" name="İçerik Yer Tutucusu 2">
            <a:extLst>
              <a:ext uri="{FF2B5EF4-FFF2-40B4-BE49-F238E27FC236}">
                <a16:creationId xmlns:a16="http://schemas.microsoft.com/office/drawing/2014/main" id="{0C3E184F-113A-7495-BB85-17FC1002CABF}"/>
              </a:ext>
            </a:extLst>
          </p:cNvPr>
          <p:cNvSpPr>
            <a:spLocks noGrp="1"/>
          </p:cNvSpPr>
          <p:nvPr>
            <p:ph idx="1"/>
          </p:nvPr>
        </p:nvSpPr>
        <p:spPr>
          <a:xfrm>
            <a:off x="838200" y="1690688"/>
            <a:ext cx="10515600" cy="4904077"/>
          </a:xfrm>
        </p:spPr>
        <p:txBody>
          <a:bodyPr>
            <a:normAutofit/>
          </a:bodyPr>
          <a:lstStyle/>
          <a:p>
            <a:pPr marL="342900" lvl="0" indent="-342900" algn="just">
              <a:lnSpc>
                <a:spcPct val="107000"/>
              </a:lnSpc>
              <a:buFont typeface="Times New Roman" panose="02020603050405020304" pitchFamily="18" charset="0"/>
              <a:buChar char="-"/>
            </a:pPr>
            <a:r>
              <a:rPr lang="tr-TR" sz="2000" dirty="0">
                <a:effectLst/>
                <a:latin typeface="Times New Roman" panose="02020603050405020304" pitchFamily="18" charset="0"/>
                <a:ea typeface="Calibri" panose="020F0502020204030204" pitchFamily="34" charset="0"/>
                <a:cs typeface="Arial" panose="020B0604020202020204" pitchFamily="34" charset="0"/>
              </a:rPr>
              <a:t>Siber suçlular, kullanıcıların girdilerini kabul eden bir web sayfasının XSS saldırılarına açık olduğunu keşfeder. Kullanıcıların yorum kutuları, giriş formları veya arama kutuları aracılığıyla girdilerini kabul ediyor olabilir.</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Times New Roman" panose="02020603050405020304" pitchFamily="18" charset="0"/>
              <a:buChar char="-"/>
            </a:pPr>
            <a:r>
              <a:rPr lang="tr-TR" sz="2000" dirty="0">
                <a:effectLst/>
                <a:latin typeface="Times New Roman" panose="02020603050405020304" pitchFamily="18" charset="0"/>
                <a:ea typeface="Calibri" panose="020F0502020204030204" pitchFamily="34" charset="0"/>
                <a:cs typeface="Arial" panose="020B0604020202020204" pitchFamily="34" charset="0"/>
              </a:rPr>
              <a:t>Saldırganlar kötü amaçlı bir komut dosyası (yük) oluşturur ve bunu şüphelenmeyen bir kullanıcıya gönderir. Yükü bir kimlik avı bağlantısına ekleyebilir ve hedef alınan kişiyi tıklamaya ikna edebilir.</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Times New Roman" panose="02020603050405020304" pitchFamily="18" charset="0"/>
              <a:buChar char="-"/>
            </a:pPr>
            <a:r>
              <a:rPr lang="tr-TR" sz="2000" dirty="0">
                <a:effectLst/>
                <a:latin typeface="Times New Roman" panose="02020603050405020304" pitchFamily="18" charset="0"/>
                <a:ea typeface="Calibri" panose="020F0502020204030204" pitchFamily="34" charset="0"/>
                <a:cs typeface="Arial" panose="020B0604020202020204" pitchFamily="34" charset="0"/>
              </a:rPr>
              <a:t>Hedeflenen kişi kötü niyetli bağlantıyı tıkladığında, şimdiye kadar güvendiği savunmasız web sayfasına yönlendirilir.</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Times New Roman" panose="02020603050405020304" pitchFamily="18" charset="0"/>
              <a:buChar char="-"/>
            </a:pPr>
            <a:r>
              <a:rPr lang="tr-TR" sz="2000" dirty="0">
                <a:effectLst/>
                <a:latin typeface="Times New Roman" panose="02020603050405020304" pitchFamily="18" charset="0"/>
                <a:ea typeface="Calibri" panose="020F0502020204030204" pitchFamily="34" charset="0"/>
                <a:cs typeface="Arial" panose="020B0604020202020204" pitchFamily="34" charset="0"/>
              </a:rPr>
              <a:t>Yük, savunmasız web sayfasına enjekte edilir ve hedef alınan kişinin web tarayıcısı bunu meşru kaynak kodu olarak değerlendirir.</a:t>
            </a:r>
            <a:endParaRPr lang="tr-TR"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Times New Roman" panose="02020603050405020304" pitchFamily="18" charset="0"/>
              <a:buChar char="-"/>
            </a:pPr>
            <a:r>
              <a:rPr lang="tr-TR" sz="2000" dirty="0">
                <a:effectLst/>
                <a:latin typeface="Times New Roman" panose="02020603050405020304" pitchFamily="18" charset="0"/>
                <a:ea typeface="Calibri" panose="020F0502020204030204" pitchFamily="34" charset="0"/>
                <a:cs typeface="Arial" panose="020B0604020202020204" pitchFamily="34" charset="0"/>
              </a:rPr>
              <a:t>Şüphelenmeyen kullanıcı bazı girdiler girip bunları gönderdiğinde, yük siber suçluların talimatlarına göre yürütülür.</a:t>
            </a:r>
            <a:endParaRPr lang="tr-T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79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E82D-E4FA-ADB8-A513-5B94C069BFA3}"/>
              </a:ext>
            </a:extLst>
          </p:cNvPr>
          <p:cNvSpPr>
            <a:spLocks noGrp="1"/>
          </p:cNvSpPr>
          <p:nvPr>
            <p:ph type="title"/>
          </p:nvPr>
        </p:nvSpPr>
        <p:spPr/>
        <p:txBody>
          <a:bodyPr>
            <a:normAutofit/>
          </a:bodyPr>
          <a:lstStyle/>
          <a:p>
            <a:r>
              <a:rPr lang="tr-TR" sz="4000" b="1" dirty="0">
                <a:effectLst/>
                <a:latin typeface="Times New Roman" panose="02020603050405020304" pitchFamily="18" charset="0"/>
                <a:ea typeface="Calibri" panose="020F0502020204030204" pitchFamily="34" charset="0"/>
              </a:rPr>
              <a:t>Web </a:t>
            </a:r>
            <a:r>
              <a:rPr lang="tr-TR" sz="4000" b="1" dirty="0" err="1">
                <a:effectLst/>
                <a:latin typeface="Times New Roman" panose="02020603050405020304" pitchFamily="18" charset="0"/>
                <a:ea typeface="Calibri" panose="020F0502020204030204" pitchFamily="34" charset="0"/>
              </a:rPr>
              <a:t>For</a:t>
            </a:r>
            <a:r>
              <a:rPr lang="tr-TR" sz="4000" b="1" dirty="0">
                <a:effectLst/>
                <a:latin typeface="Times New Roman" panose="02020603050405020304" pitchFamily="18" charset="0"/>
                <a:ea typeface="Calibri" panose="020F0502020204030204" pitchFamily="34" charset="0"/>
              </a:rPr>
              <a:t> </a:t>
            </a:r>
            <a:r>
              <a:rPr lang="tr-TR" sz="4000" b="1" dirty="0" err="1">
                <a:effectLst/>
                <a:latin typeface="Times New Roman" panose="02020603050405020304" pitchFamily="18" charset="0"/>
                <a:ea typeface="Calibri" panose="020F0502020204030204" pitchFamily="34" charset="0"/>
              </a:rPr>
              <a:t>Pentester</a:t>
            </a:r>
            <a:r>
              <a:rPr lang="tr-TR" sz="4000" b="1" dirty="0">
                <a:effectLst/>
                <a:latin typeface="Times New Roman" panose="02020603050405020304" pitchFamily="18" charset="0"/>
                <a:ea typeface="Calibri" panose="020F0502020204030204" pitchFamily="34" charset="0"/>
              </a:rPr>
              <a:t> Nedir ?</a:t>
            </a:r>
            <a:endParaRPr lang="tr-TR" sz="4000" dirty="0"/>
          </a:p>
        </p:txBody>
      </p:sp>
      <p:sp>
        <p:nvSpPr>
          <p:cNvPr id="3" name="İçerik Yer Tutucusu 2">
            <a:extLst>
              <a:ext uri="{FF2B5EF4-FFF2-40B4-BE49-F238E27FC236}">
                <a16:creationId xmlns:a16="http://schemas.microsoft.com/office/drawing/2014/main" id="{CAC40791-B1EE-A67E-02A6-437C24C9CE0E}"/>
              </a:ext>
            </a:extLst>
          </p:cNvPr>
          <p:cNvSpPr>
            <a:spLocks noGrp="1"/>
          </p:cNvSpPr>
          <p:nvPr>
            <p:ph idx="1"/>
          </p:nvPr>
        </p:nvSpPr>
        <p:spPr>
          <a:xfrm>
            <a:off x="838200" y="1825625"/>
            <a:ext cx="3724275" cy="4351338"/>
          </a:xfrm>
        </p:spPr>
        <p:txBody>
          <a:bodyPr/>
          <a:lstStyle/>
          <a:p>
            <a:pPr algn="just"/>
            <a:r>
              <a:rPr lang="tr-TR" sz="1800" dirty="0">
                <a:effectLst/>
                <a:latin typeface="Times New Roman" panose="02020603050405020304" pitchFamily="18" charset="0"/>
                <a:ea typeface="Calibri" panose="020F0502020204030204" pitchFamily="34" charset="0"/>
                <a:cs typeface="Arial" panose="020B0604020202020204" pitchFamily="34" charset="0"/>
              </a:rPr>
              <a:t>Web </a:t>
            </a:r>
            <a:r>
              <a:rPr lang="tr-TR" sz="1800" dirty="0" err="1">
                <a:effectLst/>
                <a:latin typeface="Times New Roman" panose="02020603050405020304" pitchFamily="18" charset="0"/>
                <a:ea typeface="Calibri" panose="020F0502020204030204" pitchFamily="34" charset="0"/>
                <a:cs typeface="Arial" panose="020B0604020202020204" pitchFamily="34" charset="0"/>
              </a:rPr>
              <a:t>for</a:t>
            </a:r>
            <a:r>
              <a:rPr lang="tr-TR" sz="1800" dirty="0">
                <a:effectLst/>
                <a:latin typeface="Times New Roman" panose="02020603050405020304" pitchFamily="18" charset="0"/>
                <a:ea typeface="Calibri" panose="020F0502020204030204" pitchFamily="34" charset="0"/>
                <a:cs typeface="Arial" panose="020B0604020202020204" pitchFamily="34" charset="0"/>
              </a:rPr>
              <a:t> </a:t>
            </a:r>
            <a:r>
              <a:rPr lang="tr-TR" sz="1800" dirty="0" err="1">
                <a:effectLst/>
                <a:latin typeface="Times New Roman" panose="02020603050405020304" pitchFamily="18" charset="0"/>
                <a:ea typeface="Calibri" panose="020F0502020204030204" pitchFamily="34" charset="0"/>
                <a:cs typeface="Arial" panose="020B0604020202020204" pitchFamily="34" charset="0"/>
              </a:rPr>
              <a:t>pentester</a:t>
            </a:r>
            <a:r>
              <a:rPr lang="tr-TR" sz="1800" dirty="0">
                <a:effectLst/>
                <a:latin typeface="Times New Roman" panose="02020603050405020304" pitchFamily="18" charset="0"/>
                <a:ea typeface="Calibri" panose="020F0502020204030204" pitchFamily="34" charset="0"/>
                <a:cs typeface="Arial" panose="020B0604020202020204" pitchFamily="34" charset="0"/>
              </a:rPr>
              <a:t>, bir web uygulamasının güvenlik açıklarını tespit etmeyi amaçlayan bir eğitim setidir. Bu set, web uygulamalarının yapısını ve çalışma prensiplerini anlamaya yardımcı olur ve aynı zamanda web uygulamalarında sıkça görülen güvenlik açıklarının nasıl sınandığını ve önlendiğini gösterir.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pic>
        <p:nvPicPr>
          <p:cNvPr id="4" name="Resim 3" descr="tablo içeren bir resim&#10;&#10;Açıklama otomatik olarak oluşturuldu">
            <a:extLst>
              <a:ext uri="{FF2B5EF4-FFF2-40B4-BE49-F238E27FC236}">
                <a16:creationId xmlns:a16="http://schemas.microsoft.com/office/drawing/2014/main" id="{480D7404-DE17-E0D5-A4A8-55FEE82C70DE}"/>
              </a:ext>
            </a:extLst>
          </p:cNvPr>
          <p:cNvPicPr>
            <a:picLocks noChangeAspect="1"/>
          </p:cNvPicPr>
          <p:nvPr/>
        </p:nvPicPr>
        <p:blipFill rotWithShape="1">
          <a:blip r:embed="rId2"/>
          <a:srcRect r="41925"/>
          <a:stretch/>
        </p:blipFill>
        <p:spPr>
          <a:xfrm>
            <a:off x="4949859" y="1410930"/>
            <a:ext cx="6903720" cy="5081945"/>
          </a:xfrm>
          <a:prstGeom prst="rect">
            <a:avLst/>
          </a:prstGeom>
        </p:spPr>
      </p:pic>
    </p:spTree>
    <p:extLst>
      <p:ext uri="{BB962C8B-B14F-4D97-AF65-F5344CB8AC3E}">
        <p14:creationId xmlns:p14="http://schemas.microsoft.com/office/powerpoint/2010/main" val="221856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D1C3A-3695-FB7E-BD24-6076D0B1F936}"/>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Örnek 1	</a:t>
            </a:r>
          </a:p>
        </p:txBody>
      </p:sp>
      <p:pic>
        <p:nvPicPr>
          <p:cNvPr id="5" name="İçerik Yer Tutucusu 4">
            <a:extLst>
              <a:ext uri="{FF2B5EF4-FFF2-40B4-BE49-F238E27FC236}">
                <a16:creationId xmlns:a16="http://schemas.microsoft.com/office/drawing/2014/main" id="{EE081989-949A-1E76-B838-AC3B43454F41}"/>
              </a:ext>
            </a:extLst>
          </p:cNvPr>
          <p:cNvPicPr>
            <a:picLocks noGrp="1" noChangeAspect="1"/>
          </p:cNvPicPr>
          <p:nvPr>
            <p:ph idx="1"/>
          </p:nvPr>
        </p:nvPicPr>
        <p:blipFill>
          <a:blip r:embed="rId2"/>
          <a:stretch>
            <a:fillRect/>
          </a:stretch>
        </p:blipFill>
        <p:spPr>
          <a:xfrm>
            <a:off x="838200" y="1690688"/>
            <a:ext cx="9765490" cy="3306185"/>
          </a:xfrm>
        </p:spPr>
      </p:pic>
      <p:sp>
        <p:nvSpPr>
          <p:cNvPr id="6" name="Metin kutusu 5">
            <a:extLst>
              <a:ext uri="{FF2B5EF4-FFF2-40B4-BE49-F238E27FC236}">
                <a16:creationId xmlns:a16="http://schemas.microsoft.com/office/drawing/2014/main" id="{000AB52A-7B60-16E0-696F-71EFECC9A68E}"/>
              </a:ext>
            </a:extLst>
          </p:cNvPr>
          <p:cNvSpPr txBox="1"/>
          <p:nvPr/>
        </p:nvSpPr>
        <p:spPr>
          <a:xfrm>
            <a:off x="1031298" y="5335733"/>
            <a:ext cx="5882572" cy="369332"/>
          </a:xfrm>
          <a:prstGeom prst="rect">
            <a:avLst/>
          </a:prstGeom>
          <a:noFill/>
        </p:spPr>
        <p:txBody>
          <a:bodyPr wrap="none" rtlCol="0">
            <a:spAutoFit/>
          </a:bodyPr>
          <a:lstStyle/>
          <a:p>
            <a:r>
              <a:rPr lang="en-US" dirty="0" err="1"/>
              <a:t>xss</a:t>
            </a:r>
            <a:r>
              <a:rPr lang="en-US" dirty="0"/>
              <a:t>/example</a:t>
            </a:r>
            <a:r>
              <a:rPr lang="tr-TR"/>
              <a:t>1</a:t>
            </a:r>
            <a:r>
              <a:rPr lang="en-US"/>
              <a:t>.</a:t>
            </a:r>
            <a:r>
              <a:rPr lang="en-US" dirty="0"/>
              <a:t>php?name</a:t>
            </a:r>
            <a:r>
              <a:rPr lang="tr-TR" dirty="0"/>
              <a:t>=&lt;</a:t>
            </a:r>
            <a:r>
              <a:rPr lang="tr-TR" dirty="0" err="1"/>
              <a:t>script</a:t>
            </a:r>
            <a:r>
              <a:rPr lang="tr-TR" dirty="0"/>
              <a:t>&gt;</a:t>
            </a:r>
            <a:r>
              <a:rPr lang="tr-TR" dirty="0" err="1"/>
              <a:t>alert</a:t>
            </a:r>
            <a:r>
              <a:rPr lang="tr-TR" dirty="0"/>
              <a:t>(«merhaba»)&lt;/</a:t>
            </a:r>
            <a:r>
              <a:rPr lang="tr-TR" dirty="0" err="1"/>
              <a:t>script</a:t>
            </a:r>
            <a:r>
              <a:rPr lang="tr-TR" dirty="0"/>
              <a:t>&gt;</a:t>
            </a:r>
          </a:p>
        </p:txBody>
      </p:sp>
    </p:spTree>
    <p:extLst>
      <p:ext uri="{BB962C8B-B14F-4D97-AF65-F5344CB8AC3E}">
        <p14:creationId xmlns:p14="http://schemas.microsoft.com/office/powerpoint/2010/main" val="389674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3612E-323C-E35F-9036-B2F1E985A84E}"/>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Örnek 2</a:t>
            </a:r>
          </a:p>
        </p:txBody>
      </p:sp>
      <p:pic>
        <p:nvPicPr>
          <p:cNvPr id="5" name="İçerik Yer Tutucusu 4">
            <a:extLst>
              <a:ext uri="{FF2B5EF4-FFF2-40B4-BE49-F238E27FC236}">
                <a16:creationId xmlns:a16="http://schemas.microsoft.com/office/drawing/2014/main" id="{FFB43FC5-3AD5-AFDB-5BD8-8DF9DBF10A5F}"/>
              </a:ext>
            </a:extLst>
          </p:cNvPr>
          <p:cNvPicPr>
            <a:picLocks noGrp="1" noChangeAspect="1"/>
          </p:cNvPicPr>
          <p:nvPr>
            <p:ph idx="1"/>
          </p:nvPr>
        </p:nvPicPr>
        <p:blipFill>
          <a:blip r:embed="rId2"/>
          <a:stretch>
            <a:fillRect/>
          </a:stretch>
        </p:blipFill>
        <p:spPr>
          <a:xfrm>
            <a:off x="838200" y="1690688"/>
            <a:ext cx="9964541" cy="3334215"/>
          </a:xfrm>
        </p:spPr>
      </p:pic>
      <p:sp>
        <p:nvSpPr>
          <p:cNvPr id="6" name="Metin kutusu 5">
            <a:extLst>
              <a:ext uri="{FF2B5EF4-FFF2-40B4-BE49-F238E27FC236}">
                <a16:creationId xmlns:a16="http://schemas.microsoft.com/office/drawing/2014/main" id="{E95862A2-9235-ED6C-E42D-E4169BDAF6C7}"/>
              </a:ext>
            </a:extLst>
          </p:cNvPr>
          <p:cNvSpPr txBox="1"/>
          <p:nvPr/>
        </p:nvSpPr>
        <p:spPr>
          <a:xfrm>
            <a:off x="1188316" y="5409624"/>
            <a:ext cx="5746573" cy="369332"/>
          </a:xfrm>
          <a:prstGeom prst="rect">
            <a:avLst/>
          </a:prstGeom>
          <a:noFill/>
        </p:spPr>
        <p:txBody>
          <a:bodyPr wrap="none" rtlCol="0">
            <a:spAutoFit/>
          </a:bodyPr>
          <a:lstStyle/>
          <a:p>
            <a:r>
              <a:rPr lang="en-US" dirty="0" err="1"/>
              <a:t>xss</a:t>
            </a:r>
            <a:r>
              <a:rPr lang="en-US" dirty="0"/>
              <a:t>/example</a:t>
            </a:r>
            <a:r>
              <a:rPr lang="tr-TR" dirty="0"/>
              <a:t>4</a:t>
            </a:r>
            <a:r>
              <a:rPr lang="en-US" dirty="0"/>
              <a:t>.php?name</a:t>
            </a:r>
            <a:r>
              <a:rPr lang="tr-TR" dirty="0"/>
              <a:t>=&lt;</a:t>
            </a:r>
            <a:r>
              <a:rPr lang="tr-TR" dirty="0" err="1"/>
              <a:t>svg</a:t>
            </a:r>
            <a:r>
              <a:rPr lang="tr-TR" dirty="0"/>
              <a:t> </a:t>
            </a:r>
            <a:r>
              <a:rPr lang="tr-TR" dirty="0" err="1"/>
              <a:t>onload</a:t>
            </a:r>
            <a:r>
              <a:rPr lang="tr-TR" dirty="0"/>
              <a:t> = </a:t>
            </a:r>
            <a:r>
              <a:rPr lang="tr-TR" dirty="0" err="1"/>
              <a:t>alert</a:t>
            </a:r>
            <a:r>
              <a:rPr lang="tr-TR" dirty="0"/>
              <a:t>(«merhaba»)&gt;</a:t>
            </a:r>
          </a:p>
        </p:txBody>
      </p:sp>
    </p:spTree>
    <p:extLst>
      <p:ext uri="{BB962C8B-B14F-4D97-AF65-F5344CB8AC3E}">
        <p14:creationId xmlns:p14="http://schemas.microsoft.com/office/powerpoint/2010/main" val="54026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5C6BC-FD4A-5C63-0929-7D264D8C8027}"/>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Örnek 3</a:t>
            </a:r>
          </a:p>
        </p:txBody>
      </p:sp>
      <p:pic>
        <p:nvPicPr>
          <p:cNvPr id="5" name="İçerik Yer Tutucusu 4">
            <a:extLst>
              <a:ext uri="{FF2B5EF4-FFF2-40B4-BE49-F238E27FC236}">
                <a16:creationId xmlns:a16="http://schemas.microsoft.com/office/drawing/2014/main" id="{F0A15C57-D946-AEC6-FF04-65480919AC5F}"/>
              </a:ext>
            </a:extLst>
          </p:cNvPr>
          <p:cNvPicPr>
            <a:picLocks noGrp="1" noChangeAspect="1"/>
          </p:cNvPicPr>
          <p:nvPr>
            <p:ph idx="1"/>
          </p:nvPr>
        </p:nvPicPr>
        <p:blipFill>
          <a:blip r:embed="rId2"/>
          <a:stretch>
            <a:fillRect/>
          </a:stretch>
        </p:blipFill>
        <p:spPr>
          <a:xfrm>
            <a:off x="838200" y="1690688"/>
            <a:ext cx="10297962" cy="3353268"/>
          </a:xfrm>
        </p:spPr>
      </p:pic>
      <p:sp>
        <p:nvSpPr>
          <p:cNvPr id="8" name="Metin kutusu 7">
            <a:extLst>
              <a:ext uri="{FF2B5EF4-FFF2-40B4-BE49-F238E27FC236}">
                <a16:creationId xmlns:a16="http://schemas.microsoft.com/office/drawing/2014/main" id="{7FB922E2-5D80-B8D6-6A90-FA62D60BBF92}"/>
              </a:ext>
            </a:extLst>
          </p:cNvPr>
          <p:cNvSpPr txBox="1"/>
          <p:nvPr/>
        </p:nvSpPr>
        <p:spPr>
          <a:xfrm>
            <a:off x="1188316" y="5409624"/>
            <a:ext cx="6065635" cy="369332"/>
          </a:xfrm>
          <a:prstGeom prst="rect">
            <a:avLst/>
          </a:prstGeom>
          <a:noFill/>
        </p:spPr>
        <p:txBody>
          <a:bodyPr wrap="none" rtlCol="0">
            <a:spAutoFit/>
          </a:bodyPr>
          <a:lstStyle/>
          <a:p>
            <a:r>
              <a:rPr lang="en-US" dirty="0" err="1"/>
              <a:t>xss</a:t>
            </a:r>
            <a:r>
              <a:rPr lang="en-US" dirty="0"/>
              <a:t>/example</a:t>
            </a:r>
            <a:r>
              <a:rPr lang="tr-TR" dirty="0"/>
              <a:t>5</a:t>
            </a:r>
            <a:r>
              <a:rPr lang="en-US" dirty="0"/>
              <a:t>.php?name</a:t>
            </a:r>
            <a:r>
              <a:rPr lang="tr-TR" dirty="0"/>
              <a:t> =&lt;</a:t>
            </a:r>
            <a:r>
              <a:rPr lang="tr-TR" dirty="0" err="1"/>
              <a:t>svg</a:t>
            </a:r>
            <a:r>
              <a:rPr lang="tr-TR" dirty="0"/>
              <a:t> </a:t>
            </a:r>
            <a:r>
              <a:rPr lang="tr-TR" dirty="0" err="1"/>
              <a:t>onload</a:t>
            </a:r>
            <a:r>
              <a:rPr lang="tr-TR" dirty="0"/>
              <a:t> = </a:t>
            </a:r>
            <a:r>
              <a:rPr lang="tr-TR" dirty="0" err="1"/>
              <a:t>prompt</a:t>
            </a:r>
            <a:r>
              <a:rPr lang="tr-TR" dirty="0"/>
              <a:t>(«merhaba»)&gt;</a:t>
            </a:r>
          </a:p>
        </p:txBody>
      </p:sp>
    </p:spTree>
    <p:extLst>
      <p:ext uri="{BB962C8B-B14F-4D97-AF65-F5344CB8AC3E}">
        <p14:creationId xmlns:p14="http://schemas.microsoft.com/office/powerpoint/2010/main" val="374330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41957-5392-7BF0-60DA-CF9B24FA6269}"/>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Örnek 4</a:t>
            </a:r>
          </a:p>
        </p:txBody>
      </p:sp>
      <p:pic>
        <p:nvPicPr>
          <p:cNvPr id="5" name="İçerik Yer Tutucusu 4">
            <a:extLst>
              <a:ext uri="{FF2B5EF4-FFF2-40B4-BE49-F238E27FC236}">
                <a16:creationId xmlns:a16="http://schemas.microsoft.com/office/drawing/2014/main" id="{59FF73A2-A8AC-2630-2EA6-BC624E8B35AD}"/>
              </a:ext>
            </a:extLst>
          </p:cNvPr>
          <p:cNvPicPr>
            <a:picLocks noGrp="1" noChangeAspect="1"/>
          </p:cNvPicPr>
          <p:nvPr>
            <p:ph idx="1"/>
          </p:nvPr>
        </p:nvPicPr>
        <p:blipFill>
          <a:blip r:embed="rId2"/>
          <a:stretch>
            <a:fillRect/>
          </a:stretch>
        </p:blipFill>
        <p:spPr>
          <a:xfrm>
            <a:off x="838200" y="1690688"/>
            <a:ext cx="10050278" cy="2896004"/>
          </a:xfrm>
        </p:spPr>
      </p:pic>
      <p:sp>
        <p:nvSpPr>
          <p:cNvPr id="6" name="Metin kutusu 5">
            <a:extLst>
              <a:ext uri="{FF2B5EF4-FFF2-40B4-BE49-F238E27FC236}">
                <a16:creationId xmlns:a16="http://schemas.microsoft.com/office/drawing/2014/main" id="{DCCF615B-C452-8FE1-FD37-E06614406EDB}"/>
              </a:ext>
            </a:extLst>
          </p:cNvPr>
          <p:cNvSpPr txBox="1"/>
          <p:nvPr/>
        </p:nvSpPr>
        <p:spPr>
          <a:xfrm>
            <a:off x="1188316" y="5409624"/>
            <a:ext cx="4152932" cy="369332"/>
          </a:xfrm>
          <a:prstGeom prst="rect">
            <a:avLst/>
          </a:prstGeom>
          <a:noFill/>
        </p:spPr>
        <p:txBody>
          <a:bodyPr wrap="none" rtlCol="0">
            <a:spAutoFit/>
          </a:bodyPr>
          <a:lstStyle/>
          <a:p>
            <a:r>
              <a:rPr lang="en-US" dirty="0" err="1"/>
              <a:t>xss</a:t>
            </a:r>
            <a:r>
              <a:rPr lang="en-US" dirty="0"/>
              <a:t>/example6.php?name="; alert("</a:t>
            </a:r>
            <a:r>
              <a:rPr lang="en-US" dirty="0" err="1"/>
              <a:t>ytu</a:t>
            </a:r>
            <a:r>
              <a:rPr lang="en-US" dirty="0"/>
              <a:t>");//</a:t>
            </a:r>
            <a:endParaRPr lang="tr-TR" dirty="0"/>
          </a:p>
        </p:txBody>
      </p:sp>
    </p:spTree>
    <p:extLst>
      <p:ext uri="{BB962C8B-B14F-4D97-AF65-F5344CB8AC3E}">
        <p14:creationId xmlns:p14="http://schemas.microsoft.com/office/powerpoint/2010/main" val="345561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EAB3E-B7FE-B0C0-514E-FC072B28A9F7}"/>
              </a:ext>
            </a:extLst>
          </p:cNvPr>
          <p:cNvSpPr>
            <a:spLocks noGrp="1"/>
          </p:cNvSpPr>
          <p:nvPr>
            <p:ph type="title"/>
          </p:nvPr>
        </p:nvSpPr>
        <p:spPr/>
        <p:txBody>
          <a:bodyPr>
            <a:normAutofit/>
          </a:bodyPr>
          <a:lstStyle/>
          <a:p>
            <a:r>
              <a:rPr lang="tr-TR" sz="4000" b="1" dirty="0">
                <a:effectLst/>
                <a:latin typeface="Times New Roman" panose="02020603050405020304" pitchFamily="18" charset="0"/>
                <a:ea typeface="Calibri" panose="020F0502020204030204" pitchFamily="34" charset="0"/>
              </a:rPr>
              <a:t>Cross-Site Scripting Zafiyeti Nasıl Giderilir?</a:t>
            </a:r>
            <a:endParaRPr lang="tr-TR" sz="4000" dirty="0"/>
          </a:p>
        </p:txBody>
      </p:sp>
      <p:sp>
        <p:nvSpPr>
          <p:cNvPr id="3" name="İçerik Yer Tutucusu 2">
            <a:extLst>
              <a:ext uri="{FF2B5EF4-FFF2-40B4-BE49-F238E27FC236}">
                <a16:creationId xmlns:a16="http://schemas.microsoft.com/office/drawing/2014/main" id="{78F00E4D-F42C-87C5-9E3E-671A67555364}"/>
              </a:ext>
            </a:extLst>
          </p:cNvPr>
          <p:cNvSpPr>
            <a:spLocks noGrp="1"/>
          </p:cNvSpPr>
          <p:nvPr>
            <p:ph idx="1"/>
          </p:nvPr>
        </p:nvSpPr>
        <p:spPr/>
        <p:txBody>
          <a:bodyPr/>
          <a:lstStyle/>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Kullanıcıdan alınan girdileri filtreleyin.</a:t>
            </a: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Kullanıcıdan alınan girdileri doğrulayın.</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Veritabanındaki</a:t>
            </a:r>
            <a:r>
              <a:rPr lang="tr-T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verileri filtreleyin.</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Güncel güvenlik yamasını kullanın.</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Güvenlik duvarı kullanın.</a:t>
            </a:r>
            <a:endParaRPr lang="tr-TR"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7761091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383</Words>
  <Application>Microsoft Office PowerPoint</Application>
  <PresentationFormat>Geniş ekran</PresentationFormat>
  <Paragraphs>38</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Calibri</vt:lpstr>
      <vt:lpstr>Calibri Light</vt:lpstr>
      <vt:lpstr>Times New Roman</vt:lpstr>
      <vt:lpstr>Office Teması</vt:lpstr>
      <vt:lpstr>XSS</vt:lpstr>
      <vt:lpstr>XSS Nedir?</vt:lpstr>
      <vt:lpstr>XSS Saldırısı Nasıl Çalışır?</vt:lpstr>
      <vt:lpstr>Web For Pentester Nedir ?</vt:lpstr>
      <vt:lpstr>Örnek 1 </vt:lpstr>
      <vt:lpstr>Örnek 2</vt:lpstr>
      <vt:lpstr>Örnek 3</vt:lpstr>
      <vt:lpstr>Örnek 4</vt:lpstr>
      <vt:lpstr>Cross-Site Scripting Zafiyeti Nasıl Giderilir?</vt:lpstr>
      <vt:lpstr>Cross-Site Scripting Zafiyeti Nasıl Giderilir?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dc:title>
  <dc:creator>MUHAMMED ALİ LALE</dc:creator>
  <cp:lastModifiedBy>MUHAMMET KAYRA BULUT</cp:lastModifiedBy>
  <cp:revision>3</cp:revision>
  <dcterms:created xsi:type="dcterms:W3CDTF">2022-12-25T12:59:54Z</dcterms:created>
  <dcterms:modified xsi:type="dcterms:W3CDTF">2022-12-26T06:51:03Z</dcterms:modified>
</cp:coreProperties>
</file>