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handoutMasterIdLst>
    <p:handoutMasterId r:id="rId32"/>
  </p:handoutMasterIdLst>
  <p:sldIdLst>
    <p:sldId id="335" r:id="rId2"/>
    <p:sldId id="282" r:id="rId3"/>
    <p:sldId id="422" r:id="rId4"/>
    <p:sldId id="283" r:id="rId5"/>
    <p:sldId id="423" r:id="rId6"/>
    <p:sldId id="424" r:id="rId7"/>
    <p:sldId id="290" r:id="rId8"/>
    <p:sldId id="291" r:id="rId9"/>
    <p:sldId id="425" r:id="rId10"/>
    <p:sldId id="295" r:id="rId11"/>
    <p:sldId id="426" r:id="rId12"/>
    <p:sldId id="297" r:id="rId13"/>
    <p:sldId id="296" r:id="rId14"/>
    <p:sldId id="396" r:id="rId15"/>
    <p:sldId id="407" r:id="rId16"/>
    <p:sldId id="427" r:id="rId17"/>
    <p:sldId id="300" r:id="rId18"/>
    <p:sldId id="408" r:id="rId19"/>
    <p:sldId id="432" r:id="rId20"/>
    <p:sldId id="400" r:id="rId21"/>
    <p:sldId id="428" r:id="rId22"/>
    <p:sldId id="401" r:id="rId23"/>
    <p:sldId id="402" r:id="rId24"/>
    <p:sldId id="411" r:id="rId25"/>
    <p:sldId id="433" r:id="rId26"/>
    <p:sldId id="420" r:id="rId27"/>
    <p:sldId id="417" r:id="rId28"/>
    <p:sldId id="429" r:id="rId29"/>
    <p:sldId id="430" r:id="rId30"/>
  </p:sldIdLst>
  <p:sldSz cx="9144000" cy="6858000" type="screen4x3"/>
  <p:notesSz cx="7077075" cy="9363075"/>
  <p:custShowLst>
    <p:custShow name="Custom Show 1" id="0">
      <p:sldLst>
        <p:sld r:id="rId2"/>
        <p:sld r:id="rId3"/>
        <p:sld r:id="rId5"/>
        <p:sld r:id="rId8"/>
        <p:sld r:id="rId9"/>
        <p:sld r:id="rId11"/>
        <p:sld r:id="rId13"/>
        <p:sld r:id="rId14"/>
        <p:sld r:id="rId15"/>
        <p:sld r:id="rId16"/>
        <p:sld r:id="rId18"/>
        <p:sld r:id="rId19"/>
        <p:sld r:id="rId21"/>
        <p:sld r:id="rId23"/>
        <p:sld r:id="rId24"/>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60" autoAdjust="0"/>
  </p:normalViewPr>
  <p:slideViewPr>
    <p:cSldViewPr snapToGrid="0">
      <p:cViewPr varScale="1">
        <p:scale>
          <a:sx n="59" d="100"/>
          <a:sy n="59" d="100"/>
        </p:scale>
        <p:origin x="1716" y="7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xmlns=""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xmlns=""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xmlns=""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xmlns=""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extLst>
      <p:ext uri="{BB962C8B-B14F-4D97-AF65-F5344CB8AC3E}">
        <p14:creationId xmlns:p14="http://schemas.microsoft.com/office/powerpoint/2010/main" val="1546064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xmlns=""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xmlns=""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xmlns=""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xmlns=""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xmlns=""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xmlns=""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extLst>
      <p:ext uri="{BB962C8B-B14F-4D97-AF65-F5344CB8AC3E}">
        <p14:creationId xmlns:p14="http://schemas.microsoft.com/office/powerpoint/2010/main" val="14654587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xmlns=""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99504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xmlns=""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10</a:t>
            </a:fld>
            <a:endParaRPr lang="en-US" altLang="en-US" sz="1300"/>
          </a:p>
        </p:txBody>
      </p:sp>
      <p:sp>
        <p:nvSpPr>
          <p:cNvPr id="93187" name="Rectangle 2">
            <a:extLst>
              <a:ext uri="{FF2B5EF4-FFF2-40B4-BE49-F238E27FC236}">
                <a16:creationId xmlns:a16="http://schemas.microsoft.com/office/drawing/2014/main" xmlns=""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xmlns=""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7474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xmlns=""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12</a:t>
            </a:fld>
            <a:endParaRPr lang="en-US" altLang="en-US" sz="1300"/>
          </a:p>
        </p:txBody>
      </p:sp>
      <p:sp>
        <p:nvSpPr>
          <p:cNvPr id="95235" name="Rectangle 2">
            <a:extLst>
              <a:ext uri="{FF2B5EF4-FFF2-40B4-BE49-F238E27FC236}">
                <a16:creationId xmlns:a16="http://schemas.microsoft.com/office/drawing/2014/main" xmlns=""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xmlns=""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3061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xmlns=""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13</a:t>
            </a:fld>
            <a:endParaRPr lang="en-US" altLang="en-US" sz="1300"/>
          </a:p>
        </p:txBody>
      </p:sp>
      <p:sp>
        <p:nvSpPr>
          <p:cNvPr id="97283" name="Rectangle 2">
            <a:extLst>
              <a:ext uri="{FF2B5EF4-FFF2-40B4-BE49-F238E27FC236}">
                <a16:creationId xmlns:a16="http://schemas.microsoft.com/office/drawing/2014/main" xmlns=""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xmlns=""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5996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xmlns=""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14</a:t>
            </a:fld>
            <a:endParaRPr lang="en-US" altLang="en-US" sz="1300"/>
          </a:p>
        </p:txBody>
      </p:sp>
      <p:sp>
        <p:nvSpPr>
          <p:cNvPr id="99331" name="Rectangle 2">
            <a:extLst>
              <a:ext uri="{FF2B5EF4-FFF2-40B4-BE49-F238E27FC236}">
                <a16:creationId xmlns:a16="http://schemas.microsoft.com/office/drawing/2014/main" xmlns=""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xmlns=""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3309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xmlns=""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17</a:t>
            </a:fld>
            <a:endParaRPr lang="en-US" altLang="en-US" sz="1300"/>
          </a:p>
        </p:txBody>
      </p:sp>
      <p:sp>
        <p:nvSpPr>
          <p:cNvPr id="103427" name="Rectangle 2">
            <a:extLst>
              <a:ext uri="{FF2B5EF4-FFF2-40B4-BE49-F238E27FC236}">
                <a16:creationId xmlns:a16="http://schemas.microsoft.com/office/drawing/2014/main" xmlns=""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xmlns=""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xmlns=""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19</a:t>
            </a:fld>
            <a:endParaRPr lang="en-US" altLang="en-US" sz="1300"/>
          </a:p>
        </p:txBody>
      </p:sp>
      <p:sp>
        <p:nvSpPr>
          <p:cNvPr id="106499" name="Rectangle 2">
            <a:extLst>
              <a:ext uri="{FF2B5EF4-FFF2-40B4-BE49-F238E27FC236}">
                <a16:creationId xmlns:a16="http://schemas.microsoft.com/office/drawing/2014/main" xmlns=""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xmlns=""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xmlns=""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20</a:t>
            </a:fld>
            <a:endParaRPr lang="en-US" altLang="en-US" sz="1300"/>
          </a:p>
        </p:txBody>
      </p:sp>
      <p:sp>
        <p:nvSpPr>
          <p:cNvPr id="108547" name="Rectangle 2">
            <a:extLst>
              <a:ext uri="{FF2B5EF4-FFF2-40B4-BE49-F238E27FC236}">
                <a16:creationId xmlns:a16="http://schemas.microsoft.com/office/drawing/2014/main" xmlns=""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xmlns=""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xmlns=""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22</a:t>
            </a:fld>
            <a:endParaRPr lang="en-US" altLang="en-US" sz="1300"/>
          </a:p>
        </p:txBody>
      </p:sp>
      <p:sp>
        <p:nvSpPr>
          <p:cNvPr id="110595" name="Rectangle 2">
            <a:extLst>
              <a:ext uri="{FF2B5EF4-FFF2-40B4-BE49-F238E27FC236}">
                <a16:creationId xmlns:a16="http://schemas.microsoft.com/office/drawing/2014/main" xmlns=""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xmlns=""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xmlns=""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23</a:t>
            </a:fld>
            <a:endParaRPr lang="en-US" altLang="en-US" sz="1300"/>
          </a:p>
        </p:txBody>
      </p:sp>
      <p:sp>
        <p:nvSpPr>
          <p:cNvPr id="112643" name="Rectangle 2">
            <a:extLst>
              <a:ext uri="{FF2B5EF4-FFF2-40B4-BE49-F238E27FC236}">
                <a16:creationId xmlns:a16="http://schemas.microsoft.com/office/drawing/2014/main" xmlns=""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xmlns=""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xmlns=""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24</a:t>
            </a:fld>
            <a:endParaRPr lang="en-US" altLang="en-US" sz="1300"/>
          </a:p>
        </p:txBody>
      </p:sp>
      <p:sp>
        <p:nvSpPr>
          <p:cNvPr id="114691" name="Rectangle 2">
            <a:extLst>
              <a:ext uri="{FF2B5EF4-FFF2-40B4-BE49-F238E27FC236}">
                <a16:creationId xmlns:a16="http://schemas.microsoft.com/office/drawing/2014/main" xmlns=""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xmlns=""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07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xmlns=""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xmlns=""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7457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1" u="none" strike="noStrike" kern="1200" baseline="0" dirty="0" smtClean="0">
                <a:solidFill>
                  <a:schemeClr val="tx1"/>
                </a:solidFill>
                <a:latin typeface="Times New Roman" charset="0"/>
                <a:ea typeface="MS PGothic" panose="020B0600070205080204" pitchFamily="34" charset="-128"/>
                <a:cs typeface="ＭＳ Ｐゴシック" charset="0"/>
              </a:rPr>
              <a:t>ID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varchar (5);</a:t>
            </a:r>
          </a:p>
          <a:p>
            <a:r>
              <a:rPr lang="en-US" sz="1200" b="0" i="1" u="none" strike="noStrike" kern="1200" baseline="0" dirty="0" smtClean="0">
                <a:solidFill>
                  <a:schemeClr val="tx1"/>
                </a:solidFill>
                <a:latin typeface="Times New Roman" charset="0"/>
                <a:ea typeface="MS PGothic" panose="020B0600070205080204" pitchFamily="34" charset="-128"/>
                <a:cs typeface="ＭＳ Ｐゴシック" charset="0"/>
              </a:rPr>
              <a:t>name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varchar(20);</a:t>
            </a:r>
          </a:p>
          <a:p>
            <a:r>
              <a:rPr lang="en-US" sz="1200" b="0" i="1" u="none" strike="noStrike" kern="1200" baseline="0" dirty="0" err="1" smtClean="0">
                <a:solidFill>
                  <a:schemeClr val="tx1"/>
                </a:solidFill>
                <a:latin typeface="Times New Roman" charset="0"/>
                <a:ea typeface="MS PGothic" panose="020B0600070205080204" pitchFamily="34" charset="-128"/>
                <a:cs typeface="ＭＳ Ｐゴシック" charset="0"/>
              </a:rPr>
              <a:t>dept</a:t>
            </a:r>
            <a:r>
              <a:rPr lang="en-US" sz="1200" b="0" i="1" u="none" strike="noStrike" kern="1200" baseline="0" dirty="0" smtClean="0">
                <a:solidFill>
                  <a:schemeClr val="tx1"/>
                </a:solidFill>
                <a:latin typeface="Times New Roman" charset="0"/>
                <a:ea typeface="MS PGothic" panose="020B0600070205080204" pitchFamily="34" charset="-128"/>
                <a:cs typeface="ＭＳ Ｐゴシック" charset="0"/>
              </a:rPr>
              <a:t> name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varchar (20);</a:t>
            </a:r>
          </a:p>
          <a:p>
            <a:r>
              <a:rPr lang="en-US" sz="1200" b="0" i="1" u="none" strike="noStrike" kern="1200" baseline="0" dirty="0" smtClean="0">
                <a:solidFill>
                  <a:schemeClr val="tx1"/>
                </a:solidFill>
                <a:latin typeface="Times New Roman" charset="0"/>
                <a:ea typeface="MS PGothic" panose="020B0600070205080204" pitchFamily="34" charset="-128"/>
                <a:cs typeface="ＭＳ Ｐゴシック" charset="0"/>
              </a:rPr>
              <a:t>salary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numeric (8,2);</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err="1" smtClean="0">
                <a:latin typeface="Times New Roman" panose="02020603050405020304" pitchFamily="18" charset="0"/>
              </a:rPr>
              <a:t>Many</a:t>
            </a:r>
            <a:r>
              <a:rPr lang="tr-TR" altLang="en-US" dirty="0" smtClean="0">
                <a:latin typeface="Times New Roman" panose="02020603050405020304" pitchFamily="18" charset="0"/>
              </a:rPr>
              <a:t> disk IO</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3421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tr-TR" altLang="en-US" dirty="0" err="1" smtClean="0">
                <a:latin typeface="Times New Roman" panose="02020603050405020304" pitchFamily="18" charset="0"/>
              </a:rPr>
              <a:t>Many</a:t>
            </a:r>
            <a:r>
              <a:rPr lang="tr-TR" altLang="en-US" dirty="0" smtClean="0">
                <a:latin typeface="Times New Roman" panose="02020603050405020304" pitchFamily="18" charset="0"/>
              </a:rPr>
              <a:t> disk IO !</a:t>
            </a:r>
            <a:endParaRPr lang="en-US" altLang="en-US" dirty="0" smtClean="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503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xmlns=""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7</a:t>
            </a:fld>
            <a:endParaRPr lang="en-US" altLang="en-US" sz="1300"/>
          </a:p>
        </p:txBody>
      </p:sp>
      <p:sp>
        <p:nvSpPr>
          <p:cNvPr id="89091" name="Rectangle 2">
            <a:extLst>
              <a:ext uri="{FF2B5EF4-FFF2-40B4-BE49-F238E27FC236}">
                <a16:creationId xmlns:a16="http://schemas.microsoft.com/office/drawing/2014/main" xmlns=""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xmlns=""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1" u="none" strike="noStrike" kern="1200" baseline="0" dirty="0" smtClean="0">
                <a:solidFill>
                  <a:schemeClr val="tx1"/>
                </a:solidFill>
                <a:latin typeface="Times New Roman" charset="0"/>
                <a:ea typeface="MS PGothic" panose="020B0600070205080204" pitchFamily="34" charset="-128"/>
                <a:cs typeface="ＭＳ Ｐゴシック" charset="0"/>
              </a:rPr>
              <a:t>ID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varchar (5);</a:t>
            </a:r>
          </a:p>
          <a:p>
            <a:r>
              <a:rPr lang="en-US" sz="1200" b="0" i="1" u="none" strike="noStrike" kern="1200" baseline="0" dirty="0" smtClean="0">
                <a:solidFill>
                  <a:schemeClr val="tx1"/>
                </a:solidFill>
                <a:latin typeface="Times New Roman" charset="0"/>
                <a:ea typeface="MS PGothic" panose="020B0600070205080204" pitchFamily="34" charset="-128"/>
                <a:cs typeface="ＭＳ Ｐゴシック" charset="0"/>
              </a:rPr>
              <a:t>name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varchar(20);</a:t>
            </a:r>
          </a:p>
          <a:p>
            <a:r>
              <a:rPr lang="en-US" sz="1200" b="0" i="1" u="none" strike="noStrike" kern="1200" baseline="0" dirty="0" err="1" smtClean="0">
                <a:solidFill>
                  <a:schemeClr val="tx1"/>
                </a:solidFill>
                <a:latin typeface="Times New Roman" charset="0"/>
                <a:ea typeface="MS PGothic" panose="020B0600070205080204" pitchFamily="34" charset="-128"/>
                <a:cs typeface="ＭＳ Ｐゴシック" charset="0"/>
              </a:rPr>
              <a:t>dept</a:t>
            </a:r>
            <a:r>
              <a:rPr lang="en-US" sz="1200" b="0" i="1" u="none" strike="noStrike" kern="1200" baseline="0" dirty="0" smtClean="0">
                <a:solidFill>
                  <a:schemeClr val="tx1"/>
                </a:solidFill>
                <a:latin typeface="Times New Roman" charset="0"/>
                <a:ea typeface="MS PGothic" panose="020B0600070205080204" pitchFamily="34" charset="-128"/>
                <a:cs typeface="ＭＳ Ｐゴシック" charset="0"/>
              </a:rPr>
              <a:t> name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varchar (20);</a:t>
            </a:r>
          </a:p>
          <a:p>
            <a:r>
              <a:rPr lang="en-US" sz="1200" b="0" i="1" u="none" strike="noStrike" kern="1200" baseline="0" dirty="0" smtClean="0">
                <a:solidFill>
                  <a:schemeClr val="tx1"/>
                </a:solidFill>
                <a:latin typeface="Times New Roman" charset="0"/>
                <a:ea typeface="MS PGothic" panose="020B0600070205080204" pitchFamily="34" charset="-128"/>
                <a:cs typeface="ＭＳ Ｐゴシック" charset="0"/>
              </a:rPr>
              <a:t>salary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numeric (8,2);</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436621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xmlns=""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8</a:t>
            </a:fld>
            <a:endParaRPr lang="en-US" altLang="en-US" sz="1300"/>
          </a:p>
        </p:txBody>
      </p:sp>
      <p:sp>
        <p:nvSpPr>
          <p:cNvPr id="91139" name="Rectangle 2">
            <a:extLst>
              <a:ext uri="{FF2B5EF4-FFF2-40B4-BE49-F238E27FC236}">
                <a16:creationId xmlns:a16="http://schemas.microsoft.com/office/drawing/2014/main" xmlns=""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xmlns=""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err="1" smtClean="0">
                <a:latin typeface="Times New Roman" panose="02020603050405020304" pitchFamily="18" charset="0"/>
              </a:rPr>
              <a:t>Mention</a:t>
            </a:r>
            <a:r>
              <a:rPr lang="tr-TR" altLang="en-US" dirty="0" smtClean="0">
                <a:latin typeface="Times New Roman" panose="02020603050405020304" pitchFamily="18" charset="0"/>
              </a:rPr>
              <a:t> here:   RID</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26414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dirty="0" smtClean="0"/>
              <a:t>Store as files managed by </a:t>
            </a:r>
            <a:r>
              <a:rPr lang="en-IN" b="1" dirty="0" smtClean="0"/>
              <a:t>database</a:t>
            </a:r>
            <a:r>
              <a:rPr lang="tr-TR" b="1" dirty="0" smtClean="0"/>
              <a:t> :</a:t>
            </a:r>
            <a:r>
              <a:rPr lang="tr-TR" dirty="0" smtClean="0"/>
              <a:t>:  </a:t>
            </a:r>
            <a:r>
              <a:rPr lang="tr-TR" dirty="0" err="1" smtClean="0"/>
              <a:t>backup</a:t>
            </a:r>
            <a:r>
              <a:rPr lang="tr-TR" baseline="0" dirty="0" smtClean="0"/>
              <a:t> </a:t>
            </a:r>
            <a:r>
              <a:rPr lang="tr-TR" baseline="0" dirty="0" err="1" smtClean="0"/>
              <a:t>becomes</a:t>
            </a:r>
            <a:r>
              <a:rPr lang="tr-TR" baseline="0" dirty="0" smtClean="0"/>
              <a:t> </a:t>
            </a:r>
            <a:r>
              <a:rPr lang="tr-TR" baseline="0" dirty="0" err="1" smtClean="0"/>
              <a:t>expensive</a:t>
            </a:r>
            <a:r>
              <a:rPr lang="tr-TR" baseline="0" dirty="0" smtClean="0"/>
              <a:t>..</a:t>
            </a:r>
            <a:endParaRPr lang="en-IN" dirty="0" smtClean="0"/>
          </a:p>
          <a:p>
            <a:r>
              <a:rPr lang="en-IN" dirty="0" smtClean="0"/>
              <a:t>Store as files in</a:t>
            </a:r>
            <a:r>
              <a:rPr lang="en-IN" b="1" dirty="0" smtClean="0"/>
              <a:t> file systems</a:t>
            </a:r>
            <a:r>
              <a:rPr lang="tr-TR" dirty="0" smtClean="0"/>
              <a:t> ::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database </a:t>
            </a:r>
            <a:r>
              <a:rPr lang="tr-TR" sz="1200" b="0" i="0" u="none" strike="noStrike" kern="1200" baseline="0" dirty="0" err="1" smtClean="0">
                <a:solidFill>
                  <a:schemeClr val="tx1"/>
                </a:solidFill>
                <a:latin typeface="Times New Roman" charset="0"/>
                <a:ea typeface="MS PGothic" panose="020B0600070205080204" pitchFamily="34" charset="-128"/>
                <a:cs typeface="ＭＳ Ｐゴシック" charset="0"/>
              </a:rPr>
              <a:t>integrity</a:t>
            </a:r>
            <a:r>
              <a:rPr lang="tr-TR" sz="1200" b="0" i="0" u="none" strike="noStrike" kern="1200" baseline="0" dirty="0" smtClean="0">
                <a:solidFill>
                  <a:schemeClr val="tx1"/>
                </a:solidFill>
                <a:latin typeface="Times New Roman" charset="0"/>
                <a:ea typeface="MS PGothic" panose="020B0600070205080204" pitchFamily="34" charset="-128"/>
                <a:cs typeface="ＭＳ Ｐゴシック" charset="0"/>
              </a:rPr>
              <a:t> /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authorization controls are</a:t>
            </a:r>
            <a:r>
              <a:rPr lang="tr-TR" sz="1200" b="0" i="0" u="none" strike="noStrike" kern="1200" baseline="0" dirty="0" smtClean="0">
                <a:solidFill>
                  <a:schemeClr val="tx1"/>
                </a:solidFill>
                <a:latin typeface="Times New Roman" charset="0"/>
                <a:ea typeface="MS PGothic" panose="020B0600070205080204" pitchFamily="34" charset="-128"/>
                <a:cs typeface="ＭＳ Ｐゴシック" charset="0"/>
              </a:rPr>
              <a:t> </a:t>
            </a:r>
            <a:r>
              <a:rPr lang="en-US" sz="1200" b="0" i="0" u="none" strike="noStrike" kern="1200" baseline="0" dirty="0" smtClean="0">
                <a:solidFill>
                  <a:schemeClr val="tx1"/>
                </a:solidFill>
                <a:latin typeface="Times New Roman" charset="0"/>
                <a:ea typeface="MS PGothic" panose="020B0600070205080204" pitchFamily="34" charset="-128"/>
                <a:cs typeface="ＭＳ Ｐゴシック" charset="0"/>
              </a:rPr>
              <a:t>not applicable</a:t>
            </a:r>
            <a:endParaRPr lang="en-IN" dirty="0"/>
          </a:p>
        </p:txBody>
      </p:sp>
      <p:sp>
        <p:nvSpPr>
          <p:cNvPr id="4" name="Slayt Numarası Yer Tutucusu 3"/>
          <p:cNvSpPr>
            <a:spLocks noGrp="1"/>
          </p:cNvSpPr>
          <p:nvPr>
            <p:ph type="sldNum" sz="quarter" idx="10"/>
          </p:nvPr>
        </p:nvSpPr>
        <p:spPr/>
        <p:txBody>
          <a:bodyPr/>
          <a:lstStyle/>
          <a:p>
            <a:pPr>
              <a:defRPr/>
            </a:pPr>
            <a:fld id="{2142A56F-3E85-4E7D-B4E7-9E6403CDE2F1}" type="slidenum">
              <a:rPr lang="en-US" altLang="en-US" smtClean="0"/>
              <a:pPr>
                <a:defRPr/>
              </a:pPr>
              <a:t>9</a:t>
            </a:fld>
            <a:endParaRPr lang="en-US" altLang="en-US"/>
          </a:p>
        </p:txBody>
      </p:sp>
    </p:spTree>
    <p:extLst>
      <p:ext uri="{BB962C8B-B14F-4D97-AF65-F5344CB8AC3E}">
        <p14:creationId xmlns:p14="http://schemas.microsoft.com/office/powerpoint/2010/main" val="2465315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FE4AA2B4-1FA6-4C6A-BBB5-ECD85F1DBCB4}"/>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xmlns=""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xmlns=""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xmlns=""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xmlns=""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xmlns=""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xmlns=""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xmlns=""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xmlns=""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xmlns=""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xmlns=""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xmlns="" id="{5472E9A1-C06F-4393-872E-7F8100F91627}"/>
              </a:ext>
            </a:extLst>
          </p:cNvPr>
          <p:cNvSpPr txBox="1">
            <a:spLocks noChangeArrowheads="1"/>
          </p:cNvSpPr>
          <p:nvPr/>
        </p:nvSpPr>
        <p:spPr bwMode="auto">
          <a:xfrm>
            <a:off x="0" y="6613525"/>
            <a:ext cx="2666114"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xmlns=""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3.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xmlns=""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13: Data Storage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xmlns=""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xmlns=""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Chapter 14</a:t>
            </a: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Chapter 14</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xmlns=""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r>
              <a:rPr lang="en-IN" dirty="0">
                <a:solidFill>
                  <a:schemeClr val="accent4"/>
                </a:solidFill>
              </a:rPr>
              <a:t/>
            </a: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xmlns=""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xmlns="" id="{6699ACCB-35C7-4D87-96BB-EA690394D029}"/>
              </a:ext>
            </a:extLst>
          </p:cNvPr>
          <p:cNvPicPr>
            <a:picLocks noChangeAspect="1"/>
          </p:cNvPicPr>
          <p:nvPr/>
        </p:nvPicPr>
        <p:blipFill>
          <a:blip r:embed="rId3"/>
          <a:stretch>
            <a:fillRect/>
          </a:stretch>
        </p:blipFill>
        <p:spPr>
          <a:xfrm>
            <a:off x="3771900" y="5146999"/>
            <a:ext cx="1238887" cy="484543"/>
          </a:xfrm>
          <a:prstGeom prst="rect">
            <a:avLst/>
          </a:prstGeom>
        </p:spPr>
      </p:pic>
    </p:spTree>
    <p:extLst>
      <p:ext uri="{BB962C8B-B14F-4D97-AF65-F5344CB8AC3E}">
        <p14:creationId xmlns:p14="http://schemas.microsoft.com/office/powerpoint/2010/main" val="293905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xmlns=""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xmlns=""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xmlns=""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xmlns=""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xmlns=""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xmlns=""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xmlns=""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xmlns=""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xmlns=""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xmlns=""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xmlns=""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xmlns="" id="{3FFF8798-6E6B-47E8-8BB9-C2576E506B61}"/>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xmlns="" id="{50C245B3-E503-4226-969D-8E82216262E9}"/>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xmlns="" id="{6804855E-3CEB-48E5-B9FA-BCC8F0829A02}"/>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3286119" y="4638390"/>
            <a:ext cx="4155860" cy="1677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xmlns=""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xmlns=""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xmlns=""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a:t>
            </a:r>
            <a:r>
              <a:rPr lang="en-IN" dirty="0" smtClean="0"/>
              <a:t>.,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a:t>
            </a:r>
            <a:r>
              <a:rPr lang="en-IN" dirty="0" smtClean="0"/>
              <a:t>.,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val="356722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xmlns=""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xmlns=""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indices (Chapter 14) </a:t>
            </a:r>
          </a:p>
        </p:txBody>
      </p:sp>
      <p:sp>
        <p:nvSpPr>
          <p:cNvPr id="102404" name="Text Box 6">
            <a:extLst>
              <a:ext uri="{FF2B5EF4-FFF2-40B4-BE49-F238E27FC236}">
                <a16:creationId xmlns:a16="http://schemas.microsoft.com/office/drawing/2014/main" xmlns=""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val="251784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xmlns=""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xmlns=""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val="409718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xmlns=""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xmlns=""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xmlns=""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xmlns="" id="{B3A0C481-BBD2-48D5-9CB8-C59C3FA7C9A9}"/>
              </a:ext>
            </a:extLst>
          </p:cNvPr>
          <p:cNvSpPr>
            <a:spLocks noGrp="1" noChangeArrowheads="1"/>
          </p:cNvSpPr>
          <p:nvPr>
            <p:ph idx="1"/>
          </p:nvPr>
        </p:nvSpPr>
        <p:spPr>
          <a:xfrm>
            <a:off x="768350" y="1093788"/>
            <a:ext cx="7707313" cy="4903787"/>
          </a:xfrm>
        </p:spPr>
        <p:txBody>
          <a:bodyPr/>
          <a:lstStyle/>
          <a:p>
            <a:r>
              <a:rPr lang="en-US" altLang="en-US" dirty="0"/>
              <a:t>The database is stored as a collection of </a:t>
            </a:r>
            <a:r>
              <a:rPr lang="en-US" altLang="en-US" i="1" dirty="0"/>
              <a:t>files</a:t>
            </a:r>
            <a:r>
              <a:rPr lang="en-US" altLang="en-US" dirty="0"/>
              <a:t>.  Each file is a sequence of </a:t>
            </a:r>
            <a:r>
              <a:rPr lang="en-US" altLang="en-US" i="1" dirty="0"/>
              <a:t>records.  </a:t>
            </a:r>
            <a:r>
              <a:rPr lang="en-US" altLang="en-US" dirty="0"/>
              <a:t>A record is a sequence of fields.</a:t>
            </a:r>
          </a:p>
          <a:p>
            <a:r>
              <a:rPr lang="en-US" altLang="en-US" dirty="0"/>
              <a:t>One approach</a:t>
            </a:r>
          </a:p>
          <a:p>
            <a:pPr lvl="1"/>
            <a:r>
              <a:rPr lang="en-US" altLang="en-US" dirty="0"/>
              <a:t>Assume record size is fixed</a:t>
            </a:r>
          </a:p>
          <a:p>
            <a:pPr lvl="1"/>
            <a:r>
              <a:rPr lang="en-US" altLang="en-US" dirty="0"/>
              <a:t>Each file has records of one particular type only</a:t>
            </a:r>
          </a:p>
          <a:p>
            <a:pPr lvl="1"/>
            <a:r>
              <a:rPr lang="en-US" altLang="en-US" dirty="0"/>
              <a:t>Different files are used for different relations</a:t>
            </a:r>
          </a:p>
          <a:p>
            <a:pPr marL="457200" lvl="1" indent="0">
              <a:buNone/>
            </a:pPr>
            <a:r>
              <a:rPr lang="en-US" altLang="en-US" dirty="0"/>
              <a:t>This case is easiest to implement; will consider variable length records later</a:t>
            </a:r>
          </a:p>
          <a:p>
            <a:pPr marL="7938" indent="-7938"/>
            <a:r>
              <a:rPr lang="en-US" altLang="en-US" dirty="0"/>
              <a:t> We assume that records are smaller than a disk block</a:t>
            </a:r>
          </a:p>
          <a:p>
            <a:pPr marL="465138" lvl="1" indent="-7938">
              <a:buFont typeface="Monotype Sorts" pitchFamily="-65" charset="2"/>
              <a:buNone/>
            </a:pPr>
            <a:r>
              <a:rPr lang="en-US" alt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xmlns=""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xmlns=""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xmlns=""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val="112129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xmlns=""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xmlns=""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r>
              <a:rPr lang="en-US" altLang="en-US" dirty="0"/>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val="54065076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xmlns=""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xmlns=""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a:t>
            </a:r>
            <a:r>
              <a:rPr lang="en-US" altLang="en-US" dirty="0" smtClean="0"/>
              <a:t>., </a:t>
            </a:r>
            <a:r>
              <a:rPr lang="en-US" altLang="en-US" dirty="0"/>
              <a:t>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xmlns=""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xmlns=""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val="87367139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xmlns=""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a:t>
            </a:r>
            <a:r>
              <a:rPr lang="en-IN" dirty="0" smtClean="0"/>
              <a:t>separately</a:t>
            </a:r>
          </a:p>
          <a:p>
            <a:r>
              <a:rPr lang="en-IN" dirty="0" smtClean="0"/>
              <a:t>Example</a:t>
            </a:r>
            <a:endParaRPr lang="en-IN" dirty="0"/>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xmlns=""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E60B0322-7A57-4754-9928-37753E4313BD}"/>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xmlns=""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xmlns=""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val="114745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97EA2-3C95-4A58-AB93-7E3B52553A44}"/>
              </a:ext>
            </a:extLst>
          </p:cNvPr>
          <p:cNvSpPr>
            <a:spLocks noGrp="1"/>
          </p:cNvSpPr>
          <p:nvPr>
            <p:ph type="title"/>
          </p:nvPr>
        </p:nvSpPr>
        <p:spPr>
          <a:xfrm>
            <a:off x="882654" y="100003"/>
            <a:ext cx="8077200" cy="685796"/>
          </a:xfrm>
        </p:spPr>
        <p:txBody>
          <a:bodyPr/>
          <a:lstStyle/>
          <a:p>
            <a:r>
              <a:rPr lang="en-IN" sz="2600" dirty="0"/>
              <a:t>Storage Organization in </a:t>
            </a:r>
            <a:r>
              <a:rPr lang="en-IN" sz="2600" dirty="0" smtClean="0"/>
              <a:t>Main-Memory Databases</a:t>
            </a:r>
            <a:endParaRPr lang="en-IN" dirty="0"/>
          </a:p>
        </p:txBody>
      </p:sp>
      <p:sp>
        <p:nvSpPr>
          <p:cNvPr id="3" name="Content Placeholder 2">
            <a:extLst>
              <a:ext uri="{FF2B5EF4-FFF2-40B4-BE49-F238E27FC236}">
                <a16:creationId xmlns:a16="http://schemas.microsoft.com/office/drawing/2014/main" xmlns=""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xmlns="" id="{E8CA4233-73BE-4551-8FC7-EAE70BAF2BA7}"/>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val="1927920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1913067"/>
          </a:xfrm>
        </p:spPr>
        <p:txBody>
          <a:bodyPr/>
          <a:lstStyle/>
          <a:p>
            <a:r>
              <a:rPr lang="en-US" altLang="en-US" dirty="0"/>
              <a:t>Simple approach:</a:t>
            </a:r>
          </a:p>
          <a:p>
            <a:pPr lvl="1"/>
            <a:r>
              <a:rPr lang="en-US" altLang="en-US" dirty="0"/>
              <a:t>Store record </a:t>
            </a:r>
            <a:r>
              <a:rPr lang="en-US" altLang="en-US" i="1" dirty="0" err="1"/>
              <a:t>i</a:t>
            </a:r>
            <a:r>
              <a:rPr lang="en-US" altLang="en-US" dirty="0"/>
              <a:t> starting from byte </a:t>
            </a:r>
            <a:r>
              <a:rPr lang="en-US" altLang="en-US" i="1" dirty="0">
                <a:sym typeface="Greek Symbols" pitchFamily="18" charset="2"/>
              </a:rPr>
              <a:t>n </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 </a:t>
            </a:r>
            <a:r>
              <a:rPr lang="en-US" altLang="en-US" dirty="0">
                <a:sym typeface="Symbol" panose="05050102010706020507" pitchFamily="18" charset="2"/>
              </a:rPr>
              <a:t>1), where </a:t>
            </a:r>
            <a:r>
              <a:rPr lang="en-US" altLang="en-US" i="1" dirty="0">
                <a:sym typeface="Symbol" panose="05050102010706020507" pitchFamily="18" charset="2"/>
              </a:rPr>
              <a:t>n </a:t>
            </a:r>
            <a:r>
              <a:rPr lang="en-US" altLang="en-US" dirty="0">
                <a:sym typeface="Symbol" panose="05050102010706020507" pitchFamily="18" charset="2"/>
              </a:rPr>
              <a:t>is the size of each record.</a:t>
            </a:r>
          </a:p>
          <a:p>
            <a:pPr lvl="1"/>
            <a:r>
              <a:rPr lang="en-US" altLang="en-US" dirty="0">
                <a:sym typeface="Symbol" panose="05050102010706020507" pitchFamily="18" charset="2"/>
              </a:rPr>
              <a:t>Record access is simple but records may cross blocks</a:t>
            </a:r>
          </a:p>
          <a:p>
            <a:pPr lvl="2"/>
            <a:r>
              <a:rPr lang="en-US" altLang="en-US"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xmlns="" id="{9F4CCBFC-2976-4FF3-B9E2-11AE645EEE6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bwMode="auto">
          <a:xfrm>
            <a:off x="1914973" y="3174181"/>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xmlns="" id="{F5576AFE-02C2-4348-8F1E-7F5213955C35}"/>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085975" y="3145326"/>
            <a:ext cx="4905765" cy="2866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xmlns="" id="{57778C1E-DCEA-447C-99A5-A41591D38C8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val="18437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xmlns="" id="{BD4EC9B3-0153-42F4-B4AB-9D1A903324F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val="221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xmlns=""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xmlns=""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xmlns="" id="{8F1604FC-4EFB-44C1-97BC-1E7707DD7FF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528758" y="4604431"/>
            <a:ext cx="6486632" cy="11910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xmlns=""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xmlns="" id="{89C70259-E6A3-4EBA-80A2-237FC0E12C2E}"/>
              </a:ext>
            </a:extLst>
          </p:cNvPr>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p>
          <a:p>
            <a:pPr lvl="1"/>
            <a:r>
              <a:rPr lang="en-US" altLang="en-US" dirty="0"/>
              <a:t>number of record entries</a:t>
            </a:r>
          </a:p>
          <a:p>
            <a:pPr lvl="1"/>
            <a:r>
              <a:rPr lang="en-US" altLang="en-US" dirty="0"/>
              <a:t>end of free space in the block</a:t>
            </a:r>
          </a:p>
          <a:p>
            <a:pPr lvl="1"/>
            <a:r>
              <a:rPr lang="en-US" altLang="en-US" dirty="0"/>
              <a:t>location 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xmlns=""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xmlns="" id="{8447491D-30F5-4220-98ED-F4DC61CD8449}"/>
              </a:ext>
            </a:extLst>
          </p:cNvPr>
          <p:cNvSpPr>
            <a:spLocks noGrp="1"/>
          </p:cNvSpPr>
          <p:nvPr>
            <p:ph idx="1"/>
          </p:nvPr>
        </p:nvSpPr>
        <p:spPr/>
        <p:txBody>
          <a:bodyPr/>
          <a:lstStyle/>
          <a:p>
            <a:r>
              <a:rPr lang="en-IN" dirty="0"/>
              <a:t>E.g</a:t>
            </a:r>
            <a:r>
              <a:rPr lang="en-IN" dirty="0" smtClean="0"/>
              <a:t>., </a:t>
            </a:r>
            <a:r>
              <a:rPr lang="en-IN" dirty="0"/>
              <a:t>blob/</a:t>
            </a:r>
            <a:r>
              <a:rPr lang="en-IN" dirty="0" err="1"/>
              <a:t>clob</a:t>
            </a:r>
            <a:r>
              <a:rPr lang="en-IN" dirty="0"/>
              <a:t> types</a:t>
            </a:r>
          </a:p>
          <a:p>
            <a:r>
              <a:rPr lang="en-IN" dirty="0"/>
              <a:t>Records must be smaller than pages</a:t>
            </a:r>
          </a:p>
          <a:p>
            <a:r>
              <a:rPr lang="en-IN" dirty="0"/>
              <a:t>Alternatives:</a:t>
            </a:r>
          </a:p>
          <a:p>
            <a:pPr lvl="1"/>
            <a:r>
              <a:rPr lang="en-IN" dirty="0"/>
              <a:t>Store as files in file systems</a:t>
            </a:r>
          </a:p>
          <a:p>
            <a:pPr lvl="1"/>
            <a:r>
              <a:rPr lang="en-IN" dirty="0"/>
              <a:t>Store as files managed by database</a:t>
            </a:r>
          </a:p>
          <a:p>
            <a:pPr lvl="1"/>
            <a:r>
              <a:rPr lang="en-IN" dirty="0"/>
              <a:t>Break into pieces and store in multiple tuples in separate relation</a:t>
            </a:r>
          </a:p>
          <a:p>
            <a:pPr lvl="2"/>
            <a:r>
              <a:rPr lang="en-IN" dirty="0"/>
              <a:t>PostgreSQL TOAST</a:t>
            </a:r>
          </a:p>
        </p:txBody>
      </p:sp>
    </p:spTree>
    <p:extLst>
      <p:ext uri="{BB962C8B-B14F-4D97-AF65-F5344CB8AC3E}">
        <p14:creationId xmlns:p14="http://schemas.microsoft.com/office/powerpoint/2010/main" val="1396972418"/>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91096</TotalTime>
  <Words>1861</Words>
  <Application>Microsoft Office PowerPoint</Application>
  <PresentationFormat>Ekran Gösterisi (4:3)</PresentationFormat>
  <Paragraphs>237</Paragraphs>
  <Slides>29</Slides>
  <Notes>19</Notes>
  <HiddenSlides>0</HiddenSlides>
  <MMClips>0</MMClips>
  <ScaleCrop>false</ScaleCrop>
  <HeadingPairs>
    <vt:vector size="8" baseType="variant">
      <vt:variant>
        <vt:lpstr>Kullanılan Yazı Tipleri</vt:lpstr>
      </vt:variant>
      <vt:variant>
        <vt:i4>10</vt:i4>
      </vt:variant>
      <vt:variant>
        <vt:lpstr>Tema</vt:lpstr>
      </vt:variant>
      <vt:variant>
        <vt:i4>1</vt:i4>
      </vt:variant>
      <vt:variant>
        <vt:lpstr>Slayt Başlıkları</vt:lpstr>
      </vt:variant>
      <vt:variant>
        <vt:i4>29</vt:i4>
      </vt:variant>
      <vt:variant>
        <vt:lpstr>Özel Gösteriler</vt:lpstr>
      </vt:variant>
      <vt:variant>
        <vt:i4>1</vt:i4>
      </vt:variant>
    </vt:vector>
  </HeadingPairs>
  <TitlesOfParts>
    <vt:vector size="41" baseType="lpstr">
      <vt:lpstr>ＭＳ Ｐゴシック</vt:lpstr>
      <vt:lpstr>ＭＳ Ｐゴシック</vt:lpstr>
      <vt:lpstr>Arial</vt:lpstr>
      <vt:lpstr>Greek Symbols</vt:lpstr>
      <vt:lpstr>Helvetica</vt:lpstr>
      <vt:lpstr>Monotype Sorts</vt:lpstr>
      <vt:lpstr>Symbol</vt:lpstr>
      <vt:lpstr>Times New Roman</vt:lpstr>
      <vt:lpstr>Webdings</vt:lpstr>
      <vt:lpstr>Wingdings</vt:lpstr>
      <vt:lpstr>2_db-5-grey</vt:lpstr>
      <vt:lpstr>Chapter 13: Data Storage Structures</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End of Chapter 13</vt:lpstr>
      <vt:lpstr>Custom Show 1</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mustafa kalay</cp:lastModifiedBy>
  <cp:revision>428</cp:revision>
  <cp:lastPrinted>2019-06-25T14:52:50Z</cp:lastPrinted>
  <dcterms:created xsi:type="dcterms:W3CDTF">2009-12-21T15:40:22Z</dcterms:created>
  <dcterms:modified xsi:type="dcterms:W3CDTF">2022-10-03T11:16:47Z</dcterms:modified>
</cp:coreProperties>
</file>